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4"/>
  </p:sldMasterIdLst>
  <p:notesMasterIdLst>
    <p:notesMasterId r:id="rId23"/>
  </p:notesMasterIdLst>
  <p:sldIdLst>
    <p:sldId id="256" r:id="rId5"/>
    <p:sldId id="278" r:id="rId6"/>
    <p:sldId id="281" r:id="rId7"/>
    <p:sldId id="260" r:id="rId8"/>
    <p:sldId id="382" r:id="rId9"/>
    <p:sldId id="320" r:id="rId10"/>
    <p:sldId id="324" r:id="rId11"/>
    <p:sldId id="314" r:id="rId12"/>
    <p:sldId id="317" r:id="rId13"/>
    <p:sldId id="383" r:id="rId14"/>
    <p:sldId id="384" r:id="rId15"/>
    <p:sldId id="385" r:id="rId16"/>
    <p:sldId id="386" r:id="rId17"/>
    <p:sldId id="387" r:id="rId18"/>
    <p:sldId id="315" r:id="rId19"/>
    <p:sldId id="388" r:id="rId20"/>
    <p:sldId id="319" r:id="rId21"/>
    <p:sldId id="277" r:id="rId22"/>
  </p:sldIdLst>
  <p:sldSz cx="12192000" cy="6858000"/>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8544ED-E7FF-7B83-3065-667379F248F3}" name="Steven Ramage" initials="SR" userId="7acc47fd73d6a20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0"/>
    <p:restoredTop sz="95415"/>
  </p:normalViewPr>
  <p:slideViewPr>
    <p:cSldViewPr snapToGrid="0">
      <p:cViewPr varScale="1">
        <p:scale>
          <a:sx n="105" d="100"/>
          <a:sy n="105" d="100"/>
        </p:scale>
        <p:origin x="192" y="3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689515"/>
            <a:ext cx="5438140" cy="444269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4" name="Google Shape;64;p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1885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2636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6002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CEOS Plenary 2025 – 14, 15, 16 YO pre university age</a:t>
            </a:r>
          </a:p>
        </p:txBody>
      </p:sp>
    </p:spTree>
    <p:extLst>
      <p:ext uri="{BB962C8B-B14F-4D97-AF65-F5344CB8AC3E}">
        <p14:creationId xmlns:p14="http://schemas.microsoft.com/office/powerpoint/2010/main" val="172132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p5: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09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D941E-060F-E6E7-E2CD-D94CCA3154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44037-6B38-F8E6-B24E-798DC3480E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58C0D-7B5A-5904-D852-D54E42CCD7D8}"/>
              </a:ext>
            </a:extLst>
          </p:cNvPr>
          <p:cNvSpPr>
            <a:spLocks noGrp="1"/>
          </p:cNvSpPr>
          <p:nvPr>
            <p:ph type="body" idx="1"/>
          </p:nvPr>
        </p:nvSpPr>
        <p:spPr/>
        <p:txBody>
          <a:bodyPr/>
          <a:lstStyle/>
          <a:p>
            <a:r>
              <a:rPr lang="en-CH" dirty="0"/>
              <a:t>CEOS Plenary 2025 – 14, 15, 16 YO pre university age</a:t>
            </a:r>
          </a:p>
        </p:txBody>
      </p:sp>
    </p:spTree>
    <p:extLst>
      <p:ext uri="{BB962C8B-B14F-4D97-AF65-F5344CB8AC3E}">
        <p14:creationId xmlns:p14="http://schemas.microsoft.com/office/powerpoint/2010/main" val="310342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DATA-22-05 has expired and DATA-22-01 and DATA-23-01 are due at the end of Q4 2025</a:t>
            </a:r>
            <a:endParaRPr dirty="0"/>
          </a:p>
        </p:txBody>
      </p:sp>
      <p:sp>
        <p:nvSpPr>
          <p:cNvPr id="160" name="Google Shape;160;p5: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182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0" name="Google Shape;160;p5: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07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79768" y="4689515"/>
            <a:ext cx="5438140" cy="44426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LSI VC in Japan, VH-RODA </a:t>
            </a:r>
            <a:r>
              <a:rPr lang="en-GB" b="0" i="0" dirty="0">
                <a:solidFill>
                  <a:srgbClr val="4D5156"/>
                </a:solidFill>
                <a:effectLst/>
                <a:latin typeface="Arial" panose="020B0604020202020204" pitchFamily="34" charset="0"/>
              </a:rPr>
              <a:t>Very High-resolution Radar &amp; Optical Data Assessment (</a:t>
            </a:r>
            <a:r>
              <a:rPr lang="en-GB" b="1" i="0" dirty="0">
                <a:solidFill>
                  <a:srgbClr val="5F6368"/>
                </a:solidFill>
                <a:effectLst/>
                <a:latin typeface="Arial" panose="020B0604020202020204" pitchFamily="34" charset="0"/>
              </a:rPr>
              <a:t>VH</a:t>
            </a:r>
            <a:r>
              <a:rPr lang="en-GB" b="0" i="0" dirty="0">
                <a:solidFill>
                  <a:srgbClr val="4D5156"/>
                </a:solidFill>
                <a:effectLst/>
                <a:latin typeface="Arial" panose="020B0604020202020204" pitchFamily="34" charset="0"/>
              </a:rPr>
              <a:t>-</a:t>
            </a:r>
            <a:r>
              <a:rPr lang="en-GB" b="1" i="0" dirty="0">
                <a:solidFill>
                  <a:srgbClr val="5F6368"/>
                </a:solidFill>
                <a:effectLst/>
                <a:latin typeface="Arial" panose="020B0604020202020204" pitchFamily="34" charset="0"/>
              </a:rPr>
              <a:t>RODA</a:t>
            </a:r>
            <a:r>
              <a:rPr lang="en-GB" b="0" i="0" dirty="0">
                <a:solidFill>
                  <a:srgbClr val="4D5156"/>
                </a:solidFill>
                <a:effectLst/>
                <a:latin typeface="Arial" panose="020B0604020202020204" pitchFamily="34" charset="0"/>
              </a:rPr>
              <a:t>) </a:t>
            </a:r>
            <a:r>
              <a:rPr lang="en-GB" b="1" i="0" dirty="0">
                <a:solidFill>
                  <a:srgbClr val="5F6368"/>
                </a:solidFill>
                <a:effectLst/>
                <a:latin typeface="Arial" panose="020B0604020202020204" pitchFamily="34" charset="0"/>
              </a:rPr>
              <a:t>2024</a:t>
            </a:r>
            <a:r>
              <a:rPr lang="en-GB" b="0" i="0" dirty="0">
                <a:solidFill>
                  <a:srgbClr val="4D5156"/>
                </a:solidFill>
                <a:effectLst/>
                <a:latin typeface="Arial" panose="020B0604020202020204" pitchFamily="34" charset="0"/>
              </a:rPr>
              <a:t> early Dec in ESA, ARD</a:t>
            </a:r>
            <a:endParaRPr dirty="0"/>
          </a:p>
        </p:txBody>
      </p:sp>
      <p:sp>
        <p:nvSpPr>
          <p:cNvPr id="160" name="Google Shape;160;p5: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CEOS Study Team</a:t>
            </a:r>
          </a:p>
        </p:txBody>
      </p:sp>
    </p:spTree>
    <p:extLst>
      <p:ext uri="{BB962C8B-B14F-4D97-AF65-F5344CB8AC3E}">
        <p14:creationId xmlns:p14="http://schemas.microsoft.com/office/powerpoint/2010/main" val="3642752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72" y="6562800"/>
            <a:ext cx="64488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b="1" dirty="0">
                <a:solidFill>
                  <a:schemeClr val="accent1"/>
                </a:solidFill>
              </a:rPr>
              <a:t>CEOS Overview</a:t>
            </a:r>
            <a:endParaRPr b="1" dirty="0">
              <a:solidFill>
                <a:schemeClr val="accent1"/>
              </a:solidFill>
            </a:endParaRPr>
          </a:p>
          <a:p>
            <a:pPr marL="0" marR="0" lvl="0" indent="0" algn="l" rtl="0">
              <a:spcBef>
                <a:spcPts val="0"/>
              </a:spcBef>
              <a:spcAft>
                <a:spcPts val="0"/>
              </a:spcAft>
              <a:buNone/>
            </a:pPr>
            <a:endParaRPr b="1" dirty="0">
              <a:solidFill>
                <a:schemeClr val="accent1"/>
              </a:solidFill>
            </a:endParaRPr>
          </a:p>
          <a:p>
            <a:pPr marL="0" marR="0" lvl="0" indent="0" algn="l" rtl="0">
              <a:spcBef>
                <a:spcPts val="0"/>
              </a:spcBef>
              <a:spcAft>
                <a:spcPts val="0"/>
              </a:spcAft>
              <a:buClr>
                <a:schemeClr val="dk1"/>
              </a:buClr>
              <a:buSzPts val="1100"/>
              <a:buFont typeface="Arial"/>
              <a:buNone/>
            </a:pPr>
            <a:endParaRPr b="1" dirty="0">
              <a:solidFill>
                <a:schemeClr val="accent1"/>
              </a:solidFill>
            </a:endParaRPr>
          </a:p>
          <a:p>
            <a:pPr marL="0" marR="0" lvl="0" indent="0" algn="l" rtl="0">
              <a:spcBef>
                <a:spcPts val="0"/>
              </a:spcBef>
              <a:spcAft>
                <a:spcPts val="0"/>
              </a:spcAft>
              <a:buNone/>
            </a:pPr>
            <a:endParaRPr b="1" dirty="0">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2022 CEOS Plenary	Biarritz, France	Nov. 29 – Dec. 1</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2022 CEOS Plenary	Biarritz, France	Nov. 29 – Dec. 1</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6">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7">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deliverables.ceo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eos.org/document_management/Publications/Governing_Docs/CEOS_New-Initiatives-Process-Paper_Oct2020.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6" y="175938"/>
            <a:ext cx="80394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4600" dirty="0"/>
              <a:t>Committee on</a:t>
            </a:r>
            <a:br>
              <a:rPr lang="en-GB" sz="4600" dirty="0"/>
            </a:br>
            <a:r>
              <a:rPr lang="en-GB" sz="4600" dirty="0"/>
              <a:t>Earth</a:t>
            </a:r>
            <a:br>
              <a:rPr lang="en-GB" sz="4600" dirty="0"/>
            </a:br>
            <a:r>
              <a:rPr lang="en-GB" sz="4600" dirty="0"/>
              <a:t>Observation</a:t>
            </a:r>
            <a:br>
              <a:rPr lang="en-GB" sz="4600" dirty="0"/>
            </a:br>
            <a:r>
              <a:rPr lang="en-GB" sz="4600" dirty="0"/>
              <a:t>Satellites</a:t>
            </a:r>
            <a:endParaRPr sz="4000" i="1" dirty="0"/>
          </a:p>
        </p:txBody>
      </p:sp>
      <p:sp>
        <p:nvSpPr>
          <p:cNvPr id="67" name="Google Shape;67;p7"/>
          <p:cNvSpPr/>
          <p:nvPr/>
        </p:nvSpPr>
        <p:spPr>
          <a:xfrm>
            <a:off x="6704630" y="4599473"/>
            <a:ext cx="5148262"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lang="en-GB" sz="2200" b="1" dirty="0">
              <a:solidFill>
                <a:schemeClr val="accent1"/>
              </a:solidFill>
            </a:endParaRPr>
          </a:p>
          <a:p>
            <a:pPr marL="0" marR="0" lvl="0" indent="0" algn="r" rtl="0">
              <a:lnSpc>
                <a:spcPct val="150000"/>
              </a:lnSpc>
              <a:spcBef>
                <a:spcPts val="0"/>
              </a:spcBef>
              <a:spcAft>
                <a:spcPts val="0"/>
              </a:spcAft>
              <a:buNone/>
            </a:pPr>
            <a:endParaRPr lang="en-GB" sz="2200" b="1" dirty="0">
              <a:solidFill>
                <a:schemeClr val="accent1"/>
              </a:solidFill>
            </a:endParaRPr>
          </a:p>
          <a:p>
            <a:pPr marL="0" marR="0" lvl="0" indent="0" algn="r" rtl="0">
              <a:lnSpc>
                <a:spcPct val="150000"/>
              </a:lnSpc>
              <a:spcBef>
                <a:spcPts val="0"/>
              </a:spcBef>
              <a:spcAft>
                <a:spcPts val="0"/>
              </a:spcAft>
              <a:buNone/>
            </a:pPr>
            <a:r>
              <a:rPr lang="en-GB" sz="2200" b="1" i="1" dirty="0">
                <a:solidFill>
                  <a:schemeClr val="accent1"/>
                </a:solidFill>
              </a:rPr>
              <a:t>Steven Ramage, CEO Update</a:t>
            </a:r>
          </a:p>
          <a:p>
            <a:pPr marL="0" marR="0" lvl="0" indent="0" algn="r" rtl="0">
              <a:lnSpc>
                <a:spcPct val="150000"/>
              </a:lnSpc>
              <a:spcBef>
                <a:spcPts val="0"/>
              </a:spcBef>
              <a:spcAft>
                <a:spcPts val="0"/>
              </a:spcAft>
              <a:buNone/>
            </a:pPr>
            <a:r>
              <a:rPr lang="en-US" sz="2200" b="1" i="1" dirty="0">
                <a:solidFill>
                  <a:schemeClr val="accent1"/>
                </a:solidFill>
              </a:rPr>
              <a:t>WGISS-59. March 2025</a:t>
            </a:r>
          </a:p>
          <a:p>
            <a:pPr marL="0" marR="0" lvl="0" indent="0" algn="r" rtl="0">
              <a:lnSpc>
                <a:spcPct val="150000"/>
              </a:lnSpc>
              <a:spcBef>
                <a:spcPts val="0"/>
              </a:spcBef>
              <a:spcAft>
                <a:spcPts val="0"/>
              </a:spcAft>
              <a:buNone/>
            </a:pPr>
            <a:r>
              <a:rPr lang="en-US" sz="2200" b="1" i="1" u="none" strike="noStrike" cap="none" dirty="0">
                <a:solidFill>
                  <a:schemeClr val="accent1"/>
                </a:solidFill>
                <a:latin typeface="Arial"/>
                <a:ea typeface="Arial"/>
                <a:cs typeface="Arial"/>
                <a:sym typeface="Arial"/>
              </a:rPr>
              <a:t>Bangkok, Thailand</a:t>
            </a:r>
            <a:endParaRPr lang="fr-FR" sz="2200" b="1" i="1"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endParaRPr lang="fr-FR" sz="2200" b="1" i="0" u="none" strike="noStrike" cap="none" dirty="0">
              <a:solidFill>
                <a:schemeClr val="accent1"/>
              </a:solidFill>
              <a:latin typeface="Arial"/>
              <a:ea typeface="Arial"/>
              <a:cs typeface="Arial"/>
              <a:sym typeface="Arial"/>
            </a:endParaRPr>
          </a:p>
        </p:txBody>
      </p:sp>
      <p:sp>
        <p:nvSpPr>
          <p:cNvPr id="2" name="TextBox 1">
            <a:extLst>
              <a:ext uri="{FF2B5EF4-FFF2-40B4-BE49-F238E27FC236}">
                <a16:creationId xmlns:a16="http://schemas.microsoft.com/office/drawing/2014/main" id="{257E7938-20E3-ACC2-2BDF-FC76947008BE}"/>
              </a:ext>
            </a:extLst>
          </p:cNvPr>
          <p:cNvSpPr txBox="1"/>
          <p:nvPr/>
        </p:nvSpPr>
        <p:spPr>
          <a:xfrm>
            <a:off x="7575884" y="327095"/>
            <a:ext cx="2971800"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2400" i="1" dirty="0">
                <a:solidFill>
                  <a:schemeClr val="bg1"/>
                </a:solidFill>
                <a:latin typeface="Chalkboard" panose="03050602040202020205" pitchFamily="66" charset="77"/>
              </a:rPr>
              <a:t>Viewing Earth</a:t>
            </a:r>
          </a:p>
          <a:p>
            <a:pPr marL="541338" lvl="2" indent="-541338" algn="l" rtl="0" latinLnBrk="1" hangingPunct="0"/>
            <a:r>
              <a:rPr lang="en-US" sz="2400" i="1" dirty="0">
                <a:solidFill>
                  <a:schemeClr val="bg1"/>
                </a:solidFill>
                <a:latin typeface="Chalkboard" panose="03050602040202020205" pitchFamily="66" charset="77"/>
              </a:rPr>
              <a:t>	Serving Society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E4BF02-1C69-22BE-7CF9-A7851FF1B8E2}"/>
              </a:ext>
            </a:extLst>
          </p:cNvPr>
          <p:cNvSpPr>
            <a:spLocks noGrp="1"/>
          </p:cNvSpPr>
          <p:nvPr>
            <p:ph type="body" idx="1"/>
          </p:nvPr>
        </p:nvSpPr>
        <p:spPr/>
        <p:txBody>
          <a:bodyPr/>
          <a:lstStyle/>
          <a:p>
            <a:pPr indent="457200" algn="ctr">
              <a:spcBef>
                <a:spcPts val="300"/>
              </a:spcBef>
              <a:spcAft>
                <a:spcPts val="600"/>
              </a:spcAft>
              <a:buNone/>
            </a:pPr>
            <a:r>
              <a:rPr lang="en-GB" sz="2400" b="1" dirty="0">
                <a:effectLst/>
                <a:latin typeface="Calibri" panose="020F0502020204030204" pitchFamily="34" charset="0"/>
                <a:ea typeface="Calibri" panose="020F0502020204030204" pitchFamily="34" charset="0"/>
              </a:rPr>
              <a:t>40</a:t>
            </a:r>
            <a:r>
              <a:rPr lang="en-GB" sz="2400" b="1" baseline="30000" dirty="0">
                <a:effectLst/>
                <a:latin typeface="Calibri" panose="020F0502020204030204" pitchFamily="34" charset="0"/>
                <a:ea typeface="Calibri" panose="020F0502020204030204" pitchFamily="34" charset="0"/>
              </a:rPr>
              <a:t>th</a:t>
            </a:r>
            <a:r>
              <a:rPr lang="en-GB" sz="2400" b="1" dirty="0">
                <a:effectLst/>
                <a:latin typeface="Calibri" panose="020F0502020204030204" pitchFamily="34" charset="0"/>
                <a:ea typeface="Calibri" panose="020F0502020204030204" pitchFamily="34" charset="0"/>
              </a:rPr>
              <a:t> CEOS Strategic Implementation Team Meeting (SIT-40)</a:t>
            </a:r>
            <a:endParaRPr lang="en-CH" sz="2400" dirty="0">
              <a:effectLst/>
              <a:latin typeface="Calibri" panose="020F0502020204030204" pitchFamily="34" charset="0"/>
              <a:ea typeface="Calibri" panose="020F0502020204030204" pitchFamily="34" charset="0"/>
            </a:endParaRPr>
          </a:p>
          <a:p>
            <a:pPr algn="ctr">
              <a:spcBef>
                <a:spcPts val="300"/>
              </a:spcBef>
              <a:spcAft>
                <a:spcPts val="600"/>
              </a:spcAft>
              <a:buNone/>
            </a:pPr>
            <a:r>
              <a:rPr lang="en-GB" sz="2400" b="1" dirty="0">
                <a:effectLst/>
                <a:latin typeface="Calibri" panose="020F0502020204030204" pitchFamily="34" charset="0"/>
                <a:ea typeface="Calibri" panose="020F0502020204030204" pitchFamily="34" charset="0"/>
              </a:rPr>
              <a:t>8 – 10 April 2025 | Chaired and Hosted by JAXA</a:t>
            </a:r>
            <a:endParaRPr lang="en-CH" sz="2400" dirty="0">
              <a:effectLst/>
              <a:latin typeface="Calibri" panose="020F0502020204030204" pitchFamily="34" charset="0"/>
              <a:ea typeface="Calibri" panose="020F0502020204030204" pitchFamily="34" charset="0"/>
            </a:endParaRPr>
          </a:p>
          <a:p>
            <a:pPr algn="ctr">
              <a:spcBef>
                <a:spcPts val="300"/>
              </a:spcBef>
              <a:spcAft>
                <a:spcPts val="600"/>
              </a:spcAft>
              <a:buNone/>
            </a:pPr>
            <a:r>
              <a:rPr lang="en-GB" sz="2400" dirty="0">
                <a:effectLst/>
                <a:latin typeface="Calibri" panose="020F0502020204030204" pitchFamily="34" charset="0"/>
                <a:ea typeface="Calibri" panose="020F0502020204030204" pitchFamily="34" charset="0"/>
              </a:rPr>
              <a:t>Daimyo Conference, Fukuoka Daimyo Garden City Tower, Fourth Floor</a:t>
            </a:r>
            <a:endParaRPr lang="en-CH" sz="2400" dirty="0">
              <a:effectLst/>
              <a:latin typeface="Calibri" panose="020F0502020204030204" pitchFamily="34" charset="0"/>
              <a:ea typeface="Calibri" panose="020F0502020204030204" pitchFamily="34" charset="0"/>
            </a:endParaRPr>
          </a:p>
          <a:p>
            <a:pPr algn="ctr">
              <a:spcBef>
                <a:spcPts val="300"/>
              </a:spcBef>
              <a:spcAft>
                <a:spcPts val="600"/>
              </a:spcAft>
              <a:buNone/>
            </a:pPr>
            <a:r>
              <a:rPr lang="en-GB" sz="2400" dirty="0">
                <a:effectLst/>
                <a:latin typeface="Calibri" panose="020F0502020204030204" pitchFamily="34" charset="0"/>
                <a:ea typeface="Calibri" panose="020F0502020204030204" pitchFamily="34" charset="0"/>
              </a:rPr>
              <a:t>2-6-50 Daimyo, Chuo-</a:t>
            </a:r>
            <a:r>
              <a:rPr lang="en-GB" sz="2400" dirty="0" err="1">
                <a:effectLst/>
                <a:latin typeface="Calibri" panose="020F0502020204030204" pitchFamily="34" charset="0"/>
                <a:ea typeface="Calibri" panose="020F0502020204030204" pitchFamily="34" charset="0"/>
              </a:rPr>
              <a:t>ku</a:t>
            </a:r>
            <a:r>
              <a:rPr lang="en-GB" sz="2400" dirty="0">
                <a:effectLst/>
                <a:latin typeface="Calibri" panose="020F0502020204030204" pitchFamily="34" charset="0"/>
                <a:ea typeface="Calibri" panose="020F0502020204030204" pitchFamily="34" charset="0"/>
              </a:rPr>
              <a:t>, Fukuoka, 810-0041, Japan</a:t>
            </a:r>
            <a:endParaRPr lang="en-CH" sz="2400" dirty="0">
              <a:latin typeface="Calibri" panose="020F0502020204030204" pitchFamily="34" charset="0"/>
              <a:ea typeface="Calibri" panose="020F0502020204030204" pitchFamily="34" charset="0"/>
            </a:endParaRPr>
          </a:p>
          <a:p>
            <a:pPr algn="ctr">
              <a:spcBef>
                <a:spcPts val="300"/>
              </a:spcBef>
              <a:spcAft>
                <a:spcPts val="600"/>
              </a:spcAft>
              <a:buNone/>
            </a:pPr>
            <a:r>
              <a:rPr lang="en-GB" sz="2400" dirty="0">
                <a:effectLst/>
                <a:latin typeface="Calibri" panose="020F0502020204030204" pitchFamily="34" charset="0"/>
                <a:ea typeface="Calibri" panose="020F0502020204030204" pitchFamily="34" charset="0"/>
              </a:rPr>
              <a:t>HYBRID MEETING </a:t>
            </a:r>
            <a:endParaRPr lang="en-CH" sz="2400" dirty="0"/>
          </a:p>
        </p:txBody>
      </p:sp>
      <p:sp>
        <p:nvSpPr>
          <p:cNvPr id="3" name="Title 2">
            <a:extLst>
              <a:ext uri="{FF2B5EF4-FFF2-40B4-BE49-F238E27FC236}">
                <a16:creationId xmlns:a16="http://schemas.microsoft.com/office/drawing/2014/main" id="{967ACF21-7C27-013D-8B61-1E9CAF2BA602}"/>
              </a:ext>
            </a:extLst>
          </p:cNvPr>
          <p:cNvSpPr>
            <a:spLocks noGrp="1"/>
          </p:cNvSpPr>
          <p:nvPr>
            <p:ph type="title"/>
          </p:nvPr>
        </p:nvSpPr>
        <p:spPr/>
        <p:txBody>
          <a:bodyPr/>
          <a:lstStyle/>
          <a:p>
            <a:r>
              <a:rPr lang="en-CH" dirty="0"/>
              <a:t>SIT-40, Fukuoka, Japan</a:t>
            </a:r>
          </a:p>
        </p:txBody>
      </p:sp>
    </p:spTree>
    <p:extLst>
      <p:ext uri="{BB962C8B-B14F-4D97-AF65-F5344CB8AC3E}">
        <p14:creationId xmlns:p14="http://schemas.microsoft.com/office/powerpoint/2010/main" val="284004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196390-3C62-5354-C93A-20E121779D93}"/>
              </a:ext>
            </a:extLst>
          </p:cNvPr>
          <p:cNvSpPr>
            <a:spLocks noGrp="1"/>
          </p:cNvSpPr>
          <p:nvPr>
            <p:ph type="body" idx="1"/>
          </p:nvPr>
        </p:nvSpPr>
        <p:spPr/>
        <p:txBody>
          <a:bodyPr/>
          <a:lstStyle/>
          <a:p>
            <a:pPr marL="457200" lvl="1" indent="-406400">
              <a:spcBef>
                <a:spcPts val="1000"/>
              </a:spcBef>
              <a:buSzPts val="2800"/>
              <a:buFont typeface="Noto Sans Symbols"/>
              <a:buChar char="❖"/>
            </a:pPr>
            <a:r>
              <a:rPr lang="en-GB" dirty="0"/>
              <a:t>Global Stocktake Lessons Learned paper coordinated by the CEOS Working Group on Climate (WGClimate).</a:t>
            </a:r>
          </a:p>
          <a:p>
            <a:pPr marL="914400" lvl="2" indent="-406400">
              <a:spcBef>
                <a:spcPts val="1000"/>
              </a:spcBef>
              <a:buSzPts val="2800"/>
              <a:buFont typeface="Wingdings" pitchFamily="2" charset="2"/>
              <a:buChar char="Ø"/>
            </a:pPr>
            <a:r>
              <a:rPr lang="en-GB" dirty="0"/>
              <a:t>CEOS country engagement activities in support of national inventories and reporting, including feedback from the WGClimate-22 meeting with national inventory compilers.</a:t>
            </a:r>
          </a:p>
          <a:p>
            <a:pPr marL="914400" lvl="2" indent="-406400">
              <a:spcBef>
                <a:spcPts val="1000"/>
              </a:spcBef>
              <a:buSzPts val="2800"/>
              <a:buFont typeface="Wingdings" pitchFamily="2" charset="2"/>
              <a:buChar char="Ø"/>
            </a:pPr>
            <a:r>
              <a:rPr lang="en-GB" dirty="0"/>
              <a:t>Revise the CEOS Global Stocktake Strategy and reach consensus on the fundamental substance of the revision.</a:t>
            </a:r>
          </a:p>
          <a:p>
            <a:pPr marL="457200" lvl="1" indent="-406400">
              <a:spcBef>
                <a:spcPts val="1000"/>
              </a:spcBef>
              <a:buSzPts val="2800"/>
              <a:buFont typeface="Wingdings" pitchFamily="2" charset="2"/>
              <a:buChar char="v"/>
            </a:pPr>
            <a:r>
              <a:rPr lang="en-GB" dirty="0"/>
              <a:t>Aquatic Carbon Roadmap and completion of the CEOS Carbon Roadmaps</a:t>
            </a:r>
          </a:p>
          <a:p>
            <a:pPr marL="914400" lvl="2" indent="-406400">
              <a:spcBef>
                <a:spcPts val="1000"/>
              </a:spcBef>
              <a:buSzPts val="2800"/>
              <a:buFont typeface="Wingdings" pitchFamily="2" charset="2"/>
              <a:buChar char="Ø"/>
            </a:pPr>
            <a:r>
              <a:rPr lang="en-GB" dirty="0"/>
              <a:t>GHG and AFOLU Roadmaps, incl. LSI-VC Forests and Biomass Subgroup.</a:t>
            </a:r>
          </a:p>
          <a:p>
            <a:pPr marL="457200" lvl="1" indent="-406400">
              <a:spcBef>
                <a:spcPts val="1000"/>
              </a:spcBef>
              <a:buSzPts val="2800"/>
              <a:buFont typeface="Wingdings" pitchFamily="2" charset="2"/>
              <a:buChar char="v"/>
            </a:pPr>
            <a:r>
              <a:rPr lang="en-GB" sz="2400" dirty="0"/>
              <a:t>CEOS engagement with the Intergovernmental Panel on Climate Change (IPCC) Technical Support Unit (TSU) for Task Force on National Greenhouse Gas Inventories (TFI) and their Emissions Factor Database (EFDB).</a:t>
            </a:r>
          </a:p>
          <a:p>
            <a:pPr marL="508000" lvl="2" indent="0">
              <a:spcBef>
                <a:spcPts val="1000"/>
              </a:spcBef>
              <a:buSzPts val="2800"/>
              <a:buNone/>
            </a:pPr>
            <a:endParaRPr lang="en-GB" sz="2400" dirty="0"/>
          </a:p>
          <a:p>
            <a:pPr marL="457200" lvl="1" indent="-406400">
              <a:spcBef>
                <a:spcPts val="1000"/>
              </a:spcBef>
              <a:buSzPts val="2800"/>
              <a:buFont typeface="Noto Sans Symbols"/>
              <a:buChar char="❖"/>
            </a:pPr>
            <a:endParaRPr lang="en-CH" dirty="0"/>
          </a:p>
        </p:txBody>
      </p:sp>
      <p:sp>
        <p:nvSpPr>
          <p:cNvPr id="3" name="Title 2">
            <a:extLst>
              <a:ext uri="{FF2B5EF4-FFF2-40B4-BE49-F238E27FC236}">
                <a16:creationId xmlns:a16="http://schemas.microsoft.com/office/drawing/2014/main" id="{7530818E-D268-927F-97D3-C10C4387E293}"/>
              </a:ext>
            </a:extLst>
          </p:cNvPr>
          <p:cNvSpPr>
            <a:spLocks noGrp="1"/>
          </p:cNvSpPr>
          <p:nvPr>
            <p:ph type="title"/>
          </p:nvPr>
        </p:nvSpPr>
        <p:spPr/>
        <p:txBody>
          <a:bodyPr/>
          <a:lstStyle/>
          <a:p>
            <a:r>
              <a:rPr lang="en-CH" dirty="0"/>
              <a:t>EO Data Impact</a:t>
            </a:r>
          </a:p>
        </p:txBody>
      </p:sp>
    </p:spTree>
    <p:extLst>
      <p:ext uri="{BB962C8B-B14F-4D97-AF65-F5344CB8AC3E}">
        <p14:creationId xmlns:p14="http://schemas.microsoft.com/office/powerpoint/2010/main" val="240086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0A0D9-11B6-B69D-F464-DC466D0C0D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B03713-4B8E-40F0-A222-A5C6CD23D7BC}"/>
              </a:ext>
            </a:extLst>
          </p:cNvPr>
          <p:cNvSpPr>
            <a:spLocks noGrp="1"/>
          </p:cNvSpPr>
          <p:nvPr>
            <p:ph type="title"/>
          </p:nvPr>
        </p:nvSpPr>
        <p:spPr/>
        <p:txBody>
          <a:bodyPr/>
          <a:lstStyle/>
          <a:p>
            <a:r>
              <a:rPr lang="en-CH" dirty="0"/>
              <a:t>Greenhouse Gas Observations</a:t>
            </a:r>
          </a:p>
        </p:txBody>
      </p:sp>
      <p:sp>
        <p:nvSpPr>
          <p:cNvPr id="5" name="Text Placeholder 4">
            <a:extLst>
              <a:ext uri="{FF2B5EF4-FFF2-40B4-BE49-F238E27FC236}">
                <a16:creationId xmlns:a16="http://schemas.microsoft.com/office/drawing/2014/main" id="{BC0F8121-E06F-C91D-F379-4359F435B82D}"/>
              </a:ext>
            </a:extLst>
          </p:cNvPr>
          <p:cNvSpPr>
            <a:spLocks noGrp="1"/>
          </p:cNvSpPr>
          <p:nvPr>
            <p:ph type="body" idx="1"/>
          </p:nvPr>
        </p:nvSpPr>
        <p:spPr/>
        <p:txBody>
          <a:bodyPr/>
          <a:lstStyle/>
          <a:p>
            <a:pPr marL="457200" lvl="1" indent="-406400">
              <a:spcBef>
                <a:spcPts val="1000"/>
              </a:spcBef>
              <a:buSzPts val="2800"/>
              <a:buFont typeface="Noto Sans Symbols"/>
              <a:buChar char="❖"/>
            </a:pPr>
            <a:r>
              <a:rPr lang="en-GB" dirty="0"/>
              <a:t>Discuss Best Practices for Remote Sensing-based Estimates of Facility-scale Emissions (methane best practices), including update to the Global Methane Pledge, as is being proposed by CEOS Chair and prep for UNFCCC COP-30.</a:t>
            </a:r>
          </a:p>
          <a:p>
            <a:pPr marL="457200" lvl="1" indent="-406400">
              <a:spcBef>
                <a:spcPts val="1000"/>
              </a:spcBef>
              <a:buSzPts val="2800"/>
              <a:buFont typeface="Noto Sans Symbols"/>
              <a:buChar char="❖"/>
            </a:pPr>
            <a:r>
              <a:rPr lang="en-GB" dirty="0"/>
              <a:t>CEOS and International Methane Emissions Observatory (IMEO) cooperation in 2025, as compiled by the GHG Task Team, the SIT Chair and CEOS Chair.</a:t>
            </a:r>
          </a:p>
          <a:p>
            <a:pPr marL="457200" lvl="1" indent="-406400">
              <a:spcBef>
                <a:spcPts val="1000"/>
              </a:spcBef>
              <a:buSzPts val="2800"/>
              <a:buFont typeface="Noto Sans Symbols"/>
              <a:buChar char="❖"/>
            </a:pPr>
            <a:r>
              <a:rPr lang="en-GB" dirty="0"/>
              <a:t>Report on the implementation status of the CEOS Greenhouse Gas (GHG) Roadmap and discuss near-term activities.</a:t>
            </a:r>
          </a:p>
          <a:p>
            <a:pPr marL="457200" lvl="1" indent="-406400">
              <a:spcBef>
                <a:spcPts val="1000"/>
              </a:spcBef>
              <a:buSzPts val="2800"/>
              <a:buFont typeface="Noto Sans Symbols"/>
              <a:buChar char="❖"/>
            </a:pPr>
            <a:r>
              <a:rPr lang="en-GB" dirty="0"/>
              <a:t>Discuss the status of the WMO Global Greenhouse Gas Watch (G3W) and CEOS engagement. </a:t>
            </a:r>
            <a:endParaRPr lang="en-CH" dirty="0"/>
          </a:p>
        </p:txBody>
      </p:sp>
    </p:spTree>
    <p:extLst>
      <p:ext uri="{BB962C8B-B14F-4D97-AF65-F5344CB8AC3E}">
        <p14:creationId xmlns:p14="http://schemas.microsoft.com/office/powerpoint/2010/main" val="2985925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63730-65F0-311E-6470-2FBDB2D0F38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1D9697-3E08-2424-76B5-B5625AE9AFFF}"/>
              </a:ext>
            </a:extLst>
          </p:cNvPr>
          <p:cNvSpPr>
            <a:spLocks noGrp="1"/>
          </p:cNvSpPr>
          <p:nvPr>
            <p:ph type="title"/>
          </p:nvPr>
        </p:nvSpPr>
        <p:spPr/>
        <p:txBody>
          <a:bodyPr/>
          <a:lstStyle/>
          <a:p>
            <a:r>
              <a:rPr lang="en-CH" dirty="0"/>
              <a:t>Working Group topics</a:t>
            </a:r>
          </a:p>
        </p:txBody>
      </p:sp>
      <p:sp>
        <p:nvSpPr>
          <p:cNvPr id="5" name="Text Placeholder 4">
            <a:extLst>
              <a:ext uri="{FF2B5EF4-FFF2-40B4-BE49-F238E27FC236}">
                <a16:creationId xmlns:a16="http://schemas.microsoft.com/office/drawing/2014/main" id="{80F8F726-98FC-0B02-F47D-6F76FCABA2FE}"/>
              </a:ext>
            </a:extLst>
          </p:cNvPr>
          <p:cNvSpPr>
            <a:spLocks noGrp="1"/>
          </p:cNvSpPr>
          <p:nvPr>
            <p:ph type="body" idx="1"/>
          </p:nvPr>
        </p:nvSpPr>
        <p:spPr/>
        <p:txBody>
          <a:bodyPr/>
          <a:lstStyle/>
          <a:p>
            <a:pPr marL="457200" lvl="1" indent="-406400">
              <a:spcBef>
                <a:spcPts val="1000"/>
              </a:spcBef>
              <a:buSzPts val="2800"/>
              <a:buFont typeface="Noto Sans Symbols"/>
              <a:buChar char="❖"/>
            </a:pPr>
            <a:r>
              <a:rPr lang="en-GB" dirty="0"/>
              <a:t>Discuss the proposal from </a:t>
            </a:r>
            <a:r>
              <a:rPr lang="en-GB" dirty="0" err="1"/>
              <a:t>WGDisasters</a:t>
            </a:r>
            <a:r>
              <a:rPr lang="en-GB" dirty="0"/>
              <a:t> for a workshop between Early Warnings for All (EW4All) pillar leaders and CEOS agencies. </a:t>
            </a:r>
            <a:endParaRPr lang="en-CH" dirty="0"/>
          </a:p>
          <a:p>
            <a:pPr marL="457200" lvl="1" indent="-406400">
              <a:spcBef>
                <a:spcPts val="1000"/>
              </a:spcBef>
              <a:buSzPts val="2800"/>
              <a:buFont typeface="Noto Sans Symbols"/>
              <a:buChar char="❖"/>
            </a:pPr>
            <a:r>
              <a:rPr lang="en-GB" b="1" dirty="0"/>
              <a:t>Review the draft Interoperability Handbook developed by WGISS. Discuss the draft recommendations across the five factors of the Handbook: Architecture, Interface, Vocabulary, Quality, and Policy.</a:t>
            </a:r>
            <a:endParaRPr lang="en-CH" b="1" dirty="0"/>
          </a:p>
          <a:p>
            <a:pPr marL="457200" lvl="1" indent="-406400">
              <a:spcBef>
                <a:spcPts val="1000"/>
              </a:spcBef>
              <a:buSzPts val="2800"/>
              <a:buFont typeface="Noto Sans Symbols"/>
              <a:buChar char="❖"/>
            </a:pPr>
            <a:r>
              <a:rPr lang="en-GB" dirty="0"/>
              <a:t>Discuss and consider potential endorsement of the Space Agency Response to the 2022 Global Climate Observing System (GCOS) Implementation Plan.</a:t>
            </a:r>
            <a:endParaRPr lang="en-CH" dirty="0"/>
          </a:p>
        </p:txBody>
      </p:sp>
    </p:spTree>
    <p:extLst>
      <p:ext uri="{BB962C8B-B14F-4D97-AF65-F5344CB8AC3E}">
        <p14:creationId xmlns:p14="http://schemas.microsoft.com/office/powerpoint/2010/main" val="1508215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C77F0-5B41-F83F-1AB8-4633158CF20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5E0BDA-7D30-2244-5411-CC430019C8F3}"/>
              </a:ext>
            </a:extLst>
          </p:cNvPr>
          <p:cNvSpPr>
            <a:spLocks noGrp="1"/>
          </p:cNvSpPr>
          <p:nvPr>
            <p:ph type="title"/>
          </p:nvPr>
        </p:nvSpPr>
        <p:spPr/>
        <p:txBody>
          <a:bodyPr/>
          <a:lstStyle/>
          <a:p>
            <a:r>
              <a:rPr lang="en-CH" dirty="0"/>
              <a:t>Virtual Constellation topics</a:t>
            </a:r>
          </a:p>
        </p:txBody>
      </p:sp>
      <p:sp>
        <p:nvSpPr>
          <p:cNvPr id="5" name="Text Placeholder 4">
            <a:extLst>
              <a:ext uri="{FF2B5EF4-FFF2-40B4-BE49-F238E27FC236}">
                <a16:creationId xmlns:a16="http://schemas.microsoft.com/office/drawing/2014/main" id="{892FC27A-635B-EEAC-CEFA-9F16DC0DEF4E}"/>
              </a:ext>
            </a:extLst>
          </p:cNvPr>
          <p:cNvSpPr>
            <a:spLocks noGrp="1"/>
          </p:cNvSpPr>
          <p:nvPr>
            <p:ph type="body" idx="1"/>
          </p:nvPr>
        </p:nvSpPr>
        <p:spPr/>
        <p:txBody>
          <a:bodyPr/>
          <a:lstStyle/>
          <a:p>
            <a:pPr marL="457200" lvl="1" indent="-406400">
              <a:spcBef>
                <a:spcPts val="1000"/>
              </a:spcBef>
              <a:buSzPts val="2800"/>
              <a:buFont typeface="Noto Sans Symbols"/>
              <a:buChar char="❖"/>
            </a:pPr>
            <a:r>
              <a:rPr lang="en-GB" dirty="0"/>
              <a:t>Consider the recommendation from COAST-VC and SST-VC regarding priority coastal areas (5-6 regional masks) for extended observation coverage for new ultra-high-resolution thermal infrared instruments to capture additional sea surface temperature data up to 100 km from coastlines.</a:t>
            </a:r>
          </a:p>
          <a:p>
            <a:pPr marL="457200" lvl="1" indent="-406400">
              <a:spcBef>
                <a:spcPts val="1000"/>
              </a:spcBef>
              <a:buSzPts val="2800"/>
              <a:buFont typeface="Noto Sans Symbols"/>
              <a:buChar char="❖"/>
            </a:pPr>
            <a:r>
              <a:rPr lang="en-GB" dirty="0"/>
              <a:t>Review the UN Ocean Decade talking points developed by COAST-VC.</a:t>
            </a:r>
          </a:p>
          <a:p>
            <a:pPr marL="457200" lvl="1" indent="-406400">
              <a:spcBef>
                <a:spcPts val="1000"/>
              </a:spcBef>
              <a:buSzPts val="2800"/>
              <a:buFont typeface="Noto Sans Symbols"/>
              <a:buChar char="❖"/>
            </a:pPr>
            <a:r>
              <a:rPr lang="en-GB" dirty="0"/>
              <a:t>Discuss the approach to a CEOS response to the Essential Agriculture Variables (EAVs). Report on progress of the effort to bolster CEOS Agency participation in the GEOGLAM Subgroup of the Land Surface Imaging Virtual Constellation (LSI-VC) and identify CEOS agency agriculture activities and experts. Update CEOS on plans for the May 2025 EAV Workshop at the JRC.</a:t>
            </a:r>
          </a:p>
        </p:txBody>
      </p:sp>
    </p:spTree>
    <p:extLst>
      <p:ext uri="{BB962C8B-B14F-4D97-AF65-F5344CB8AC3E}">
        <p14:creationId xmlns:p14="http://schemas.microsoft.com/office/powerpoint/2010/main" val="108616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EA88085-CA9C-6344-D1FD-F3ACF2C0108F}"/>
              </a:ext>
            </a:extLst>
          </p:cNvPr>
          <p:cNvSpPr>
            <a:spLocks noGrp="1"/>
          </p:cNvSpPr>
          <p:nvPr>
            <p:ph type="body" idx="1"/>
          </p:nvPr>
        </p:nvSpPr>
        <p:spPr>
          <a:xfrm>
            <a:off x="1908936" y="1056818"/>
            <a:ext cx="10128992" cy="5142452"/>
          </a:xfrm>
        </p:spPr>
        <p:txBody>
          <a:bodyPr/>
          <a:lstStyle/>
          <a:p>
            <a:pPr marL="50800" indent="0">
              <a:buNone/>
            </a:pPr>
            <a:r>
              <a:rPr lang="en-GB" sz="2000" dirty="0"/>
              <a:t>Ensure that climate observation requirements identified by the Global Climate Observing System (GCOS) – and implications of the Paris Climate Agreement – are addressed. </a:t>
            </a:r>
          </a:p>
          <a:p>
            <a:pPr marL="101600" indent="0">
              <a:buNone/>
            </a:pPr>
            <a:endParaRPr lang="en-GB" sz="2000" dirty="0"/>
          </a:p>
          <a:p>
            <a:pPr marL="50800" indent="0">
              <a:buNone/>
            </a:pPr>
            <a:r>
              <a:rPr lang="en-GB" sz="2000" dirty="0"/>
              <a:t>Ensure, in the context of the Sendai Framework for Disaster Risk Reduction 2015-2030, that CEOS Agency data are made available in support of disaster risk reduction and that CEOS continues engagement with UN agencies and authorities. </a:t>
            </a:r>
          </a:p>
          <a:p>
            <a:pPr marL="101600" indent="0">
              <a:buNone/>
            </a:pPr>
            <a:endParaRPr lang="en-GB" sz="2000" dirty="0"/>
          </a:p>
          <a:p>
            <a:pPr marL="50800" indent="0">
              <a:buNone/>
            </a:pPr>
            <a:r>
              <a:rPr lang="en-GB" sz="2000" dirty="0"/>
              <a:t>Ensure that space-based Earth observation data and products are integral to the success of the next decade of the Group on Earth Observations (GEO), and that CEOS contributions to, and engagement in, GEO governance and leadership are further enhanced.</a:t>
            </a:r>
          </a:p>
          <a:p>
            <a:pPr marL="50800" indent="0">
              <a:buNone/>
            </a:pPr>
            <a:endParaRPr lang="en-GB" sz="2000" dirty="0"/>
          </a:p>
          <a:p>
            <a:pPr marL="50800" indent="0">
              <a:buNone/>
            </a:pPr>
            <a:r>
              <a:rPr lang="en-GB" sz="2000" dirty="0"/>
              <a:t>Systematically engage in and contribute to global efforts on the critical challenges that face humanity in support of the UN 2030 Agenda for Sustainable Development.</a:t>
            </a:r>
          </a:p>
          <a:p>
            <a:pPr marL="50800" indent="0">
              <a:buNone/>
            </a:pPr>
            <a:endParaRPr lang="en-GB" sz="2000" dirty="0"/>
          </a:p>
        </p:txBody>
      </p:sp>
      <p:sp>
        <p:nvSpPr>
          <p:cNvPr id="5" name="Text Placeholder 3">
            <a:extLst>
              <a:ext uri="{FF2B5EF4-FFF2-40B4-BE49-F238E27FC236}">
                <a16:creationId xmlns:a16="http://schemas.microsoft.com/office/drawing/2014/main" id="{206BEABB-A1F5-E956-782B-A9F97F173669}"/>
              </a:ext>
            </a:extLst>
          </p:cNvPr>
          <p:cNvSpPr txBox="1">
            <a:spLocks/>
          </p:cNvSpPr>
          <p:nvPr/>
        </p:nvSpPr>
        <p:spPr>
          <a:xfrm>
            <a:off x="224150" y="145812"/>
            <a:ext cx="8121316" cy="7571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lt1"/>
                </a:solidFill>
              </a:rPr>
              <a:t>CEOS Long-term Priorities</a:t>
            </a:r>
          </a:p>
        </p:txBody>
      </p:sp>
      <p:pic>
        <p:nvPicPr>
          <p:cNvPr id="6" name="Picture 5">
            <a:extLst>
              <a:ext uri="{FF2B5EF4-FFF2-40B4-BE49-F238E27FC236}">
                <a16:creationId xmlns:a16="http://schemas.microsoft.com/office/drawing/2014/main" id="{C8F408CA-5302-7BB0-1F90-4A01B02F256B}"/>
              </a:ext>
            </a:extLst>
          </p:cNvPr>
          <p:cNvPicPr>
            <a:picLocks noChangeAspect="1"/>
          </p:cNvPicPr>
          <p:nvPr/>
        </p:nvPicPr>
        <p:blipFill>
          <a:blip r:embed="rId2"/>
          <a:stretch>
            <a:fillRect/>
          </a:stretch>
        </p:blipFill>
        <p:spPr>
          <a:xfrm>
            <a:off x="914400" y="2581029"/>
            <a:ext cx="838200" cy="767763"/>
          </a:xfrm>
          <a:prstGeom prst="rect">
            <a:avLst/>
          </a:prstGeom>
        </p:spPr>
      </p:pic>
      <p:pic>
        <p:nvPicPr>
          <p:cNvPr id="7" name="Picture 6">
            <a:extLst>
              <a:ext uri="{FF2B5EF4-FFF2-40B4-BE49-F238E27FC236}">
                <a16:creationId xmlns:a16="http://schemas.microsoft.com/office/drawing/2014/main" id="{4A3300AA-6D77-5FA5-A390-EDE64C2EC9D3}"/>
              </a:ext>
            </a:extLst>
          </p:cNvPr>
          <p:cNvPicPr>
            <a:picLocks noChangeAspect="1"/>
          </p:cNvPicPr>
          <p:nvPr/>
        </p:nvPicPr>
        <p:blipFill>
          <a:blip r:embed="rId3"/>
          <a:stretch>
            <a:fillRect/>
          </a:stretch>
        </p:blipFill>
        <p:spPr>
          <a:xfrm>
            <a:off x="654080" y="4275758"/>
            <a:ext cx="1079470" cy="444634"/>
          </a:xfrm>
          <a:prstGeom prst="rect">
            <a:avLst/>
          </a:prstGeom>
        </p:spPr>
      </p:pic>
      <p:pic>
        <p:nvPicPr>
          <p:cNvPr id="8" name="Picture 7">
            <a:extLst>
              <a:ext uri="{FF2B5EF4-FFF2-40B4-BE49-F238E27FC236}">
                <a16:creationId xmlns:a16="http://schemas.microsoft.com/office/drawing/2014/main" id="{5F81BF40-64F9-7BF8-8816-AA62470F3736}"/>
              </a:ext>
            </a:extLst>
          </p:cNvPr>
          <p:cNvPicPr>
            <a:picLocks noChangeAspect="1"/>
          </p:cNvPicPr>
          <p:nvPr/>
        </p:nvPicPr>
        <p:blipFill>
          <a:blip r:embed="rId4"/>
          <a:stretch>
            <a:fillRect/>
          </a:stretch>
        </p:blipFill>
        <p:spPr>
          <a:xfrm>
            <a:off x="894678" y="5552829"/>
            <a:ext cx="869880" cy="767763"/>
          </a:xfrm>
          <a:prstGeom prst="rect">
            <a:avLst/>
          </a:prstGeom>
        </p:spPr>
      </p:pic>
      <p:pic>
        <p:nvPicPr>
          <p:cNvPr id="9" name="Picture 8">
            <a:extLst>
              <a:ext uri="{FF2B5EF4-FFF2-40B4-BE49-F238E27FC236}">
                <a16:creationId xmlns:a16="http://schemas.microsoft.com/office/drawing/2014/main" id="{16795D0C-F258-2775-1379-F6735B8EA147}"/>
              </a:ext>
            </a:extLst>
          </p:cNvPr>
          <p:cNvPicPr>
            <a:picLocks noChangeAspect="1"/>
          </p:cNvPicPr>
          <p:nvPr/>
        </p:nvPicPr>
        <p:blipFill>
          <a:blip r:embed="rId5"/>
          <a:stretch>
            <a:fillRect/>
          </a:stretch>
        </p:blipFill>
        <p:spPr>
          <a:xfrm>
            <a:off x="639480" y="1229111"/>
            <a:ext cx="1125078" cy="367081"/>
          </a:xfrm>
          <a:prstGeom prst="rect">
            <a:avLst/>
          </a:prstGeom>
        </p:spPr>
      </p:pic>
    </p:spTree>
    <p:extLst>
      <p:ext uri="{BB962C8B-B14F-4D97-AF65-F5344CB8AC3E}">
        <p14:creationId xmlns:p14="http://schemas.microsoft.com/office/powerpoint/2010/main" val="3455225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7E2AB-31EF-167A-6A3D-D5F4AD04E990}"/>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016558CF-C551-590D-440F-4C62E5544020}"/>
              </a:ext>
            </a:extLst>
          </p:cNvPr>
          <p:cNvSpPr txBox="1">
            <a:spLocks/>
          </p:cNvSpPr>
          <p:nvPr/>
        </p:nvSpPr>
        <p:spPr>
          <a:xfrm>
            <a:off x="224150" y="145812"/>
            <a:ext cx="8121316" cy="7571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lt1"/>
                </a:solidFill>
              </a:rPr>
              <a:t>Group on Earth Observations (GEO)</a:t>
            </a:r>
          </a:p>
        </p:txBody>
      </p:sp>
      <p:pic>
        <p:nvPicPr>
          <p:cNvPr id="7" name="Picture 6">
            <a:extLst>
              <a:ext uri="{FF2B5EF4-FFF2-40B4-BE49-F238E27FC236}">
                <a16:creationId xmlns:a16="http://schemas.microsoft.com/office/drawing/2014/main" id="{4D5F3691-62EB-014A-0E94-867A2434B6D9}"/>
              </a:ext>
            </a:extLst>
          </p:cNvPr>
          <p:cNvPicPr>
            <a:picLocks noChangeAspect="1"/>
          </p:cNvPicPr>
          <p:nvPr/>
        </p:nvPicPr>
        <p:blipFill>
          <a:blip r:embed="rId2"/>
          <a:stretch>
            <a:fillRect/>
          </a:stretch>
        </p:blipFill>
        <p:spPr>
          <a:xfrm>
            <a:off x="224150" y="1227759"/>
            <a:ext cx="1079470" cy="444634"/>
          </a:xfrm>
          <a:prstGeom prst="rect">
            <a:avLst/>
          </a:prstGeom>
        </p:spPr>
      </p:pic>
      <p:sp>
        <p:nvSpPr>
          <p:cNvPr id="10" name="Text Placeholder 4">
            <a:extLst>
              <a:ext uri="{FF2B5EF4-FFF2-40B4-BE49-F238E27FC236}">
                <a16:creationId xmlns:a16="http://schemas.microsoft.com/office/drawing/2014/main" id="{91A564BC-D8C0-EA9A-C613-67685CDCCF64}"/>
              </a:ext>
            </a:extLst>
          </p:cNvPr>
          <p:cNvSpPr>
            <a:spLocks noGrp="1"/>
          </p:cNvSpPr>
          <p:nvPr>
            <p:ph type="body" idx="1"/>
          </p:nvPr>
        </p:nvSpPr>
        <p:spPr>
          <a:xfrm>
            <a:off x="324233" y="1236800"/>
            <a:ext cx="11495400" cy="4662871"/>
          </a:xfrm>
        </p:spPr>
        <p:txBody>
          <a:bodyPr/>
          <a:lstStyle/>
          <a:p>
            <a:pPr marL="50800" lvl="1" indent="0">
              <a:spcBef>
                <a:spcPts val="1000"/>
              </a:spcBef>
              <a:buSzPts val="2800"/>
              <a:buNone/>
            </a:pPr>
            <a:endParaRPr lang="en-GB" dirty="0"/>
          </a:p>
          <a:p>
            <a:pPr marL="457200" lvl="1" indent="-406400">
              <a:spcBef>
                <a:spcPts val="1000"/>
              </a:spcBef>
              <a:buSzPts val="2800"/>
              <a:buFont typeface="Noto Sans Symbols"/>
              <a:buChar char="❖"/>
            </a:pPr>
            <a:r>
              <a:rPr lang="en-GB" dirty="0"/>
              <a:t>Funding is the major challenge, which will dictate the size and shape of the GEO Secretariat going forward; CEOS already has no dedicated person. </a:t>
            </a:r>
          </a:p>
          <a:p>
            <a:pPr marL="457200" lvl="1" indent="-406400">
              <a:spcBef>
                <a:spcPts val="1000"/>
              </a:spcBef>
              <a:buSzPts val="2800"/>
              <a:buFont typeface="Noto Sans Symbols"/>
              <a:buChar char="❖"/>
            </a:pPr>
            <a:r>
              <a:rPr lang="en-GB" dirty="0"/>
              <a:t>GEO Programme Board presented the review process for the 66 submissions (7 review teams) made to the Post-2025 GEO Work Programme.</a:t>
            </a:r>
          </a:p>
          <a:p>
            <a:pPr marL="457200" lvl="1" indent="-406400">
              <a:spcBef>
                <a:spcPts val="1000"/>
              </a:spcBef>
              <a:buSzPts val="2800"/>
              <a:buFont typeface="Noto Sans Symbols"/>
              <a:buChar char="❖"/>
            </a:pPr>
            <a:r>
              <a:rPr lang="en-GB" dirty="0"/>
              <a:t>According to the GEO Secretariat CEOS is listed as a partner or as contributing to the following activities:</a:t>
            </a:r>
          </a:p>
          <a:p>
            <a:pPr marL="914400" lvl="2" indent="-406400">
              <a:spcBef>
                <a:spcPts val="1000"/>
              </a:spcBef>
              <a:buSzPts val="2800"/>
              <a:buFont typeface="Wingdings" pitchFamily="2" charset="2"/>
              <a:buChar char="Ø"/>
            </a:pPr>
            <a:r>
              <a:rPr lang="en-GB" dirty="0"/>
              <a:t>GFOI (Mature Flagship), GEOGLAM (Flagship), GEO-LDN (Flagship)</a:t>
            </a:r>
          </a:p>
          <a:p>
            <a:pPr marL="914400" lvl="2" indent="-406400">
              <a:spcBef>
                <a:spcPts val="1000"/>
              </a:spcBef>
              <a:buSzPts val="2800"/>
              <a:buFont typeface="Wingdings" pitchFamily="2" charset="2"/>
              <a:buChar char="Ø"/>
            </a:pPr>
            <a:r>
              <a:rPr lang="en-GB" dirty="0"/>
              <a:t>GSNL (Flagship), Digital Earth Africa (Enabling Mechanism), Digital Earth Pacific (Enabling Mechanism)</a:t>
            </a:r>
          </a:p>
          <a:p>
            <a:pPr marL="914400" lvl="2" indent="-406400">
              <a:spcBef>
                <a:spcPts val="1000"/>
              </a:spcBef>
              <a:buSzPts val="2800"/>
              <a:buFont typeface="Wingdings" pitchFamily="2" charset="2"/>
              <a:buChar char="Ø"/>
            </a:pPr>
            <a:r>
              <a:rPr lang="en-GB" dirty="0"/>
              <a:t>According to the GEO Secretariat, CEOS is not listed as a partner but playing a key role in: GEO-TREES (Initiative) and EO4DRM (Initiative).</a:t>
            </a:r>
          </a:p>
          <a:p>
            <a:pPr marL="50800" lvl="1" indent="0">
              <a:spcBef>
                <a:spcPts val="1000"/>
              </a:spcBef>
              <a:buSzPts val="2800"/>
              <a:buNone/>
            </a:pPr>
            <a:endParaRPr lang="en-GB" dirty="0"/>
          </a:p>
        </p:txBody>
      </p:sp>
    </p:spTree>
    <p:extLst>
      <p:ext uri="{BB962C8B-B14F-4D97-AF65-F5344CB8AC3E}">
        <p14:creationId xmlns:p14="http://schemas.microsoft.com/office/powerpoint/2010/main" val="3319042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6A87D82-21D8-58D8-47C3-243388C907C4}"/>
              </a:ext>
            </a:extLst>
          </p:cNvPr>
          <p:cNvSpPr txBox="1"/>
          <p:nvPr/>
        </p:nvSpPr>
        <p:spPr>
          <a:xfrm>
            <a:off x="333486" y="1095684"/>
            <a:ext cx="4902114" cy="31700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101600"/>
            <a:r>
              <a:rPr lang="en-GB" sz="2000" dirty="0">
                <a:sym typeface="Arial"/>
              </a:rPr>
              <a:t>Now in its fourth decade,</a:t>
            </a:r>
          </a:p>
          <a:p>
            <a:pPr marL="101600"/>
            <a:r>
              <a:rPr lang="en-US" altLang="x-none" sz="2000" dirty="0"/>
              <a:t>CEOS comprises</a:t>
            </a:r>
          </a:p>
          <a:p>
            <a:pPr marL="444500" indent="-342900">
              <a:buFont typeface="Arial" panose="020B0604020202020204" pitchFamily="34" charset="0"/>
              <a:buChar char="•"/>
            </a:pPr>
            <a:r>
              <a:rPr lang="en-US" altLang="x-none" sz="2000" b="1" dirty="0"/>
              <a:t>34 Members</a:t>
            </a:r>
          </a:p>
          <a:p>
            <a:pPr marL="101600"/>
            <a:r>
              <a:rPr lang="en-US" altLang="x-none" sz="2000" dirty="0"/>
              <a:t>	(</a:t>
            </a:r>
            <a:r>
              <a:rPr lang="en-US" altLang="x-none" sz="2000" i="1" dirty="0"/>
              <a:t>Space Agencies</a:t>
            </a:r>
            <a:r>
              <a:rPr lang="en-US" altLang="x-none" sz="2000" dirty="0"/>
              <a:t>) and</a:t>
            </a:r>
          </a:p>
          <a:p>
            <a:pPr marL="444500" indent="-342900">
              <a:buFont typeface="Arial" panose="020B0604020202020204" pitchFamily="34" charset="0"/>
              <a:buChar char="•"/>
            </a:pPr>
            <a:r>
              <a:rPr lang="en-US" altLang="x-none" sz="2000" b="1" dirty="0"/>
              <a:t>30 Associates</a:t>
            </a:r>
          </a:p>
          <a:p>
            <a:pPr marL="933450" indent="-831850"/>
            <a:r>
              <a:rPr lang="en-AU" sz="2000" dirty="0"/>
              <a:t>	(</a:t>
            </a:r>
            <a:r>
              <a:rPr lang="en-AU" sz="2000" i="1" dirty="0"/>
              <a:t>UN Agencies, Phase A programmes or supporting ground facility programmes</a:t>
            </a:r>
            <a:r>
              <a:rPr lang="en-AU" sz="2000" dirty="0"/>
              <a:t>)</a:t>
            </a:r>
          </a:p>
          <a:p>
            <a:pPr marL="101600" indent="0">
              <a:buNone/>
            </a:pPr>
            <a:r>
              <a:rPr lang="en-US" altLang="x-none" sz="2000" dirty="0"/>
              <a:t>All of whom contribute to CEOS on a ‘best efforts’ and voluntary basis.</a:t>
            </a:r>
            <a:endParaRPr lang="en-US" sz="2000" dirty="0"/>
          </a:p>
        </p:txBody>
      </p:sp>
      <p:sp>
        <p:nvSpPr>
          <p:cNvPr id="56" name="Text Placeholder 2">
            <a:extLst>
              <a:ext uri="{FF2B5EF4-FFF2-40B4-BE49-F238E27FC236}">
                <a16:creationId xmlns:a16="http://schemas.microsoft.com/office/drawing/2014/main" id="{5FE0F69C-8827-6A0F-8CB2-1092DD8306AD}"/>
              </a:ext>
            </a:extLst>
          </p:cNvPr>
          <p:cNvSpPr txBox="1">
            <a:spLocks/>
          </p:cNvSpPr>
          <p:nvPr/>
        </p:nvSpPr>
        <p:spPr>
          <a:xfrm>
            <a:off x="304800" y="126304"/>
            <a:ext cx="9146984" cy="914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lt1"/>
                </a:solidFill>
              </a:rPr>
              <a:t>CEOS Membership</a:t>
            </a:r>
          </a:p>
        </p:txBody>
      </p:sp>
      <p:pic>
        <p:nvPicPr>
          <p:cNvPr id="58" name="Picture 57">
            <a:extLst>
              <a:ext uri="{FF2B5EF4-FFF2-40B4-BE49-F238E27FC236}">
                <a16:creationId xmlns:a16="http://schemas.microsoft.com/office/drawing/2014/main" id="{81AFA87E-0C64-D315-C427-C3F544D19CC9}"/>
              </a:ext>
            </a:extLst>
          </p:cNvPr>
          <p:cNvPicPr>
            <a:picLocks noChangeAspect="1"/>
          </p:cNvPicPr>
          <p:nvPr/>
        </p:nvPicPr>
        <p:blipFill rotWithShape="1">
          <a:blip r:embed="rId3"/>
          <a:srcRect b="13958"/>
          <a:stretch/>
        </p:blipFill>
        <p:spPr>
          <a:xfrm>
            <a:off x="5235600" y="1260487"/>
            <a:ext cx="6808518" cy="3154044"/>
          </a:xfrm>
          <a:prstGeom prst="rect">
            <a:avLst/>
          </a:prstGeom>
        </p:spPr>
      </p:pic>
      <p:pic>
        <p:nvPicPr>
          <p:cNvPr id="3" name="Picture 2">
            <a:extLst>
              <a:ext uri="{FF2B5EF4-FFF2-40B4-BE49-F238E27FC236}">
                <a16:creationId xmlns:a16="http://schemas.microsoft.com/office/drawing/2014/main" id="{B9BB9644-1F84-6B13-6024-047A010EF0CA}"/>
              </a:ext>
            </a:extLst>
          </p:cNvPr>
          <p:cNvPicPr>
            <a:picLocks noChangeAspect="1"/>
          </p:cNvPicPr>
          <p:nvPr/>
        </p:nvPicPr>
        <p:blipFill rotWithShape="1">
          <a:blip r:embed="rId4"/>
          <a:srcRect t="8437" r="4001"/>
          <a:stretch/>
        </p:blipFill>
        <p:spPr>
          <a:xfrm>
            <a:off x="5262141" y="3831654"/>
            <a:ext cx="806565" cy="589799"/>
          </a:xfrm>
          <a:prstGeom prst="rect">
            <a:avLst/>
          </a:prstGeom>
        </p:spPr>
      </p:pic>
      <p:pic>
        <p:nvPicPr>
          <p:cNvPr id="6" name="Picture 5" descr="A red maple leaf and stars&#10;&#10;Description automatically generated">
            <a:extLst>
              <a:ext uri="{FF2B5EF4-FFF2-40B4-BE49-F238E27FC236}">
                <a16:creationId xmlns:a16="http://schemas.microsoft.com/office/drawing/2014/main" id="{C7350CF1-55C5-450B-A8BD-19638CE133A8}"/>
              </a:ext>
            </a:extLst>
          </p:cNvPr>
          <p:cNvPicPr>
            <a:picLocks noChangeAspect="1"/>
          </p:cNvPicPr>
          <p:nvPr/>
        </p:nvPicPr>
        <p:blipFill>
          <a:blip r:embed="rId5"/>
          <a:stretch>
            <a:fillRect/>
          </a:stretch>
        </p:blipFill>
        <p:spPr>
          <a:xfrm>
            <a:off x="9893261" y="2589594"/>
            <a:ext cx="488905" cy="491787"/>
          </a:xfrm>
          <a:prstGeom prst="rect">
            <a:avLst/>
          </a:prstGeom>
          <a:solidFill>
            <a:schemeClr val="lt1"/>
          </a:solidFill>
        </p:spPr>
      </p:pic>
      <p:sp>
        <p:nvSpPr>
          <p:cNvPr id="7" name="Text Placeholder 1">
            <a:extLst>
              <a:ext uri="{FF2B5EF4-FFF2-40B4-BE49-F238E27FC236}">
                <a16:creationId xmlns:a16="http://schemas.microsoft.com/office/drawing/2014/main" id="{0F111802-B508-5F8F-7E59-35D99A6DF2C2}"/>
              </a:ext>
            </a:extLst>
          </p:cNvPr>
          <p:cNvSpPr>
            <a:spLocks noGrp="1"/>
          </p:cNvSpPr>
          <p:nvPr>
            <p:ph type="body" idx="1"/>
          </p:nvPr>
        </p:nvSpPr>
        <p:spPr>
          <a:xfrm>
            <a:off x="333486" y="4780842"/>
            <a:ext cx="11582400" cy="962796"/>
          </a:xfrm>
        </p:spPr>
        <p:txBody>
          <a:bodyPr/>
          <a:lstStyle/>
          <a:p>
            <a:pPr marL="101600" indent="0">
              <a:buNone/>
            </a:pPr>
            <a:r>
              <a:rPr lang="en-US" sz="2000" dirty="0"/>
              <a:t>Discussions with </a:t>
            </a:r>
            <a:r>
              <a:rPr lang="en-US" sz="2000" b="1" dirty="0"/>
              <a:t>Azerbaijan, Catalan, Ethiopia, Ghana, Greece, Kenya, Malaysia, Nigeria, Philippines </a:t>
            </a:r>
            <a:r>
              <a:rPr lang="en-US" sz="2000" dirty="0"/>
              <a:t>and </a:t>
            </a:r>
            <a:r>
              <a:rPr lang="en-US" sz="2000" b="1" dirty="0"/>
              <a:t>Rwanda</a:t>
            </a:r>
            <a:r>
              <a:rPr lang="en-US" sz="2000" dirty="0"/>
              <a:t> regarding participation in CEOS – numerous topics of interest to all agencies. Mainly CEO team with some WG Capacity Building and Data Democracy engagement.</a:t>
            </a:r>
            <a:endParaRPr lang="en-GB" sz="2000" dirty="0"/>
          </a:p>
          <a:p>
            <a:pPr marL="101600" indent="0">
              <a:buNone/>
            </a:pPr>
            <a:endParaRPr lang="en-GB" sz="2000" dirty="0"/>
          </a:p>
        </p:txBody>
      </p:sp>
    </p:spTree>
    <p:extLst>
      <p:ext uri="{BB962C8B-B14F-4D97-AF65-F5344CB8AC3E}">
        <p14:creationId xmlns:p14="http://schemas.microsoft.com/office/powerpoint/2010/main" val="229153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xfrm>
            <a:off x="169589" y="491591"/>
            <a:ext cx="10259513"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5400" dirty="0" err="1"/>
              <a:t>executive_officer@lists.ceos.org</a:t>
            </a:r>
            <a:br>
              <a:rPr lang="en-GB" sz="5400" dirty="0"/>
            </a:br>
            <a:r>
              <a:rPr lang="en-GB" sz="5400" dirty="0"/>
              <a:t>@</a:t>
            </a:r>
            <a:r>
              <a:rPr lang="en-GB" sz="5400" dirty="0" err="1"/>
              <a:t>steven_ramage</a:t>
            </a:r>
            <a:br>
              <a:rPr lang="en-GB" sz="5400" dirty="0"/>
            </a:br>
            <a:br>
              <a:rPr lang="en-GB" sz="5400" dirty="0"/>
            </a:br>
            <a:r>
              <a:rPr lang="en-GB" sz="5400" dirty="0"/>
              <a:t>Thanks for listening.</a:t>
            </a:r>
            <a:endParaRPr sz="5400" i="1" dirty="0"/>
          </a:p>
        </p:txBody>
      </p:sp>
      <p:sp>
        <p:nvSpPr>
          <p:cNvPr id="2" name="Google Shape;67;p7">
            <a:extLst>
              <a:ext uri="{FF2B5EF4-FFF2-40B4-BE49-F238E27FC236}">
                <a16:creationId xmlns:a16="http://schemas.microsoft.com/office/drawing/2014/main" id="{F757B9D6-6F1E-370F-2F64-9E56EEA1876E}"/>
              </a:ext>
            </a:extLst>
          </p:cNvPr>
          <p:cNvSpPr/>
          <p:nvPr/>
        </p:nvSpPr>
        <p:spPr>
          <a:xfrm>
            <a:off x="7043738" y="3925705"/>
            <a:ext cx="5148262" cy="2605200"/>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fr-FR" sz="2200" b="1" i="0" u="none" strike="noStrike" cap="none" dirty="0">
                <a:solidFill>
                  <a:schemeClr val="accent1"/>
                </a:solidFill>
                <a:latin typeface="Arial"/>
                <a:ea typeface="Arial"/>
                <a:cs typeface="Arial"/>
                <a:sym typeface="Arial"/>
              </a:rPr>
              <a:t>   </a:t>
            </a:r>
          </a:p>
        </p:txBody>
      </p:sp>
    </p:spTree>
    <p:extLst>
      <p:ext uri="{BB962C8B-B14F-4D97-AF65-F5344CB8AC3E}">
        <p14:creationId xmlns:p14="http://schemas.microsoft.com/office/powerpoint/2010/main" val="2968331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 Placeholder 2">
            <a:extLst>
              <a:ext uri="{FF2B5EF4-FFF2-40B4-BE49-F238E27FC236}">
                <a16:creationId xmlns:a16="http://schemas.microsoft.com/office/drawing/2014/main" id="{5FE0F69C-8827-6A0F-8CB2-1092DD8306AD}"/>
              </a:ext>
            </a:extLst>
          </p:cNvPr>
          <p:cNvSpPr txBox="1">
            <a:spLocks/>
          </p:cNvSpPr>
          <p:nvPr/>
        </p:nvSpPr>
        <p:spPr>
          <a:xfrm>
            <a:off x="304800" y="126304"/>
            <a:ext cx="9146984" cy="914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3600" dirty="0">
              <a:solidFill>
                <a:schemeClr val="lt1"/>
              </a:solidFill>
            </a:endParaRPr>
          </a:p>
        </p:txBody>
      </p:sp>
      <p:graphicFrame>
        <p:nvGraphicFramePr>
          <p:cNvPr id="2" name="Table 1">
            <a:extLst>
              <a:ext uri="{FF2B5EF4-FFF2-40B4-BE49-F238E27FC236}">
                <a16:creationId xmlns:a16="http://schemas.microsoft.com/office/drawing/2014/main" id="{3755658B-BF21-C823-5E49-90EB97A6B089}"/>
              </a:ext>
            </a:extLst>
          </p:cNvPr>
          <p:cNvGraphicFramePr>
            <a:graphicFrameLocks noGrp="1"/>
          </p:cNvGraphicFramePr>
          <p:nvPr>
            <p:extLst>
              <p:ext uri="{D42A27DB-BD31-4B8C-83A1-F6EECF244321}">
                <p14:modId xmlns:p14="http://schemas.microsoft.com/office/powerpoint/2010/main" val="3930211869"/>
              </p:ext>
            </p:extLst>
          </p:nvPr>
        </p:nvGraphicFramePr>
        <p:xfrm>
          <a:off x="1699977" y="1385324"/>
          <a:ext cx="8086574" cy="3540760"/>
        </p:xfrm>
        <a:graphic>
          <a:graphicData uri="http://schemas.openxmlformats.org/drawingml/2006/table">
            <a:tbl>
              <a:tblPr/>
              <a:tblGrid>
                <a:gridCol w="8086574">
                  <a:extLst>
                    <a:ext uri="{9D8B030D-6E8A-4147-A177-3AD203B41FA5}">
                      <a16:colId xmlns:a16="http://schemas.microsoft.com/office/drawing/2014/main" val="669531545"/>
                    </a:ext>
                  </a:extLst>
                </a:gridCol>
              </a:tblGrid>
              <a:tr h="0">
                <a:tc>
                  <a:txBody>
                    <a:bodyPr/>
                    <a:lstStyle/>
                    <a:p>
                      <a:pPr marL="457200" indent="-457200" rtl="0" fontAlgn="t">
                        <a:spcBef>
                          <a:spcPts val="0"/>
                        </a:spcBef>
                        <a:spcAft>
                          <a:spcPts val="0"/>
                        </a:spcAft>
                        <a:buFont typeface="Arial" panose="020B0604020202020204" pitchFamily="34" charset="0"/>
                        <a:buChar char="•"/>
                      </a:pPr>
                      <a:endParaRPr lang="en-GB" sz="2800" b="0" i="0" u="none" strike="noStrike" cap="none" dirty="0">
                        <a:solidFill>
                          <a:srgbClr val="000000"/>
                        </a:solidFill>
                        <a:latin typeface="Arial"/>
                        <a:cs typeface="Arial"/>
                        <a:sym typeface="Arial"/>
                      </a:endParaRPr>
                    </a:p>
                    <a:p>
                      <a:pPr marL="457200" indent="-457200" rtl="0" fontAlgn="t">
                        <a:spcBef>
                          <a:spcPts val="0"/>
                        </a:spcBef>
                        <a:spcAft>
                          <a:spcPts val="0"/>
                        </a:spcAft>
                        <a:buFont typeface="Arial" panose="020B0604020202020204" pitchFamily="34" charset="0"/>
                        <a:buChar char="•"/>
                      </a:pPr>
                      <a:r>
                        <a:rPr lang="en-GB" sz="2800" b="0" i="0" u="none" strike="noStrike" cap="none" dirty="0">
                          <a:solidFill>
                            <a:srgbClr val="000000"/>
                          </a:solidFill>
                          <a:latin typeface="Arial"/>
                          <a:cs typeface="Arial"/>
                          <a:sym typeface="Arial"/>
                        </a:rPr>
                        <a:t>CEOS Chair Activities</a:t>
                      </a:r>
                    </a:p>
                    <a:p>
                      <a:pPr marL="457200" marR="0" lvl="0" indent="-457200" algn="l" defTabSz="914400" rtl="0" eaLnBrk="1" fontAlgn="t"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800" b="0" i="0" u="none" strike="noStrike" cap="none" dirty="0">
                          <a:solidFill>
                            <a:srgbClr val="000000"/>
                          </a:solidFill>
                          <a:latin typeface="+mn-lt"/>
                          <a:cs typeface="Arial"/>
                          <a:sym typeface="Arial"/>
                        </a:rPr>
                        <a:t>Work Plan Activities</a:t>
                      </a:r>
                    </a:p>
                    <a:p>
                      <a:pPr marL="457200" marR="0" lvl="0" indent="-457200" algn="l" defTabSz="914400" rtl="0" eaLnBrk="1" fontAlgn="t"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2800" b="0" i="0" u="none" strike="noStrike" cap="none" dirty="0">
                          <a:solidFill>
                            <a:srgbClr val="000000"/>
                          </a:solidFill>
                          <a:latin typeface="Arial"/>
                          <a:cs typeface="Arial"/>
                          <a:sym typeface="Arial"/>
                        </a:rPr>
                        <a:t>CEOS Working Groups, Virtual Constellations and other CEOS entities</a:t>
                      </a:r>
                    </a:p>
                    <a:p>
                      <a:pPr marL="457200" indent="-457200" rtl="0" fontAlgn="t">
                        <a:spcBef>
                          <a:spcPts val="0"/>
                        </a:spcBef>
                        <a:spcAft>
                          <a:spcPts val="0"/>
                        </a:spcAft>
                        <a:buFont typeface="Arial" panose="020B0604020202020204" pitchFamily="34" charset="0"/>
                        <a:buChar char="•"/>
                      </a:pPr>
                      <a:r>
                        <a:rPr lang="en-GB" sz="2800" b="0" i="0" u="none" strike="noStrike" cap="none" dirty="0">
                          <a:solidFill>
                            <a:srgbClr val="000000"/>
                          </a:solidFill>
                          <a:latin typeface="Arial"/>
                          <a:cs typeface="Arial"/>
                          <a:sym typeface="Arial"/>
                        </a:rPr>
                        <a:t>SIT-40 (quick insight)</a:t>
                      </a:r>
                    </a:p>
                    <a:p>
                      <a:pPr marL="457200" indent="-457200" rtl="0" fontAlgn="t">
                        <a:spcBef>
                          <a:spcPts val="0"/>
                        </a:spcBef>
                        <a:spcAft>
                          <a:spcPts val="0"/>
                        </a:spcAft>
                        <a:buFont typeface="Arial" panose="020B0604020202020204" pitchFamily="34" charset="0"/>
                        <a:buChar char="•"/>
                      </a:pPr>
                      <a:r>
                        <a:rPr lang="en-GB" sz="2800" b="0" i="0" u="none" strike="noStrike" cap="none" dirty="0">
                          <a:solidFill>
                            <a:srgbClr val="000000"/>
                          </a:solidFill>
                          <a:latin typeface="Arial"/>
                          <a:cs typeface="Arial"/>
                          <a:sym typeface="Arial"/>
                        </a:rPr>
                        <a:t>GEO Activities</a:t>
                      </a:r>
                      <a:br>
                        <a:rPr lang="en-GB" sz="2800" b="0" i="0" u="none" strike="noStrike" cap="none" dirty="0">
                          <a:solidFill>
                            <a:srgbClr val="000000"/>
                          </a:solidFill>
                          <a:latin typeface="Arial"/>
                          <a:cs typeface="Arial"/>
                          <a:sym typeface="Arial"/>
                        </a:rPr>
                      </a:br>
                      <a:endParaRPr lang="en-GB" sz="2800" b="0" i="0" u="none" strike="noStrike" cap="none" dirty="0">
                        <a:solidFill>
                          <a:srgbClr val="000000"/>
                        </a:solidFill>
                        <a:latin typeface="Arial"/>
                        <a:cs typeface="Arial"/>
                        <a:sym typeface="Arial"/>
                      </a:endParaRPr>
                    </a:p>
                  </a:txBody>
                  <a:tcPr marL="63500" marR="63500" marT="63500" marB="6350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889256"/>
                  </a:ext>
                </a:extLst>
              </a:tr>
            </a:tbl>
          </a:graphicData>
        </a:graphic>
      </p:graphicFrame>
      <p:sp>
        <p:nvSpPr>
          <p:cNvPr id="3" name="Rectangle 1">
            <a:extLst>
              <a:ext uri="{FF2B5EF4-FFF2-40B4-BE49-F238E27FC236}">
                <a16:creationId xmlns:a16="http://schemas.microsoft.com/office/drawing/2014/main" id="{9EA1C72F-5D00-EA4F-9464-64A67548C3BF}"/>
              </a:ext>
            </a:extLst>
          </p:cNvPr>
          <p:cNvSpPr>
            <a:spLocks noChangeArrowheads="1"/>
          </p:cNvSpPr>
          <p:nvPr/>
        </p:nvSpPr>
        <p:spPr bwMode="auto">
          <a:xfrm>
            <a:off x="3355784" y="19125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H" altLang="en-CH" sz="1800" b="0" i="0" u="none" strike="noStrike" cap="none" normalizeH="0" baseline="0">
              <a:ln>
                <a:noFill/>
              </a:ln>
              <a:solidFill>
                <a:schemeClr val="tx1"/>
              </a:solidFill>
              <a:effectLst/>
              <a:latin typeface="Arial" panose="020B0604020202020204" pitchFamily="34" charset="0"/>
            </a:endParaRPr>
          </a:p>
        </p:txBody>
      </p:sp>
      <p:sp>
        <p:nvSpPr>
          <p:cNvPr id="6" name="Google Shape;73;p8">
            <a:extLst>
              <a:ext uri="{FF2B5EF4-FFF2-40B4-BE49-F238E27FC236}">
                <a16:creationId xmlns:a16="http://schemas.microsoft.com/office/drawing/2014/main" id="{52B462F6-5625-EC2D-F93D-7347341F82B2}"/>
              </a:ext>
            </a:extLst>
          </p:cNvPr>
          <p:cNvSpPr txBox="1"/>
          <p:nvPr/>
        </p:nvSpPr>
        <p:spPr>
          <a:xfrm>
            <a:off x="275576" y="179188"/>
            <a:ext cx="8668512" cy="646290"/>
          </a:xfrm>
          <a:prstGeom prst="rect">
            <a:avLst/>
          </a:prstGeom>
          <a:noFill/>
          <a:ln>
            <a:noFill/>
          </a:ln>
        </p:spPr>
        <p:txBody>
          <a:bodyPr spcFirstLastPara="1" wrap="square" lIns="91425" tIns="45700" rIns="91425" bIns="45700" anchor="t" anchorCtr="0">
            <a:spAutoFit/>
          </a:bodyPr>
          <a:lstStyle/>
          <a:p>
            <a:r>
              <a:rPr lang="en-GB" sz="3600" dirty="0">
                <a:solidFill>
                  <a:schemeClr val="lt1"/>
                </a:solidFill>
                <a:latin typeface="+mj-lt"/>
                <a:ea typeface="Montserrat"/>
                <a:cs typeface="Montserrat"/>
                <a:sym typeface="Montserrat"/>
              </a:rPr>
              <a:t>CEOS Executive Officer Report</a:t>
            </a:r>
            <a:endParaRPr sz="3600" dirty="0">
              <a:latin typeface="+mj-lt"/>
              <a:ea typeface="Montserrat"/>
              <a:cs typeface="Montserrat"/>
              <a:sym typeface="Montserrat"/>
            </a:endParaRPr>
          </a:p>
        </p:txBody>
      </p:sp>
    </p:spTree>
    <p:extLst>
      <p:ext uri="{BB962C8B-B14F-4D97-AF65-F5344CB8AC3E}">
        <p14:creationId xmlns:p14="http://schemas.microsoft.com/office/powerpoint/2010/main" val="318656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206BEABB-A1F5-E956-782B-A9F97F173669}"/>
              </a:ext>
            </a:extLst>
          </p:cNvPr>
          <p:cNvSpPr txBox="1">
            <a:spLocks/>
          </p:cNvSpPr>
          <p:nvPr/>
        </p:nvSpPr>
        <p:spPr>
          <a:xfrm>
            <a:off x="224150" y="145812"/>
            <a:ext cx="8121316" cy="7571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lt1"/>
                </a:solidFill>
              </a:rPr>
              <a:t>CEOS Chair Themes</a:t>
            </a:r>
          </a:p>
        </p:txBody>
      </p:sp>
      <p:sp>
        <p:nvSpPr>
          <p:cNvPr id="13" name="Text Placeholder 12">
            <a:extLst>
              <a:ext uri="{FF2B5EF4-FFF2-40B4-BE49-F238E27FC236}">
                <a16:creationId xmlns:a16="http://schemas.microsoft.com/office/drawing/2014/main" id="{87C2A43A-C52E-6959-EF39-A91F4A8A75EA}"/>
              </a:ext>
            </a:extLst>
          </p:cNvPr>
          <p:cNvSpPr>
            <a:spLocks noGrp="1"/>
          </p:cNvSpPr>
          <p:nvPr>
            <p:ph type="body" idx="1"/>
          </p:nvPr>
        </p:nvSpPr>
        <p:spPr>
          <a:xfrm>
            <a:off x="926160" y="1472951"/>
            <a:ext cx="11265840" cy="1120273"/>
          </a:xfrm>
        </p:spPr>
        <p:txBody>
          <a:bodyPr/>
          <a:lstStyle/>
          <a:p>
            <a:r>
              <a:rPr lang="en-CH" dirty="0"/>
              <a:t>UK Space Agency 2024/5 – Unlocking EO for Society </a:t>
            </a:r>
            <a:br>
              <a:rPr lang="en-CH" dirty="0"/>
            </a:br>
            <a:r>
              <a:rPr lang="en-CH" dirty="0"/>
              <a:t>1. Unlocking EO for public service</a:t>
            </a:r>
            <a:br>
              <a:rPr lang="en-CH" dirty="0"/>
            </a:br>
            <a:r>
              <a:rPr lang="en-CH" dirty="0"/>
              <a:t>2. Unlocking EO for UNFCCC global stocktakes</a:t>
            </a:r>
            <a:br>
              <a:rPr lang="en-CH" dirty="0"/>
            </a:br>
            <a:r>
              <a:rPr lang="en-CH" dirty="0"/>
              <a:t>3. Unlocking EO for the Global Methane Pledge</a:t>
            </a:r>
            <a:br>
              <a:rPr lang="en-CH" dirty="0"/>
            </a:br>
            <a:r>
              <a:rPr lang="en-CH" dirty="0"/>
              <a:t>4. CEOS in Schools and the Youth Summit</a:t>
            </a:r>
          </a:p>
          <a:p>
            <a:endParaRPr lang="en-CH" dirty="0"/>
          </a:p>
          <a:p>
            <a:endParaRPr lang="en-CH" dirty="0"/>
          </a:p>
        </p:txBody>
      </p:sp>
    </p:spTree>
    <p:extLst>
      <p:ext uri="{BB962C8B-B14F-4D97-AF65-F5344CB8AC3E}">
        <p14:creationId xmlns:p14="http://schemas.microsoft.com/office/powerpoint/2010/main" val="191218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body" idx="1"/>
          </p:nvPr>
        </p:nvSpPr>
        <p:spPr>
          <a:xfrm>
            <a:off x="2532768" y="1268212"/>
            <a:ext cx="9443814" cy="25369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000" dirty="0"/>
              <a:t>3-year plan re-evaluated and updated annually by all CEOS entities and presented for formal endorsement in Q1 of each calendar year.</a:t>
            </a:r>
          </a:p>
          <a:p>
            <a:pPr marL="0" lvl="0" indent="0" algn="l" rtl="0">
              <a:lnSpc>
                <a:spcPct val="90000"/>
              </a:lnSpc>
              <a:spcBef>
                <a:spcPts val="1000"/>
              </a:spcBef>
              <a:spcAft>
                <a:spcPts val="0"/>
              </a:spcAft>
              <a:buSzPts val="2800"/>
              <a:buNone/>
            </a:pPr>
            <a:r>
              <a:rPr lang="en-US" sz="2000" dirty="0"/>
              <a:t>CEOS undertakes rigorous work planning, monitoring and implementation of its activities, all of which ensure CEOS internal accountability and external credibility.</a:t>
            </a:r>
          </a:p>
          <a:p>
            <a:pPr marL="0" indent="0">
              <a:buNone/>
            </a:pPr>
            <a:r>
              <a:rPr lang="en-US" sz="2000" b="0" i="0" u="none" strike="noStrike" cap="none" dirty="0">
                <a:solidFill>
                  <a:srgbClr val="000000"/>
                </a:solidFill>
                <a:latin typeface="Arial"/>
                <a:ea typeface="Arial"/>
                <a:cs typeface="Arial"/>
                <a:sym typeface="Arial"/>
              </a:rPr>
              <a:t>The Work Plan informs the spectrum of </a:t>
            </a:r>
            <a:r>
              <a:rPr lang="en-US" sz="2000" b="0" u="none" strike="noStrike" cap="none" dirty="0">
                <a:solidFill>
                  <a:srgbClr val="000000"/>
                </a:solidFill>
                <a:latin typeface="Arial"/>
                <a:ea typeface="Arial"/>
                <a:cs typeface="Arial"/>
                <a:sym typeface="Arial"/>
              </a:rPr>
              <a:t>deliverables</a:t>
            </a:r>
            <a:r>
              <a:rPr lang="en-US" sz="2000" b="0" i="0" u="none" strike="noStrike" cap="none" dirty="0">
                <a:solidFill>
                  <a:srgbClr val="000000"/>
                </a:solidFill>
                <a:latin typeface="Arial"/>
                <a:ea typeface="Arial"/>
                <a:cs typeface="Arial"/>
                <a:sym typeface="Arial"/>
              </a:rPr>
              <a:t> that CEOS membership agree to undertake.</a:t>
            </a:r>
          </a:p>
          <a:p>
            <a:pPr marL="0" lvl="0" indent="0" algn="l" rtl="0">
              <a:lnSpc>
                <a:spcPct val="90000"/>
              </a:lnSpc>
              <a:spcBef>
                <a:spcPts val="1000"/>
              </a:spcBef>
              <a:spcAft>
                <a:spcPts val="0"/>
              </a:spcAft>
              <a:buSzPts val="2800"/>
              <a:buNone/>
            </a:pPr>
            <a:endParaRPr sz="2000" dirty="0"/>
          </a:p>
        </p:txBody>
      </p:sp>
      <p:sp>
        <p:nvSpPr>
          <p:cNvPr id="163" name="Google Shape;163;p5"/>
          <p:cNvSpPr txBox="1">
            <a:spLocks noGrp="1"/>
          </p:cNvSpPr>
          <p:nvPr>
            <p:ph type="title"/>
          </p:nvPr>
        </p:nvSpPr>
        <p:spPr>
          <a:xfrm>
            <a:off x="215418" y="157345"/>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dirty="0"/>
              <a:t>CEOS Work Plan</a:t>
            </a:r>
            <a:endParaRPr sz="3600" dirty="0"/>
          </a:p>
        </p:txBody>
      </p:sp>
      <p:pic>
        <p:nvPicPr>
          <p:cNvPr id="164" name="Google Shape;164;p5"/>
          <p:cNvPicPr preferRelativeResize="0"/>
          <p:nvPr/>
        </p:nvPicPr>
        <p:blipFill rotWithShape="1">
          <a:blip r:embed="rId3">
            <a:alphaModFix/>
          </a:blip>
          <a:srcRect/>
          <a:stretch/>
        </p:blipFill>
        <p:spPr>
          <a:xfrm>
            <a:off x="7597902" y="3823785"/>
            <a:ext cx="4392748" cy="2361140"/>
          </a:xfrm>
          <a:prstGeom prst="rect">
            <a:avLst/>
          </a:prstGeom>
          <a:noFill/>
          <a:ln>
            <a:noFill/>
          </a:ln>
        </p:spPr>
      </p:pic>
      <p:sp>
        <p:nvSpPr>
          <p:cNvPr id="226" name="Google Shape;226;p5"/>
          <p:cNvSpPr txBox="1"/>
          <p:nvPr/>
        </p:nvSpPr>
        <p:spPr>
          <a:xfrm>
            <a:off x="215418" y="4244670"/>
            <a:ext cx="7368416" cy="1179770"/>
          </a:xfrm>
          <a:prstGeom prst="rect">
            <a:avLst/>
          </a:prstGeom>
          <a:noFill/>
          <a:ln>
            <a:noFill/>
          </a:ln>
        </p:spPr>
        <p:txBody>
          <a:bodyPr spcFirstLastPara="1" wrap="square" lIns="91425" tIns="45700" rIns="91425" bIns="45700" anchor="t" anchorCtr="0">
            <a:spAutoFit/>
          </a:bodyPr>
          <a:lstStyle/>
          <a:p>
            <a:pPr>
              <a:lnSpc>
                <a:spcPct val="90000"/>
              </a:lnSpc>
              <a:spcBef>
                <a:spcPts val="1000"/>
              </a:spcBef>
              <a:buClr>
                <a:schemeClr val="dk1"/>
              </a:buClr>
              <a:buSzPts val="2800"/>
            </a:pPr>
            <a:r>
              <a:rPr lang="en-US" sz="2000" b="0" i="0" u="none" strike="noStrike" cap="none" dirty="0">
                <a:solidFill>
                  <a:srgbClr val="000000"/>
                </a:solidFill>
                <a:latin typeface="Arial"/>
                <a:ea typeface="Arial"/>
                <a:cs typeface="Arial"/>
                <a:sym typeface="Arial"/>
              </a:rPr>
              <a:t>CEOS </a:t>
            </a:r>
            <a:r>
              <a:rPr lang="en-US" sz="2000" dirty="0">
                <a:solidFill>
                  <a:schemeClr val="dk1"/>
                </a:solidFill>
              </a:rPr>
              <a:t>deliverables are reconciled and tracked with a dedicated CEOS deliverable tracking tool.  </a:t>
            </a:r>
          </a:p>
          <a:p>
            <a:pPr>
              <a:lnSpc>
                <a:spcPct val="90000"/>
              </a:lnSpc>
              <a:spcBef>
                <a:spcPts val="1000"/>
              </a:spcBef>
              <a:buClr>
                <a:schemeClr val="dk1"/>
              </a:buClr>
              <a:buSzPts val="2800"/>
            </a:pPr>
            <a:r>
              <a:rPr lang="en-US" sz="2000" dirty="0">
                <a:solidFill>
                  <a:schemeClr val="dk1"/>
                </a:solidFill>
              </a:rPr>
              <a:t>The CEOS 2025-2027 Work Plan defines </a:t>
            </a:r>
            <a:r>
              <a:rPr lang="en-US" sz="2000" b="1" dirty="0">
                <a:solidFill>
                  <a:schemeClr val="dk1"/>
                </a:solidFill>
              </a:rPr>
              <a:t>100+</a:t>
            </a:r>
            <a:r>
              <a:rPr lang="en-US" sz="2000" dirty="0">
                <a:solidFill>
                  <a:schemeClr val="dk1"/>
                </a:solidFill>
              </a:rPr>
              <a:t> deliverables.</a:t>
            </a:r>
            <a:endParaRPr lang="en-US" sz="2000" b="0" i="0"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9CF00FD9-9003-BE90-416B-C85032FA6B9D}"/>
              </a:ext>
            </a:extLst>
          </p:cNvPr>
          <p:cNvSpPr txBox="1"/>
          <p:nvPr/>
        </p:nvSpPr>
        <p:spPr>
          <a:xfrm>
            <a:off x="5850102" y="6165068"/>
            <a:ext cx="6126480" cy="307777"/>
          </a:xfrm>
          <a:prstGeom prst="rect">
            <a:avLst/>
          </a:prstGeom>
          <a:noFill/>
        </p:spPr>
        <p:txBody>
          <a:bodyPr wrap="square">
            <a:spAutoFit/>
          </a:bodyPr>
          <a:lstStyle/>
          <a:p>
            <a:pPr algn="r"/>
            <a:r>
              <a:rPr lang="en-GB" dirty="0">
                <a:hlinkClick r:id="rId4"/>
              </a:rPr>
              <a:t>http://deliverables.ceos.org/</a:t>
            </a:r>
            <a:endParaRPr lang="en-GB" dirty="0"/>
          </a:p>
        </p:txBody>
      </p:sp>
      <p:pic>
        <p:nvPicPr>
          <p:cNvPr id="2" name="Picture 1">
            <a:extLst>
              <a:ext uri="{FF2B5EF4-FFF2-40B4-BE49-F238E27FC236}">
                <a16:creationId xmlns:a16="http://schemas.microsoft.com/office/drawing/2014/main" id="{F52E701B-70EA-EC2C-C916-3E81E6756879}"/>
              </a:ext>
            </a:extLst>
          </p:cNvPr>
          <p:cNvPicPr>
            <a:picLocks noChangeAspect="1"/>
          </p:cNvPicPr>
          <p:nvPr/>
        </p:nvPicPr>
        <p:blipFill>
          <a:blip r:embed="rId5"/>
          <a:stretch>
            <a:fillRect/>
          </a:stretch>
        </p:blipFill>
        <p:spPr>
          <a:xfrm>
            <a:off x="409486" y="1443982"/>
            <a:ext cx="1824171" cy="2361140"/>
          </a:xfrm>
          <a:prstGeom prst="rect">
            <a:avLst/>
          </a:prstGeom>
        </p:spPr>
      </p:pic>
    </p:spTree>
    <p:extLst>
      <p:ext uri="{BB962C8B-B14F-4D97-AF65-F5344CB8AC3E}">
        <p14:creationId xmlns:p14="http://schemas.microsoft.com/office/powerpoint/2010/main" val="278946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B7D55-2E98-FB92-BD67-23926C5F9D86}"/>
            </a:ext>
          </a:extLst>
        </p:cNvPr>
        <p:cNvGrpSpPr/>
        <p:nvPr/>
      </p:nvGrpSpPr>
      <p:grpSpPr>
        <a:xfrm>
          <a:off x="0" y="0"/>
          <a:ext cx="0" cy="0"/>
          <a:chOff x="0" y="0"/>
          <a:chExt cx="0" cy="0"/>
        </a:xfrm>
      </p:grpSpPr>
      <p:sp>
        <p:nvSpPr>
          <p:cNvPr id="5" name="Text Placeholder 3">
            <a:extLst>
              <a:ext uri="{FF2B5EF4-FFF2-40B4-BE49-F238E27FC236}">
                <a16:creationId xmlns:a16="http://schemas.microsoft.com/office/drawing/2014/main" id="{C4532792-EF31-6B98-3155-1F2939C20692}"/>
              </a:ext>
            </a:extLst>
          </p:cNvPr>
          <p:cNvSpPr txBox="1">
            <a:spLocks/>
          </p:cNvSpPr>
          <p:nvPr/>
        </p:nvSpPr>
        <p:spPr>
          <a:xfrm>
            <a:off x="224150" y="145812"/>
            <a:ext cx="8121316" cy="75710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lt1"/>
                </a:solidFill>
              </a:rPr>
              <a:t>CEOS Work Plan</a:t>
            </a:r>
          </a:p>
        </p:txBody>
      </p:sp>
      <p:sp>
        <p:nvSpPr>
          <p:cNvPr id="13" name="Text Placeholder 12">
            <a:extLst>
              <a:ext uri="{FF2B5EF4-FFF2-40B4-BE49-F238E27FC236}">
                <a16:creationId xmlns:a16="http://schemas.microsoft.com/office/drawing/2014/main" id="{DE450176-52B1-3235-CED5-3FF232F6BB74}"/>
              </a:ext>
            </a:extLst>
          </p:cNvPr>
          <p:cNvSpPr>
            <a:spLocks noGrp="1"/>
          </p:cNvSpPr>
          <p:nvPr>
            <p:ph type="body" idx="1"/>
          </p:nvPr>
        </p:nvSpPr>
        <p:spPr>
          <a:xfrm>
            <a:off x="1106547" y="1523751"/>
            <a:ext cx="11265840" cy="1120273"/>
          </a:xfrm>
        </p:spPr>
        <p:txBody>
          <a:bodyPr/>
          <a:lstStyle/>
          <a:p>
            <a:r>
              <a:rPr lang="en-US" dirty="0"/>
              <a:t>Started planning in November 2024</a:t>
            </a:r>
          </a:p>
          <a:p>
            <a:r>
              <a:rPr lang="en-US" dirty="0"/>
              <a:t>Fewer activities than previous Work Plan</a:t>
            </a:r>
          </a:p>
          <a:p>
            <a:r>
              <a:rPr lang="en-US" dirty="0"/>
              <a:t>First draft for review shared 5</a:t>
            </a:r>
            <a:r>
              <a:rPr lang="en-US" baseline="30000" dirty="0"/>
              <a:t>th</a:t>
            </a:r>
            <a:r>
              <a:rPr lang="en-US" dirty="0"/>
              <a:t> March 2025</a:t>
            </a:r>
          </a:p>
          <a:p>
            <a:pPr lvl="1"/>
            <a:r>
              <a:rPr lang="en-US" dirty="0"/>
              <a:t>Feedback for more time to review before sharing with Principals</a:t>
            </a:r>
            <a:endParaRPr lang="en-CH" dirty="0"/>
          </a:p>
          <a:p>
            <a:r>
              <a:rPr lang="en-CH" dirty="0"/>
              <a:t>Final review and virtual endorsement after SIT-40</a:t>
            </a:r>
          </a:p>
          <a:p>
            <a:endParaRPr lang="en-CH" dirty="0"/>
          </a:p>
        </p:txBody>
      </p:sp>
    </p:spTree>
    <p:extLst>
      <p:ext uri="{BB962C8B-B14F-4D97-AF65-F5344CB8AC3E}">
        <p14:creationId xmlns:p14="http://schemas.microsoft.com/office/powerpoint/2010/main" val="257118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5"/>
          <p:cNvSpPr txBox="1">
            <a:spLocks noGrp="1"/>
          </p:cNvSpPr>
          <p:nvPr>
            <p:ph type="title"/>
          </p:nvPr>
        </p:nvSpPr>
        <p:spPr>
          <a:xfrm>
            <a:off x="215418" y="157345"/>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dirty="0"/>
              <a:t>CEOS Work Plan – WGISS</a:t>
            </a:r>
            <a:endParaRPr sz="3600" dirty="0"/>
          </a:p>
        </p:txBody>
      </p:sp>
      <p:graphicFrame>
        <p:nvGraphicFramePr>
          <p:cNvPr id="3" name="Table 2">
            <a:extLst>
              <a:ext uri="{FF2B5EF4-FFF2-40B4-BE49-F238E27FC236}">
                <a16:creationId xmlns:a16="http://schemas.microsoft.com/office/drawing/2014/main" id="{3C8C733C-DBC8-F77B-0A2C-D244079CB065}"/>
              </a:ext>
            </a:extLst>
          </p:cNvPr>
          <p:cNvGraphicFramePr>
            <a:graphicFrameLocks noGrp="1"/>
          </p:cNvGraphicFramePr>
          <p:nvPr>
            <p:extLst>
              <p:ext uri="{D42A27DB-BD31-4B8C-83A1-F6EECF244321}">
                <p14:modId xmlns:p14="http://schemas.microsoft.com/office/powerpoint/2010/main" val="270143992"/>
              </p:ext>
            </p:extLst>
          </p:nvPr>
        </p:nvGraphicFramePr>
        <p:xfrm>
          <a:off x="1016001" y="1439331"/>
          <a:ext cx="10030330" cy="4267200"/>
        </p:xfrm>
        <a:graphic>
          <a:graphicData uri="http://schemas.openxmlformats.org/drawingml/2006/table">
            <a:tbl>
              <a:tblPr bandRow="1">
                <a:tableStyleId>{5C22544A-7EE6-4342-B048-85BDC9FD1C3A}</a:tableStyleId>
              </a:tblPr>
              <a:tblGrid>
                <a:gridCol w="1364921">
                  <a:extLst>
                    <a:ext uri="{9D8B030D-6E8A-4147-A177-3AD203B41FA5}">
                      <a16:colId xmlns:a16="http://schemas.microsoft.com/office/drawing/2014/main" val="2605461335"/>
                    </a:ext>
                  </a:extLst>
                </a:gridCol>
                <a:gridCol w="4991770">
                  <a:extLst>
                    <a:ext uri="{9D8B030D-6E8A-4147-A177-3AD203B41FA5}">
                      <a16:colId xmlns:a16="http://schemas.microsoft.com/office/drawing/2014/main" val="3990232527"/>
                    </a:ext>
                  </a:extLst>
                </a:gridCol>
                <a:gridCol w="1433615">
                  <a:extLst>
                    <a:ext uri="{9D8B030D-6E8A-4147-A177-3AD203B41FA5}">
                      <a16:colId xmlns:a16="http://schemas.microsoft.com/office/drawing/2014/main" val="3603062219"/>
                    </a:ext>
                  </a:extLst>
                </a:gridCol>
                <a:gridCol w="2240024">
                  <a:extLst>
                    <a:ext uri="{9D8B030D-6E8A-4147-A177-3AD203B41FA5}">
                      <a16:colId xmlns:a16="http://schemas.microsoft.com/office/drawing/2014/main" val="3661500841"/>
                    </a:ext>
                  </a:extLst>
                </a:gridCol>
              </a:tblGrid>
              <a:tr h="853440">
                <a:tc>
                  <a:txBody>
                    <a:bodyPr/>
                    <a:lstStyle/>
                    <a:p>
                      <a:pPr marR="27305" algn="ctr">
                        <a:spcAft>
                          <a:spcPts val="600"/>
                        </a:spcAft>
                        <a:buNone/>
                      </a:pPr>
                      <a:r>
                        <a:rPr lang="en-CH" sz="1400" kern="100">
                          <a:effectLst/>
                        </a:rPr>
                        <a:t>Number</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spcAft>
                          <a:spcPts val="600"/>
                        </a:spcAft>
                        <a:buNone/>
                      </a:pPr>
                      <a:r>
                        <a:rPr lang="en-CH" sz="1400" kern="100">
                          <a:effectLst/>
                        </a:rPr>
                        <a:t>Objective/Deliverable Title</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spcAft>
                          <a:spcPts val="600"/>
                        </a:spcAft>
                        <a:buNone/>
                      </a:pPr>
                      <a:r>
                        <a:rPr lang="en-CH" sz="1400" kern="100">
                          <a:effectLst/>
                        </a:rPr>
                        <a:t>Projected Completion</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spcAft>
                          <a:spcPts val="600"/>
                        </a:spcAft>
                        <a:buNone/>
                      </a:pPr>
                      <a:r>
                        <a:rPr lang="en-CH" sz="1400" kern="100">
                          <a:effectLst/>
                        </a:rPr>
                        <a:t>Responsible CEOS Entity(ies)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68976859"/>
                  </a:ext>
                </a:extLst>
              </a:tr>
              <a:tr h="853440">
                <a:tc>
                  <a:txBody>
                    <a:bodyPr/>
                    <a:lstStyle/>
                    <a:p>
                      <a:pPr marR="28575" algn="ctr">
                        <a:buNone/>
                      </a:pPr>
                      <a:r>
                        <a:rPr lang="en-CH" sz="1400" kern="100">
                          <a:effectLst/>
                        </a:rPr>
                        <a:t>DATA-24-01</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rPr>
                        <a:t>White Paper on EO Data collections management and governance</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2025 Q1</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WGISS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4326904"/>
                  </a:ext>
                </a:extLst>
              </a:tr>
              <a:tr h="426720">
                <a:tc>
                  <a:txBody>
                    <a:bodyPr/>
                    <a:lstStyle/>
                    <a:p>
                      <a:pPr marR="28575" algn="ctr">
                        <a:buNone/>
                      </a:pPr>
                      <a:r>
                        <a:rPr lang="en-CH" sz="1400" kern="100">
                          <a:effectLst/>
                        </a:rPr>
                        <a:t>DATA-24-02</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rPr>
                        <a:t>White paper on Software preservation</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2025 Q2</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WGISS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363080"/>
                  </a:ext>
                </a:extLst>
              </a:tr>
              <a:tr h="426720">
                <a:tc>
                  <a:txBody>
                    <a:bodyPr/>
                    <a:lstStyle/>
                    <a:p>
                      <a:pPr marR="28575" algn="ctr">
                        <a:buNone/>
                      </a:pPr>
                      <a:r>
                        <a:rPr lang="en-CH" sz="1400" kern="100">
                          <a:effectLst/>
                        </a:rPr>
                        <a:t>DATA-24-03</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highlight>
                            <a:srgbClr val="FFFFFF"/>
                          </a:highlight>
                        </a:rPr>
                        <a:t>CEOS Interoperability Handbook 2.0</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2025 Q4</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WGISS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9731770"/>
                  </a:ext>
                </a:extLst>
              </a:tr>
              <a:tr h="426720">
                <a:tc>
                  <a:txBody>
                    <a:bodyPr/>
                    <a:lstStyle/>
                    <a:p>
                      <a:pPr marR="28575" algn="ctr">
                        <a:buNone/>
                      </a:pPr>
                      <a:r>
                        <a:rPr lang="en-CH" sz="1400" kern="100">
                          <a:effectLst/>
                        </a:rPr>
                        <a:t>DATA-25-01</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highlight>
                            <a:srgbClr val="FFFFFF"/>
                          </a:highlight>
                        </a:rPr>
                        <a:t>White paper on federated access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2026 Q3</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dirty="0">
                          <a:effectLst/>
                        </a:rPr>
                        <a:t>WGISS</a:t>
                      </a:r>
                      <a:endParaRPr lang="en-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70745971"/>
                  </a:ext>
                </a:extLst>
              </a:tr>
              <a:tr h="426720">
                <a:tc>
                  <a:txBody>
                    <a:bodyPr/>
                    <a:lstStyle/>
                    <a:p>
                      <a:pPr marR="28575" algn="ctr">
                        <a:buNone/>
                      </a:pPr>
                      <a:r>
                        <a:rPr lang="en-CH" sz="1400" kern="100">
                          <a:effectLst/>
                        </a:rPr>
                        <a:t>DATA-25-02</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highlight>
                            <a:srgbClr val="FFFFFF"/>
                          </a:highlight>
                        </a:rPr>
                        <a:t>CEOS Interoperability Maturity Matrix </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2026 Q4</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WGISS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3733916"/>
                  </a:ext>
                </a:extLst>
              </a:tr>
              <a:tr h="426720">
                <a:tc>
                  <a:txBody>
                    <a:bodyPr/>
                    <a:lstStyle/>
                    <a:p>
                      <a:pPr marR="28575" algn="ctr">
                        <a:buNone/>
                      </a:pPr>
                      <a:r>
                        <a:rPr lang="en-CH" sz="1400" kern="100">
                          <a:effectLst/>
                        </a:rPr>
                        <a:t>DATA-25-03</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highlight>
                            <a:srgbClr val="FFFFFF"/>
                          </a:highlight>
                        </a:rPr>
                        <a:t>White Paper on EO for Digital Twins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2026 Q2</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WGISS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6057676"/>
                  </a:ext>
                </a:extLst>
              </a:tr>
              <a:tr h="426720">
                <a:tc>
                  <a:txBody>
                    <a:bodyPr/>
                    <a:lstStyle/>
                    <a:p>
                      <a:pPr marR="28575" algn="ctr">
                        <a:buNone/>
                      </a:pPr>
                      <a:r>
                        <a:rPr lang="en-CH" sz="1400" kern="100">
                          <a:effectLst/>
                        </a:rPr>
                        <a:t>DATA-25-04</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just">
                        <a:buNone/>
                        <a:tabLst>
                          <a:tab pos="931545" algn="l"/>
                        </a:tabLst>
                      </a:pPr>
                      <a:r>
                        <a:rPr lang="en-CH" sz="1400" kern="100">
                          <a:effectLst/>
                          <a:highlight>
                            <a:srgbClr val="FFFFFF"/>
                          </a:highlight>
                        </a:rPr>
                        <a:t>EO Data Citation Guidelines</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a:effectLst/>
                        </a:rPr>
                        <a:t>2026 Q4</a:t>
                      </a:r>
                      <a:endParaRPr lang="en-CH"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8575" algn="ctr">
                        <a:buNone/>
                      </a:pPr>
                      <a:r>
                        <a:rPr lang="en-CH" sz="1400" kern="100" dirty="0">
                          <a:effectLst/>
                        </a:rPr>
                        <a:t>WGISS</a:t>
                      </a:r>
                      <a:endParaRPr lang="en-CH"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2583448"/>
                  </a:ext>
                </a:extLst>
              </a:tr>
            </a:tbl>
          </a:graphicData>
        </a:graphic>
      </p:graphicFrame>
    </p:spTree>
    <p:extLst>
      <p:ext uri="{BB962C8B-B14F-4D97-AF65-F5344CB8AC3E}">
        <p14:creationId xmlns:p14="http://schemas.microsoft.com/office/powerpoint/2010/main" val="543114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5"/>
          <p:cNvSpPr txBox="1">
            <a:spLocks noGrp="1"/>
          </p:cNvSpPr>
          <p:nvPr>
            <p:ph type="title"/>
          </p:nvPr>
        </p:nvSpPr>
        <p:spPr>
          <a:xfrm>
            <a:off x="215418" y="157345"/>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dirty="0"/>
              <a:t>WGISS CEO Team Action</a:t>
            </a:r>
            <a:endParaRPr sz="3600" dirty="0"/>
          </a:p>
        </p:txBody>
      </p:sp>
      <p:sp>
        <p:nvSpPr>
          <p:cNvPr id="4" name="Rectangle 1">
            <a:extLst>
              <a:ext uri="{FF2B5EF4-FFF2-40B4-BE49-F238E27FC236}">
                <a16:creationId xmlns:a16="http://schemas.microsoft.com/office/drawing/2014/main" id="{C926157A-FF59-8144-BDD4-BAA45DD01818}"/>
              </a:ext>
            </a:extLst>
          </p:cNvPr>
          <p:cNvSpPr>
            <a:spLocks noChangeArrowheads="1"/>
          </p:cNvSpPr>
          <p:nvPr/>
        </p:nvSpPr>
        <p:spPr bwMode="auto">
          <a:xfrm>
            <a:off x="3390899" y="2428775"/>
            <a:ext cx="13997481" cy="6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H"/>
          </a:p>
        </p:txBody>
      </p:sp>
      <p:graphicFrame>
        <p:nvGraphicFramePr>
          <p:cNvPr id="2" name="Table 1">
            <a:extLst>
              <a:ext uri="{FF2B5EF4-FFF2-40B4-BE49-F238E27FC236}">
                <a16:creationId xmlns:a16="http://schemas.microsoft.com/office/drawing/2014/main" id="{3DB01924-A053-9AC9-5968-5A9B12FFA3F0}"/>
              </a:ext>
            </a:extLst>
          </p:cNvPr>
          <p:cNvGraphicFramePr>
            <a:graphicFrameLocks noGrp="1"/>
          </p:cNvGraphicFramePr>
          <p:nvPr/>
        </p:nvGraphicFramePr>
        <p:xfrm>
          <a:off x="851335" y="1481068"/>
          <a:ext cx="10489330" cy="4422262"/>
        </p:xfrm>
        <a:graphic>
          <a:graphicData uri="http://schemas.openxmlformats.org/drawingml/2006/table">
            <a:tbl>
              <a:tblPr/>
              <a:tblGrid>
                <a:gridCol w="2160654">
                  <a:extLst>
                    <a:ext uri="{9D8B030D-6E8A-4147-A177-3AD203B41FA5}">
                      <a16:colId xmlns:a16="http://schemas.microsoft.com/office/drawing/2014/main" val="2238917279"/>
                    </a:ext>
                  </a:extLst>
                </a:gridCol>
                <a:gridCol w="6241890">
                  <a:extLst>
                    <a:ext uri="{9D8B030D-6E8A-4147-A177-3AD203B41FA5}">
                      <a16:colId xmlns:a16="http://schemas.microsoft.com/office/drawing/2014/main" val="3919069510"/>
                    </a:ext>
                  </a:extLst>
                </a:gridCol>
                <a:gridCol w="2086786">
                  <a:extLst>
                    <a:ext uri="{9D8B030D-6E8A-4147-A177-3AD203B41FA5}">
                      <a16:colId xmlns:a16="http://schemas.microsoft.com/office/drawing/2014/main" val="4214452036"/>
                    </a:ext>
                  </a:extLst>
                </a:gridCol>
              </a:tblGrid>
              <a:tr h="2698663">
                <a:tc rowSpan="2">
                  <a:txBody>
                    <a:bodyPr/>
                    <a:lstStyle/>
                    <a:p>
                      <a:pPr algn="ctr" rtl="0" fontAlgn="ctr">
                        <a:spcBef>
                          <a:spcPts val="0"/>
                        </a:spcBef>
                        <a:spcAft>
                          <a:spcPts val="0"/>
                        </a:spcAft>
                      </a:pPr>
                      <a:r>
                        <a:rPr lang="en-GB" sz="2100" b="1" i="0" u="none" strike="noStrike" dirty="0">
                          <a:solidFill>
                            <a:srgbClr val="FFFFFF"/>
                          </a:solidFill>
                          <a:effectLst/>
                          <a:latin typeface="Calibri" panose="020F0502020204030204" pitchFamily="34" charset="0"/>
                        </a:rPr>
                        <a:t>SIT-TW-2024-03</a:t>
                      </a:r>
                      <a:endParaRPr lang="en-GB" sz="2700" dirty="0">
                        <a:effectLst/>
                      </a:endParaRPr>
                    </a:p>
                  </a:txBody>
                  <a:tcPr marL="49246" marR="49246" marT="49246" marB="492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C4587"/>
                    </a:solidFill>
                  </a:tcPr>
                </a:tc>
                <a:tc>
                  <a:txBody>
                    <a:bodyPr/>
                    <a:lstStyle/>
                    <a:p>
                      <a:pPr rtl="0" fontAlgn="ctr">
                        <a:spcBef>
                          <a:spcPts val="0"/>
                        </a:spcBef>
                        <a:spcAft>
                          <a:spcPts val="0"/>
                        </a:spcAft>
                      </a:pPr>
                      <a:r>
                        <a:rPr lang="en-GB" sz="1800" b="0" i="0" u="none" strike="noStrike" dirty="0">
                          <a:solidFill>
                            <a:srgbClr val="000000"/>
                          </a:solidFill>
                          <a:effectLst/>
                          <a:latin typeface="Calibri" panose="020F0502020204030204" pitchFamily="34" charset="0"/>
                        </a:rPr>
                        <a:t>CEOS Executive Officer will support the WGISS Interoperability team in securing the appropriate engagement from across CEOS, as well as identify potential approaches and opportunities for CEOS to consider for engagement with the means and opportunities for commercial sector engagement. WGISS is to report on progress regularly at CEOS Secretariat meetings.</a:t>
                      </a:r>
                      <a:endParaRPr lang="en-GB" sz="1800" dirty="0">
                        <a:effectLst/>
                      </a:endParaRPr>
                    </a:p>
                  </a:txBody>
                  <a:tcPr marL="49246" marR="49246" marT="49246" marB="492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GB" sz="1800" b="1" i="0" u="none" strike="noStrike" dirty="0">
                          <a:solidFill>
                            <a:srgbClr val="000000"/>
                          </a:solidFill>
                          <a:effectLst/>
                          <a:latin typeface="Calibri" panose="020F0502020204030204" pitchFamily="34" charset="0"/>
                        </a:rPr>
                        <a:t>SIT-40</a:t>
                      </a:r>
                      <a:endParaRPr lang="en-GB" sz="1800" dirty="0">
                        <a:effectLst/>
                      </a:endParaRPr>
                    </a:p>
                  </a:txBody>
                  <a:tcPr marL="49246" marR="49246" marT="49246" marB="492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059756"/>
                  </a:ext>
                </a:extLst>
              </a:tr>
              <a:tr h="1723599">
                <a:tc vMerge="1">
                  <a:txBody>
                    <a:bodyPr/>
                    <a:lstStyle/>
                    <a:p>
                      <a:endParaRPr lang="en-CH"/>
                    </a:p>
                  </a:txBody>
                  <a:tcPr/>
                </a:tc>
                <a:tc gridSpan="2">
                  <a:txBody>
                    <a:bodyPr/>
                    <a:lstStyle/>
                    <a:p>
                      <a:pPr rtl="0" fontAlgn="ctr">
                        <a:spcBef>
                          <a:spcPts val="0"/>
                        </a:spcBef>
                        <a:spcAft>
                          <a:spcPts val="0"/>
                        </a:spcAft>
                      </a:pPr>
                      <a:r>
                        <a:rPr lang="en-GB" sz="1800" b="0" i="1" u="none" strike="noStrike" dirty="0">
                          <a:solidFill>
                            <a:srgbClr val="000000"/>
                          </a:solidFill>
                          <a:effectLst/>
                          <a:latin typeface="Calibri" panose="020F0502020204030204" pitchFamily="34" charset="0"/>
                        </a:rPr>
                        <a:t>The Interoperability Handbook in development should have engagement from across CEOS and beyond, as it is an issue that affects all aspects of EO. The CEOS Secretariat is the appropriate forum to discuss if well placed to ensure the proposed engagement is advised before suggesting it to the broader CEOS community work has the correct engagement.</a:t>
                      </a:r>
                      <a:endParaRPr lang="en-GB" sz="1800" dirty="0">
                        <a:effectLst/>
                      </a:endParaRPr>
                    </a:p>
                  </a:txBody>
                  <a:tcPr marL="49246" marR="49246" marT="49246" marB="4924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en-CH"/>
                    </a:p>
                  </a:txBody>
                  <a:tcPr/>
                </a:tc>
                <a:extLst>
                  <a:ext uri="{0D108BD9-81ED-4DB2-BD59-A6C34878D82A}">
                    <a16:rowId xmlns:a16="http://schemas.microsoft.com/office/drawing/2014/main" val="1376456511"/>
                  </a:ext>
                </a:extLst>
              </a:tr>
            </a:tbl>
          </a:graphicData>
        </a:graphic>
      </p:graphicFrame>
      <p:sp>
        <p:nvSpPr>
          <p:cNvPr id="5" name="Rectangle 1">
            <a:extLst>
              <a:ext uri="{FF2B5EF4-FFF2-40B4-BE49-F238E27FC236}">
                <a16:creationId xmlns:a16="http://schemas.microsoft.com/office/drawing/2014/main" id="{D7A91A65-B8F6-A5F6-4546-5D2379483647}"/>
              </a:ext>
            </a:extLst>
          </p:cNvPr>
          <p:cNvSpPr>
            <a:spLocks noChangeArrowheads="1"/>
          </p:cNvSpPr>
          <p:nvPr/>
        </p:nvSpPr>
        <p:spPr bwMode="auto">
          <a:xfrm>
            <a:off x="-2332060" y="2336969"/>
            <a:ext cx="23637920" cy="886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H"/>
          </a:p>
        </p:txBody>
      </p:sp>
    </p:spTree>
    <p:extLst>
      <p:ext uri="{BB962C8B-B14F-4D97-AF65-F5344CB8AC3E}">
        <p14:creationId xmlns:p14="http://schemas.microsoft.com/office/powerpoint/2010/main" val="404230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5"/>
          <p:cNvSpPr txBox="1">
            <a:spLocks noGrp="1"/>
          </p:cNvSpPr>
          <p:nvPr>
            <p:ph type="title"/>
          </p:nvPr>
        </p:nvSpPr>
        <p:spPr>
          <a:xfrm>
            <a:off x="215418" y="157345"/>
            <a:ext cx="9386864" cy="77900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dirty="0"/>
              <a:t>CEOS Work Plan – New Space</a:t>
            </a:r>
            <a:endParaRPr sz="3600" dirty="0"/>
          </a:p>
        </p:txBody>
      </p:sp>
      <p:graphicFrame>
        <p:nvGraphicFramePr>
          <p:cNvPr id="9" name="Table 8">
            <a:extLst>
              <a:ext uri="{FF2B5EF4-FFF2-40B4-BE49-F238E27FC236}">
                <a16:creationId xmlns:a16="http://schemas.microsoft.com/office/drawing/2014/main" id="{028EB4D9-FF69-22FC-4B9F-63EC2872A6B0}"/>
              </a:ext>
            </a:extLst>
          </p:cNvPr>
          <p:cNvGraphicFramePr>
            <a:graphicFrameLocks noGrp="1"/>
          </p:cNvGraphicFramePr>
          <p:nvPr>
            <p:extLst>
              <p:ext uri="{D42A27DB-BD31-4B8C-83A1-F6EECF244321}">
                <p14:modId xmlns:p14="http://schemas.microsoft.com/office/powerpoint/2010/main" val="4136912705"/>
              </p:ext>
            </p:extLst>
          </p:nvPr>
        </p:nvGraphicFramePr>
        <p:xfrm>
          <a:off x="1744132" y="1507068"/>
          <a:ext cx="8161868" cy="4036406"/>
        </p:xfrm>
        <a:graphic>
          <a:graphicData uri="http://schemas.openxmlformats.org/drawingml/2006/table">
            <a:tbl>
              <a:tblPr firstRow="1" firstCol="1" bandRow="1">
                <a:tableStyleId>{5C22544A-7EE6-4342-B048-85BDC9FD1C3A}</a:tableStyleId>
              </a:tblPr>
              <a:tblGrid>
                <a:gridCol w="1174328">
                  <a:extLst>
                    <a:ext uri="{9D8B030D-6E8A-4147-A177-3AD203B41FA5}">
                      <a16:colId xmlns:a16="http://schemas.microsoft.com/office/drawing/2014/main" val="2585645908"/>
                    </a:ext>
                  </a:extLst>
                </a:gridCol>
                <a:gridCol w="4006046">
                  <a:extLst>
                    <a:ext uri="{9D8B030D-6E8A-4147-A177-3AD203B41FA5}">
                      <a16:colId xmlns:a16="http://schemas.microsoft.com/office/drawing/2014/main" val="68905089"/>
                    </a:ext>
                  </a:extLst>
                </a:gridCol>
                <a:gridCol w="1440561">
                  <a:extLst>
                    <a:ext uri="{9D8B030D-6E8A-4147-A177-3AD203B41FA5}">
                      <a16:colId xmlns:a16="http://schemas.microsoft.com/office/drawing/2014/main" val="3174793921"/>
                    </a:ext>
                  </a:extLst>
                </a:gridCol>
                <a:gridCol w="1540933">
                  <a:extLst>
                    <a:ext uri="{9D8B030D-6E8A-4147-A177-3AD203B41FA5}">
                      <a16:colId xmlns:a16="http://schemas.microsoft.com/office/drawing/2014/main" val="2913947691"/>
                    </a:ext>
                  </a:extLst>
                </a:gridCol>
              </a:tblGrid>
              <a:tr h="849082">
                <a:tc>
                  <a:txBody>
                    <a:bodyPr/>
                    <a:lstStyle/>
                    <a:p>
                      <a:pPr marR="27305" algn="ctr">
                        <a:spcAft>
                          <a:spcPts val="600"/>
                        </a:spcAft>
                        <a:buNone/>
                      </a:pPr>
                      <a:r>
                        <a:rPr lang="en-US" sz="1400">
                          <a:effectLst/>
                        </a:rPr>
                        <a:t>Number</a:t>
                      </a:r>
                      <a:r>
                        <a:rPr lang="en-CH" sz="1400">
                          <a:effectLst/>
                        </a:rPr>
                        <a:t> </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spcAft>
                          <a:spcPts val="600"/>
                        </a:spcAft>
                        <a:buNone/>
                      </a:pPr>
                      <a:r>
                        <a:rPr lang="en-US" sz="1400">
                          <a:effectLst/>
                        </a:rPr>
                        <a:t>Objective/Deliverable Title</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spcAft>
                          <a:spcPts val="600"/>
                        </a:spcAft>
                        <a:buNone/>
                      </a:pPr>
                      <a:r>
                        <a:rPr lang="en-US" sz="1400">
                          <a:effectLst/>
                        </a:rPr>
                        <a:t>Projected Completion</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spcAft>
                          <a:spcPts val="600"/>
                        </a:spcAft>
                        <a:buNone/>
                      </a:pPr>
                      <a:r>
                        <a:rPr lang="en-US" sz="1400">
                          <a:effectLst/>
                        </a:rPr>
                        <a:t>Responsible CEOS Entity(ies)</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50710411"/>
                  </a:ext>
                </a:extLst>
              </a:tr>
              <a:tr h="566054">
                <a:tc>
                  <a:txBody>
                    <a:bodyPr/>
                    <a:lstStyle/>
                    <a:p>
                      <a:pPr marR="28575" algn="ctr">
                        <a:buNone/>
                      </a:pPr>
                      <a:r>
                        <a:rPr lang="en-US" sz="1400">
                          <a:effectLst/>
                        </a:rPr>
                        <a:t>OUT-24-01</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just">
                        <a:buNone/>
                      </a:pPr>
                      <a:r>
                        <a:rPr lang="en-CA" sz="1400">
                          <a:effectLst/>
                        </a:rPr>
                        <a:t>CEOS and the ‘New Space’ Agenda</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2026 Q4</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CEOS Chair</a:t>
                      </a:r>
                      <a:endParaRPr lang="en-CH" sz="1400">
                        <a:effectLst/>
                      </a:endParaRPr>
                    </a:p>
                    <a:p>
                      <a:pPr marR="27305" algn="ctr">
                        <a:buNone/>
                      </a:pPr>
                      <a:r>
                        <a:rPr lang="en-US" sz="1400">
                          <a:effectLst/>
                        </a:rPr>
                        <a:t>SIT Chair</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9903679"/>
                  </a:ext>
                </a:extLst>
              </a:tr>
              <a:tr h="566054">
                <a:tc>
                  <a:txBody>
                    <a:bodyPr/>
                    <a:lstStyle/>
                    <a:p>
                      <a:pPr marR="28575" algn="ctr">
                        <a:buNone/>
                      </a:pPr>
                      <a:r>
                        <a:rPr lang="en-US" sz="1400">
                          <a:effectLst/>
                        </a:rPr>
                        <a:t>OUT-24-02</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just">
                        <a:buNone/>
                      </a:pPr>
                      <a:r>
                        <a:rPr lang="en-CA" sz="1400" u="none" dirty="0">
                          <a:effectLst/>
                        </a:rPr>
                        <a:t>Increase engagement with the commercial sector on CEOS-ARD</a:t>
                      </a:r>
                      <a:endParaRPr lang="en-CH" sz="14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dirty="0">
                          <a:effectLst/>
                        </a:rPr>
                        <a:t>2026 Q4</a:t>
                      </a:r>
                      <a:endParaRPr lang="en-C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CEOS-ARD OG</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3322860"/>
                  </a:ext>
                </a:extLst>
              </a:tr>
              <a:tr h="849082">
                <a:tc>
                  <a:txBody>
                    <a:bodyPr/>
                    <a:lstStyle/>
                    <a:p>
                      <a:pPr marR="28575" algn="ctr">
                        <a:buNone/>
                      </a:pPr>
                      <a:r>
                        <a:rPr lang="en-US" sz="1400">
                          <a:effectLst/>
                        </a:rPr>
                        <a:t>OUT-24-03</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just">
                        <a:buNone/>
                      </a:pPr>
                      <a:r>
                        <a:rPr lang="en-US" sz="1400">
                          <a:effectLst/>
                        </a:rPr>
                        <a:t>Unify CEOS engagement with the commercial sector at key meetings with respect to ARD and Cal/Val</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2026 Q4</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CEOS-ARD OG</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79012699"/>
                  </a:ext>
                </a:extLst>
              </a:tr>
              <a:tr h="566054">
                <a:tc>
                  <a:txBody>
                    <a:bodyPr/>
                    <a:lstStyle/>
                    <a:p>
                      <a:pPr marR="28575" algn="ctr">
                        <a:buNone/>
                      </a:pPr>
                      <a:r>
                        <a:rPr lang="en-US" sz="1400">
                          <a:effectLst/>
                        </a:rPr>
                        <a:t>OUT-25-01</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just">
                        <a:buNone/>
                      </a:pPr>
                      <a:r>
                        <a:rPr lang="en-US" sz="1400">
                          <a:effectLst/>
                        </a:rPr>
                        <a:t>LSI-VC &amp; CEOS-ARD commercial engagement workshops and conferences</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2026 Q4</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LSI-VC, CEOS-ARD OG</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57928057"/>
                  </a:ext>
                </a:extLst>
              </a:tr>
              <a:tr h="566054">
                <a:tc>
                  <a:txBody>
                    <a:bodyPr/>
                    <a:lstStyle/>
                    <a:p>
                      <a:pPr marR="28575" algn="ctr">
                        <a:buNone/>
                      </a:pPr>
                      <a:r>
                        <a:rPr lang="en-US" sz="1400">
                          <a:effectLst/>
                        </a:rPr>
                        <a:t>OUT-25-02</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just">
                        <a:buNone/>
                      </a:pPr>
                      <a:r>
                        <a:rPr lang="en-US" sz="1400">
                          <a:effectLst/>
                        </a:rPr>
                        <a:t>Framework for commercial archive data catalogue and buyout opportunities for the public good.</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a:effectLst/>
                        </a:rPr>
                        <a:t>2026 Q4</a:t>
                      </a:r>
                      <a:endParaRPr lang="en-CH"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R="27305" algn="ctr">
                        <a:buNone/>
                      </a:pPr>
                      <a:r>
                        <a:rPr lang="en-US" sz="1400" dirty="0">
                          <a:effectLst/>
                        </a:rPr>
                        <a:t>LSI-VC</a:t>
                      </a:r>
                      <a:endParaRPr lang="en-CH"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4613679"/>
                  </a:ext>
                </a:extLst>
              </a:tr>
            </a:tbl>
          </a:graphicData>
        </a:graphic>
      </p:graphicFrame>
      <p:sp>
        <p:nvSpPr>
          <p:cNvPr id="10" name="Rectangle 5">
            <a:extLst>
              <a:ext uri="{FF2B5EF4-FFF2-40B4-BE49-F238E27FC236}">
                <a16:creationId xmlns:a16="http://schemas.microsoft.com/office/drawing/2014/main" id="{E608B413-7A74-CDE2-6C65-6DBF904227C8}"/>
              </a:ext>
            </a:extLst>
          </p:cNvPr>
          <p:cNvSpPr>
            <a:spLocks noChangeArrowheads="1"/>
          </p:cNvSpPr>
          <p:nvPr/>
        </p:nvSpPr>
        <p:spPr bwMode="auto">
          <a:xfrm>
            <a:off x="2946400" y="3087688"/>
            <a:ext cx="4022725" cy="7937"/>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spTree>
    <p:extLst>
      <p:ext uri="{BB962C8B-B14F-4D97-AF65-F5344CB8AC3E}">
        <p14:creationId xmlns:p14="http://schemas.microsoft.com/office/powerpoint/2010/main" val="2827940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4FA078-AE62-E602-07CF-EBF4D8245104}"/>
              </a:ext>
            </a:extLst>
          </p:cNvPr>
          <p:cNvSpPr>
            <a:spLocks noGrp="1"/>
          </p:cNvSpPr>
          <p:nvPr>
            <p:ph type="title"/>
          </p:nvPr>
        </p:nvSpPr>
        <p:spPr/>
        <p:txBody>
          <a:bodyPr/>
          <a:lstStyle/>
          <a:p>
            <a:r>
              <a:rPr lang="en-CH" sz="3600" dirty="0"/>
              <a:t>CEOS Biodiversity Study Team</a:t>
            </a:r>
          </a:p>
        </p:txBody>
      </p:sp>
      <p:sp>
        <p:nvSpPr>
          <p:cNvPr id="5" name="Rectangle 1">
            <a:hlinkClick r:id="rId3"/>
            <a:extLst>
              <a:ext uri="{FF2B5EF4-FFF2-40B4-BE49-F238E27FC236}">
                <a16:creationId xmlns:a16="http://schemas.microsoft.com/office/drawing/2014/main" id="{1C1FBF13-4C15-8F43-ADEB-49A89554F4F7}"/>
              </a:ext>
            </a:extLst>
          </p:cNvPr>
          <p:cNvSpPr>
            <a:spLocks noChangeArrowheads="1"/>
          </p:cNvSpPr>
          <p:nvPr/>
        </p:nvSpPr>
        <p:spPr bwMode="auto">
          <a:xfrm>
            <a:off x="3390900" y="3113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sp>
        <p:nvSpPr>
          <p:cNvPr id="2" name="Text Placeholder 12">
            <a:extLst>
              <a:ext uri="{FF2B5EF4-FFF2-40B4-BE49-F238E27FC236}">
                <a16:creationId xmlns:a16="http://schemas.microsoft.com/office/drawing/2014/main" id="{09309FCC-E7C0-A59E-193B-094B2FBB4AD0}"/>
              </a:ext>
            </a:extLst>
          </p:cNvPr>
          <p:cNvSpPr>
            <a:spLocks noGrp="1"/>
          </p:cNvSpPr>
          <p:nvPr>
            <p:ph type="body" idx="1"/>
          </p:nvPr>
        </p:nvSpPr>
        <p:spPr>
          <a:xfrm>
            <a:off x="530812" y="1151221"/>
            <a:ext cx="11265840" cy="1120273"/>
          </a:xfrm>
        </p:spPr>
        <p:txBody>
          <a:bodyPr/>
          <a:lstStyle/>
          <a:p>
            <a:r>
              <a:rPr lang="en-US" dirty="0"/>
              <a:t>38th CEOS Plenary - specific focus on biodiversity for 2025 to:</a:t>
            </a:r>
          </a:p>
          <a:p>
            <a:pPr lvl="1"/>
            <a:r>
              <a:rPr lang="en-US" dirty="0"/>
              <a:t>Explore a post-2024 Strategy for CEOS and Biodiversity and </a:t>
            </a:r>
          </a:p>
          <a:p>
            <a:pPr lvl="1"/>
            <a:r>
              <a:rPr lang="en-US" dirty="0"/>
              <a:t>Increase Policy Footing and Linkages to the Biodiversity Community</a:t>
            </a:r>
          </a:p>
          <a:p>
            <a:r>
              <a:rPr lang="en-US" dirty="0"/>
              <a:t>Team leads</a:t>
            </a:r>
          </a:p>
          <a:p>
            <a:pPr lvl="1"/>
            <a:r>
              <a:rPr lang="en-US" dirty="0"/>
              <a:t>Gary Geller, NASA; Marc Paganini, ESA; Shaun Levick, CSIRO</a:t>
            </a:r>
          </a:p>
          <a:p>
            <a:pPr lvl="1"/>
            <a:r>
              <a:rPr lang="en-US" dirty="0"/>
              <a:t>Topic leads</a:t>
            </a:r>
          </a:p>
          <a:p>
            <a:pPr lvl="1">
              <a:buFontTx/>
              <a:buChar char="-"/>
            </a:pPr>
            <a:r>
              <a:rPr lang="en-US" dirty="0"/>
              <a:t>Jason Duffe, ECCC – CBD and GEO BON (with Geller + GEO Atlas); Sandra Luque, INRAE – IPBES; Marc Paganini, ESA - UN SEEA and Ramsar Convention;  Neil Sims, CSIRO – UNCCD; [Ramage with COAST VC] – IOC/UNESCO; Swaroop Tulsidas, CSIRO</a:t>
            </a:r>
            <a:r>
              <a:rPr lang="en-US" b="1" dirty="0"/>
              <a:t> </a:t>
            </a:r>
            <a:r>
              <a:rPr lang="en-US" dirty="0"/>
              <a:t>- TNFD</a:t>
            </a:r>
          </a:p>
          <a:p>
            <a:pPr lvl="1">
              <a:buFontTx/>
              <a:buChar char="-"/>
            </a:pPr>
            <a:r>
              <a:rPr lang="en-US" dirty="0"/>
              <a:t>Completing engagement tables with background and requirements</a:t>
            </a:r>
          </a:p>
          <a:p>
            <a:pPr lvl="1">
              <a:buFontTx/>
              <a:buChar char="-"/>
            </a:pPr>
            <a:r>
              <a:rPr lang="en-US" dirty="0"/>
              <a:t>Also assessing links to other areas of CEOS, e.g. climate and disasters</a:t>
            </a:r>
            <a:endParaRPr lang="en-CH" dirty="0"/>
          </a:p>
          <a:p>
            <a:endParaRPr lang="en-CH" dirty="0"/>
          </a:p>
        </p:txBody>
      </p:sp>
    </p:spTree>
    <p:extLst>
      <p:ext uri="{BB962C8B-B14F-4D97-AF65-F5344CB8AC3E}">
        <p14:creationId xmlns:p14="http://schemas.microsoft.com/office/powerpoint/2010/main" val="4241755949"/>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2a242a-a3b0-43b2-b81a-576b104cf8b0" xsi:nil="true"/>
    <lcf76f155ced4ddcb4097134ff3c332f xmlns="72c27b34-1b25-4250-b328-5bf8e959a2e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70FBBFFCD15449839570E9C06B93E3" ma:contentTypeVersion="16" ma:contentTypeDescription="Create a new document." ma:contentTypeScope="" ma:versionID="556cf6d4f93498bfeecd804fef4d1033">
  <xsd:schema xmlns:xsd="http://www.w3.org/2001/XMLSchema" xmlns:xs="http://www.w3.org/2001/XMLSchema" xmlns:p="http://schemas.microsoft.com/office/2006/metadata/properties" xmlns:ns2="72c27b34-1b25-4250-b328-5bf8e959a2eb" xmlns:ns3="692a242a-a3b0-43b2-b81a-576b104cf8b0" targetNamespace="http://schemas.microsoft.com/office/2006/metadata/properties" ma:root="true" ma:fieldsID="01ba9dfcf9754ccc23af77b7fac476ec" ns2:_="" ns3:_="">
    <xsd:import namespace="72c27b34-1b25-4250-b328-5bf8e959a2eb"/>
    <xsd:import namespace="692a242a-a3b0-43b2-b81a-576b104cf8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27b34-1b25-4250-b328-5bf8e959a2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e19eb1-911f-4d1b-90a6-c7d5047e868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242a-a3b0-43b2-b81a-576b104cf8b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120871-c191-4b92-8506-6a011a618937}" ma:internalName="TaxCatchAll" ma:showField="CatchAllData" ma:web="692a242a-a3b0-43b2-b81a-576b104cf8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2F28DD-3C0A-4A2C-AA64-2816FD4CB4E6}">
  <ds:schemaRefs>
    <ds:schemaRef ds:uri="http://schemas.openxmlformats.org/package/2006/metadata/core-properties"/>
    <ds:schemaRef ds:uri="72c27b34-1b25-4250-b328-5bf8e959a2eb"/>
    <ds:schemaRef ds:uri="http://purl.org/dc/dcmitype/"/>
    <ds:schemaRef ds:uri="http://purl.org/dc/terms/"/>
    <ds:schemaRef ds:uri="http://schemas.microsoft.com/office/2006/documentManagement/types"/>
    <ds:schemaRef ds:uri="http://www.w3.org/XML/1998/namespace"/>
    <ds:schemaRef ds:uri="http://purl.org/dc/elements/1.1/"/>
    <ds:schemaRef ds:uri="692a242a-a3b0-43b2-b81a-576b104cf8b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AAB4E34-8C8C-475D-8EF5-14AC3D801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c27b34-1b25-4250-b328-5bf8e959a2eb"/>
    <ds:schemaRef ds:uri="692a242a-a3b0-43b2-b81a-576b104cf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AB56E0-101E-46C0-A462-BF11C35F1FC6}">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35615</TotalTime>
  <Words>1604</Words>
  <Application>Microsoft Macintosh PowerPoint</Application>
  <PresentationFormat>Widescreen</PresentationFormat>
  <Paragraphs>163</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Chalkboard</vt:lpstr>
      <vt:lpstr>Courier New</vt:lpstr>
      <vt:lpstr>Noto Sans Symbols</vt:lpstr>
      <vt:lpstr>Times New Roman</vt:lpstr>
      <vt:lpstr>Wingdings</vt:lpstr>
      <vt:lpstr>ceos</vt:lpstr>
      <vt:lpstr>Committee on Earth Observation Satellites</vt:lpstr>
      <vt:lpstr>PowerPoint Presentation</vt:lpstr>
      <vt:lpstr>PowerPoint Presentation</vt:lpstr>
      <vt:lpstr>CEOS Work Plan</vt:lpstr>
      <vt:lpstr>PowerPoint Presentation</vt:lpstr>
      <vt:lpstr>CEOS Work Plan – WGISS</vt:lpstr>
      <vt:lpstr>WGISS CEO Team Action</vt:lpstr>
      <vt:lpstr>CEOS Work Plan – New Space</vt:lpstr>
      <vt:lpstr>CEOS Biodiversity Study Team</vt:lpstr>
      <vt:lpstr>SIT-40, Fukuoka, Japan</vt:lpstr>
      <vt:lpstr>EO Data Impact</vt:lpstr>
      <vt:lpstr>Greenhouse Gas Observations</vt:lpstr>
      <vt:lpstr>Working Group topics</vt:lpstr>
      <vt:lpstr>Virtual Constellation topics</vt:lpstr>
      <vt:lpstr>PowerPoint Presentation</vt:lpstr>
      <vt:lpstr>PowerPoint Presentation</vt:lpstr>
      <vt:lpstr>PowerPoint Presentation</vt:lpstr>
      <vt:lpstr>executive_officer@lists.ceos.org @steven_ramage  Thanks for listening.</vt:lpstr>
    </vt:vector>
  </TitlesOfParts>
  <Manager>CEOS Chair</Manager>
  <Company>CEOS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 Report</dc:title>
  <dc:subject>WGISS Thailand March 2025</dc:subject>
  <dc:creator>Steven Ramage</dc:creator>
  <cp:keywords>CEO, WGISS, Work Plan, SIT-40</cp:keywords>
  <dc:description/>
  <cp:lastModifiedBy>Steven Ramage</cp:lastModifiedBy>
  <cp:revision>36</cp:revision>
  <cp:lastPrinted>2022-11-09T09:26:34Z</cp:lastPrinted>
  <dcterms:modified xsi:type="dcterms:W3CDTF">2025-03-23T21:28:11Z</dcterms:modified>
  <cp:category>Outreach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0x0101005970FBBFFCD15449839570E9C06B93E3</vt:lpwstr>
  </property>
  <property fmtid="{D5CDD505-2E9C-101B-9397-08002B2CF9AE}" pid="3" name="MediaServiceImageTags">
    <vt:lpwstr/>
  </property>
</Properties>
</file>