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1"/>
  </p:notesMasterIdLst>
  <p:sldIdLst>
    <p:sldId id="1530" r:id="rId5"/>
    <p:sldId id="1529" r:id="rId6"/>
    <p:sldId id="263" r:id="rId7"/>
    <p:sldId id="1528" r:id="rId8"/>
    <p:sldId id="258" r:id="rId9"/>
    <p:sldId id="259" r:id="rId10"/>
  </p:sldIdLst>
  <p:sldSz cx="9144000" cy="5143500" type="screen16x9"/>
  <p:notesSz cx="6858000" cy="9144000"/>
  <p:embeddedFontLst>
    <p:embeddedFont>
      <p:font typeface="Montserrat" pitchFamily="2" charset="77"/>
      <p:regular r:id="rId12"/>
      <p:bold r:id="rId13"/>
      <p:italic r:id="rId14"/>
      <p:boldItalic r:id="rId15"/>
    </p:embeddedFont>
    <p:embeddedFont>
      <p:font typeface="Montserrat Medium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{2D200454-40CA-4A62-9FC3-DE9A4176ACB9}">
      <p15:notes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gL7QNNGYB2iRZB8rTa2eekiJ2D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83" autoAdjust="0"/>
    <p:restoredTop sz="94648"/>
  </p:normalViewPr>
  <p:slideViewPr>
    <p:cSldViewPr snapToGrid="0">
      <p:cViewPr varScale="1">
        <p:scale>
          <a:sx n="156" d="100"/>
          <a:sy n="156" d="100"/>
        </p:scale>
        <p:origin x="20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1961" y="3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customXml" Target="../customXml/item3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9" Type="http://customschemas.google.com/relationships/presentationmetadata" Target="meta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lippo Marchesi" userId="14021016-325c-4802-8942-b96675a80c7c" providerId="ADAL" clId="{920AC763-EFE2-1842-9D6E-1EF79E9DE4E7}"/>
    <pc:docChg chg="modSld">
      <pc:chgData name="Filippo Marchesi" userId="14021016-325c-4802-8942-b96675a80c7c" providerId="ADAL" clId="{920AC763-EFE2-1842-9D6E-1EF79E9DE4E7}" dt="2025-03-14T13:25:28.855" v="42" actId="20577"/>
      <pc:docMkLst>
        <pc:docMk/>
      </pc:docMkLst>
      <pc:sldChg chg="modSp mod">
        <pc:chgData name="Filippo Marchesi" userId="14021016-325c-4802-8942-b96675a80c7c" providerId="ADAL" clId="{920AC763-EFE2-1842-9D6E-1EF79E9DE4E7}" dt="2025-03-14T13:25:28.855" v="42" actId="20577"/>
        <pc:sldMkLst>
          <pc:docMk/>
          <pc:sldMk cId="0" sldId="263"/>
        </pc:sldMkLst>
        <pc:spChg chg="mod">
          <ac:chgData name="Filippo Marchesi" userId="14021016-325c-4802-8942-b96675a80c7c" providerId="ADAL" clId="{920AC763-EFE2-1842-9D6E-1EF79E9DE4E7}" dt="2025-03-14T13:25:28.855" v="42" actId="20577"/>
          <ac:spMkLst>
            <pc:docMk/>
            <pc:sldMk cId="0" sldId="263"/>
            <ac:spMk id="108" creationId="{00000000-0000-0000-0000-000000000000}"/>
          </ac:spMkLst>
        </pc:spChg>
      </pc:sldChg>
      <pc:sldChg chg="modSp mod">
        <pc:chgData name="Filippo Marchesi" userId="14021016-325c-4802-8942-b96675a80c7c" providerId="ADAL" clId="{920AC763-EFE2-1842-9D6E-1EF79E9DE4E7}" dt="2025-03-14T12:45:35.020" v="14" actId="20577"/>
        <pc:sldMkLst>
          <pc:docMk/>
          <pc:sldMk cId="1589225985" sldId="1529"/>
        </pc:sldMkLst>
        <pc:graphicFrameChg chg="modGraphic">
          <ac:chgData name="Filippo Marchesi" userId="14021016-325c-4802-8942-b96675a80c7c" providerId="ADAL" clId="{920AC763-EFE2-1842-9D6E-1EF79E9DE4E7}" dt="2025-03-14T12:45:35.020" v="14" actId="20577"/>
          <ac:graphicFrameMkLst>
            <pc:docMk/>
            <pc:sldMk cId="1589225985" sldId="1529"/>
            <ac:graphicFrameMk id="5" creationId="{FC2991DC-0C4F-3129-B781-74D38E52BE7C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68716329a6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268716329a6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5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07fd0ec75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g307fd0ec75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6313" y="1699297"/>
            <a:ext cx="6216117" cy="206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7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118210" y="3618186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7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8008" y="-1"/>
            <a:ext cx="2785992" cy="20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/>
          <p:nvPr/>
        </p:nvSpPr>
        <p:spPr>
          <a:xfrm flipH="1">
            <a:off x="4092296" y="1476329"/>
            <a:ext cx="5063603" cy="367583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7"/>
          <p:cNvSpPr/>
          <p:nvPr/>
        </p:nvSpPr>
        <p:spPr>
          <a:xfrm flipH="1">
            <a:off x="-6599" y="-10906"/>
            <a:ext cx="9152384" cy="5161407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823" y="3983624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7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4300773" y="-762121"/>
            <a:ext cx="4091400" cy="5610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7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1"/>
          <a:stretch/>
        </p:blipFill>
        <p:spPr>
          <a:xfrm rot="-5400000">
            <a:off x="4344520" y="3615007"/>
            <a:ext cx="1289700" cy="1775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7"/>
          <p:cNvSpPr txBox="1">
            <a:spLocks noGrp="1"/>
          </p:cNvSpPr>
          <p:nvPr>
            <p:ph type="title"/>
          </p:nvPr>
        </p:nvSpPr>
        <p:spPr>
          <a:xfrm>
            <a:off x="132035" y="131953"/>
            <a:ext cx="4617900" cy="29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sz="60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8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8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8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8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8"/>
          <p:cNvSpPr txBox="1">
            <a:spLocks noGrp="1"/>
          </p:cNvSpPr>
          <p:nvPr>
            <p:ph type="body" idx="1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sz="33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8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CEOS WGISS – DAIG Workplan</a:t>
            </a:r>
            <a:endParaRPr sz="1100" b="1" i="0" u="none" strike="noStrike" cap="none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9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9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9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1"/>
          </p:nvPr>
        </p:nvSpPr>
        <p:spPr>
          <a:xfrm>
            <a:off x="289974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722271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sz="33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9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WGISS-57, 4-7 March 2024</a:t>
            </a:r>
            <a:endParaRPr sz="1100" b="1" i="0" u="none" strike="noStrike" cap="non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10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10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0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0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sz="33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10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WGISS-57, 4-7 March 2024</a:t>
            </a:r>
            <a:endParaRPr sz="1100" b="1" i="0" u="none" strike="noStrike" cap="non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" name="Google Shape;55;p11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WGISS-57, 4-7 March 2024</a:t>
            </a:r>
            <a:endParaRPr sz="1100" b="1" i="0" u="none" strike="noStrike" cap="non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C99CF5DC-A635-4849-A23E-D7FA1FDC28BE}"/>
              </a:ext>
            </a:extLst>
          </p:cNvPr>
          <p:cNvSpPr/>
          <p:nvPr/>
        </p:nvSpPr>
        <p:spPr>
          <a:xfrm>
            <a:off x="0" y="0"/>
            <a:ext cx="9144000" cy="661988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951"/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D55B3849-4778-4DDA-9F88-34072AC33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458" y="-161925"/>
            <a:ext cx="1566152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1D872D3-2990-42A9-B9A3-3D66F8193B22}"/>
              </a:ext>
            </a:extLst>
          </p:cNvPr>
          <p:cNvCxnSpPr>
            <a:cxnSpLocks/>
          </p:cNvCxnSpPr>
          <p:nvPr/>
        </p:nvCxnSpPr>
        <p:spPr>
          <a:xfrm>
            <a:off x="165046" y="4817269"/>
            <a:ext cx="8778287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en-US" noProof="0"/>
              <a:t>Click to edit Master title style</a:t>
            </a:r>
            <a:endParaRPr lang="en-GB" noProof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64251" y="661647"/>
            <a:ext cx="8799538" cy="3996000"/>
          </a:xfrm>
        </p:spPr>
        <p:txBody>
          <a:bodyPr/>
          <a:lstStyle>
            <a:lvl1pPr>
              <a:defRPr sz="1346"/>
            </a:lvl1pPr>
            <a:lvl2pPr>
              <a:defRPr sz="1346"/>
            </a:lvl2pPr>
            <a:lvl3pPr>
              <a:defRPr sz="1346"/>
            </a:lvl3pPr>
            <a:lvl4pPr>
              <a:defRPr sz="1346"/>
            </a:lvl4pPr>
            <a:lvl5pPr>
              <a:defRPr sz="1346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3987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6"/>
          <p:cNvPicPr preferRelativeResize="0"/>
          <p:nvPr/>
        </p:nvPicPr>
        <p:blipFill rotWithShape="1">
          <a:blip r:embed="rId8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6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6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eliverables.ceos.org/task_manager/deliverables/805/" TargetMode="External"/><Relationship Id="rId2" Type="http://schemas.openxmlformats.org/officeDocument/2006/relationships/hyperlink" Target="http://deliverables.ceos.org/task_manager/deliverables/804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eliverables.ceos.org/task_manager/deliverables/735/" TargetMode="External"/><Relationship Id="rId4" Type="http://schemas.openxmlformats.org/officeDocument/2006/relationships/hyperlink" Target="http://deliverables.ceos.org/task_manager/deliverables/806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"/>
          <p:cNvSpPr txBox="1">
            <a:spLocks noGrp="1"/>
          </p:cNvSpPr>
          <p:nvPr>
            <p:ph type="title"/>
          </p:nvPr>
        </p:nvSpPr>
        <p:spPr>
          <a:xfrm>
            <a:off x="132023" y="131950"/>
            <a:ext cx="5308800" cy="2979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Data Discovery &amp; Access Interest Group (DAIG)</a:t>
            </a:r>
            <a:br>
              <a:rPr lang="en" sz="4400" dirty="0"/>
            </a:br>
            <a:br>
              <a:rPr lang="en" sz="4400" dirty="0"/>
            </a:br>
            <a:r>
              <a:rPr lang="en" sz="4400" dirty="0"/>
              <a:t>Work Plan</a:t>
            </a:r>
            <a:endParaRPr sz="4400" dirty="0"/>
          </a:p>
        </p:txBody>
      </p:sp>
      <p:sp>
        <p:nvSpPr>
          <p:cNvPr id="56" name="Google Shape;56;p6"/>
          <p:cNvSpPr txBox="1"/>
          <p:nvPr/>
        </p:nvSpPr>
        <p:spPr>
          <a:xfrm>
            <a:off x="5181450" y="3511250"/>
            <a:ext cx="3962700" cy="15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D.Guerrucci, ESA</a:t>
            </a:r>
            <a:endParaRPr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1.5</a:t>
            </a:r>
            <a:endParaRPr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WGISS-59</a:t>
            </a:r>
            <a:endParaRPr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24-28 March, 2025</a:t>
            </a:r>
            <a:endParaRPr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Bangkok, Thailand</a:t>
            </a:r>
            <a:endParaRPr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99E1DF-B471-574B-B918-208F4A0E6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Assigned to DAIG</a:t>
            </a:r>
            <a:endParaRPr lang="en-GB" dirty="0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FC2991DC-0C4F-3129-B781-74D38E52BE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2414701"/>
              </p:ext>
            </p:extLst>
          </p:nvPr>
        </p:nvGraphicFramePr>
        <p:xfrm>
          <a:off x="123169" y="881747"/>
          <a:ext cx="8897662" cy="3951511"/>
        </p:xfrm>
        <a:graphic>
          <a:graphicData uri="http://schemas.openxmlformats.org/drawingml/2006/table">
            <a:tbl>
              <a:tblPr/>
              <a:tblGrid>
                <a:gridCol w="1130316">
                  <a:extLst>
                    <a:ext uri="{9D8B030D-6E8A-4147-A177-3AD203B41FA5}">
                      <a16:colId xmlns:a16="http://schemas.microsoft.com/office/drawing/2014/main" val="2297803472"/>
                    </a:ext>
                  </a:extLst>
                </a:gridCol>
                <a:gridCol w="2629663">
                  <a:extLst>
                    <a:ext uri="{9D8B030D-6E8A-4147-A177-3AD203B41FA5}">
                      <a16:colId xmlns:a16="http://schemas.microsoft.com/office/drawing/2014/main" val="1503049977"/>
                    </a:ext>
                  </a:extLst>
                </a:gridCol>
                <a:gridCol w="688851">
                  <a:extLst>
                    <a:ext uri="{9D8B030D-6E8A-4147-A177-3AD203B41FA5}">
                      <a16:colId xmlns:a16="http://schemas.microsoft.com/office/drawing/2014/main" val="2599330275"/>
                    </a:ext>
                  </a:extLst>
                </a:gridCol>
                <a:gridCol w="563108">
                  <a:extLst>
                    <a:ext uri="{9D8B030D-6E8A-4147-A177-3AD203B41FA5}">
                      <a16:colId xmlns:a16="http://schemas.microsoft.com/office/drawing/2014/main" val="2462250839"/>
                    </a:ext>
                  </a:extLst>
                </a:gridCol>
                <a:gridCol w="825528">
                  <a:extLst>
                    <a:ext uri="{9D8B030D-6E8A-4147-A177-3AD203B41FA5}">
                      <a16:colId xmlns:a16="http://schemas.microsoft.com/office/drawing/2014/main" val="2888182257"/>
                    </a:ext>
                  </a:extLst>
                </a:gridCol>
                <a:gridCol w="3060196">
                  <a:extLst>
                    <a:ext uri="{9D8B030D-6E8A-4147-A177-3AD203B41FA5}">
                      <a16:colId xmlns:a16="http://schemas.microsoft.com/office/drawing/2014/main" val="1449904398"/>
                    </a:ext>
                  </a:extLst>
                </a:gridCol>
              </a:tblGrid>
              <a:tr h="379725">
                <a:tc>
                  <a:txBody>
                    <a:bodyPr/>
                    <a:lstStyle/>
                    <a:p>
                      <a:pPr fontAlgn="t"/>
                      <a:r>
                        <a:rPr lang="en-GB" sz="9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highlight>
                            <a:srgbClr val="DFF2F9"/>
                          </a:highlight>
                          <a:latin typeface="Montserrat Medium" panose="00000600000000000000" pitchFamily="2" charset="0"/>
                        </a:rPr>
                        <a:t>D</a:t>
                      </a:r>
                      <a:r>
                        <a:rPr lang="en-GB" sz="9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 DATA-24-01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hlinkClick r:id="rId2" tooltip="White Paper on EO Data collections management and governance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White Paper on EO Data collections management and governance</a:t>
                      </a:r>
                      <a:endParaRPr lang="en-GB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Montserrat Medium" panose="00000600000000000000" pitchFamily="2" charset="0"/>
                      </a:endParaRP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open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2024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2025 Q1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This white paper would address topics including management of data collections...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611553"/>
                  </a:ext>
                </a:extLst>
              </a:tr>
              <a:tr h="379725">
                <a:tc>
                  <a:txBody>
                    <a:bodyPr/>
                    <a:lstStyle/>
                    <a:p>
                      <a:pPr fontAlgn="t"/>
                      <a:r>
                        <a:rPr lang="en-GB" sz="9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highlight>
                            <a:srgbClr val="DFF2F9"/>
                          </a:highlight>
                          <a:latin typeface="Montserrat Medium" panose="00000600000000000000" pitchFamily="2" charset="0"/>
                        </a:rPr>
                        <a:t>D</a:t>
                      </a:r>
                      <a:r>
                        <a:rPr lang="en-GB" sz="9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 DATA-24-02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hlinkClick r:id="rId3" tooltip="White paper on Software preserva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White paper on Software preservation</a:t>
                      </a:r>
                      <a:endParaRPr lang="en-GB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Montserrat Medium" panose="00000600000000000000" pitchFamily="2" charset="0"/>
                      </a:endParaRP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open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2024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2025 Q3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This white paper would address and recommend techniques to ensure preservation...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831696"/>
                  </a:ext>
                </a:extLst>
              </a:tr>
              <a:tr h="379725">
                <a:tc>
                  <a:txBody>
                    <a:bodyPr/>
                    <a:lstStyle/>
                    <a:p>
                      <a:pPr fontAlgn="t"/>
                      <a:r>
                        <a:rPr lang="en-GB" sz="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highlight>
                            <a:srgbClr val="DFF2F9"/>
                          </a:highlight>
                          <a:latin typeface="Montserrat Medium" panose="00000600000000000000" pitchFamily="2" charset="0"/>
                        </a:rPr>
                        <a:t>D</a:t>
                      </a:r>
                      <a:r>
                        <a:rPr lang="en-GB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 DATA-24-03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hlinkClick r:id="rId4" tooltip="CEOS Interoperability Handbook 2.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CEOS Interoperability Handbook 2.0</a:t>
                      </a:r>
                      <a:endParaRPr lang="en-GB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Montserrat Medium" panose="00000600000000000000" pitchFamily="2" charset="0"/>
                      </a:endParaRP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open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2024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2025 Q4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This </a:t>
                      </a:r>
                      <a:r>
                        <a:rPr lang="en-GB" sz="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Interoperabilty</a:t>
                      </a:r>
                      <a:r>
                        <a:rPr lang="en-GB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 Handbook would be revised version of the handbook...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6952951"/>
                  </a:ext>
                </a:extLst>
              </a:tr>
              <a:tr h="542664">
                <a:tc>
                  <a:txBody>
                    <a:bodyPr/>
                    <a:lstStyle/>
                    <a:p>
                      <a:pPr fontAlgn="t"/>
                      <a:r>
                        <a:rPr lang="en-GB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D DATA-25-02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 u="sng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CEOS Interoperability Maturity Matrix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open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2025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2026 Q4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The CEOS Interoperability Maturity Matrix will be developed using the Recommendations of the Interoperability Handbook 2.0…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590783"/>
                  </a:ext>
                </a:extLst>
              </a:tr>
              <a:tr h="379725">
                <a:tc>
                  <a:txBody>
                    <a:bodyPr/>
                    <a:lstStyle/>
                    <a:p>
                      <a:pPr fontAlgn="t"/>
                      <a:r>
                        <a:rPr lang="en-GB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D DATA-25-03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 u="sng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EO for Digital Twin Systems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open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2025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2026 Q2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This white paper will survey implementations of Digital Twins capabilities within CEOS…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3505870"/>
                  </a:ext>
                </a:extLst>
              </a:tr>
              <a:tr h="379725">
                <a:tc>
                  <a:txBody>
                    <a:bodyPr/>
                    <a:lstStyle/>
                    <a:p>
                      <a:pPr fontAlgn="t"/>
                      <a:r>
                        <a:rPr lang="en-GB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D DATA-25-04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 u="sng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EO Data Citation Guidelines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open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2025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2026 Q4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These guidelines will provide information on EO data citation approaches and procedures.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4018676"/>
                  </a:ext>
                </a:extLst>
              </a:tr>
              <a:tr h="624134">
                <a:tc>
                  <a:txBody>
                    <a:bodyPr/>
                    <a:lstStyle/>
                    <a:p>
                      <a:pPr fontAlgn="t"/>
                      <a:r>
                        <a:rPr lang="en-GB"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D</a:t>
                      </a:r>
                      <a:r>
                        <a:rPr lang="en-GB" sz="10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 DATA-22-05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05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hlinkClick r:id="rId5" tooltip="Feasibility Study for Common Guidlines for the STAC Implementations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Feasibility Study for Common Guidlines for the STAC Implementations</a:t>
                      </a:r>
                      <a:endParaRPr lang="en-GB" sz="105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Montserrat Medium" panose="00000600000000000000" pitchFamily="2" charset="0"/>
                      </a:endParaRP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0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closed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05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2022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0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2024 Q3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0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Evaluate the possibility of defining a guideline/best practice for the STAC at...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4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421450"/>
                  </a:ext>
                </a:extLst>
              </a:tr>
              <a:tr h="886088">
                <a:tc>
                  <a:txBody>
                    <a:bodyPr/>
                    <a:lstStyle/>
                    <a:p>
                      <a:pPr fontAlgn="t"/>
                      <a:r>
                        <a:rPr lang="en-GB" sz="10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D DATA-25-01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050" u="sng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White paper on Federated Access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0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open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0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2025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0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2026 Q3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0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The White Paper on Federation is expected to present background information related to federated authentication and authorisation...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4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70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225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243175" y="791300"/>
            <a:ext cx="8621700" cy="3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000"/>
              <a:buChar char="❖"/>
            </a:pPr>
            <a:r>
              <a:rPr lang="en" sz="2000" b="1" dirty="0"/>
              <a:t>Current activities</a:t>
            </a:r>
            <a:endParaRPr sz="2000" b="1" dirty="0"/>
          </a:p>
          <a:p>
            <a:pPr lvl="1" indent="-355600">
              <a:lnSpc>
                <a:spcPct val="115000"/>
              </a:lnSpc>
              <a:spcBef>
                <a:spcPts val="0"/>
              </a:spcBef>
              <a:buSzPts val="2000"/>
              <a:buFont typeface="Arial" panose="020B0604020202020204" pitchFamily="34" charset="0"/>
              <a:buChar char="•"/>
            </a:pPr>
            <a:r>
              <a:rPr lang="en" sz="1500" dirty="0"/>
              <a:t>Federated Authentication and Authorization (DATA-25-01)</a:t>
            </a:r>
            <a:endParaRPr sz="1500" dirty="0"/>
          </a:p>
          <a:p>
            <a:pPr lvl="1" indent="-355600">
              <a:lnSpc>
                <a:spcPct val="115000"/>
              </a:lnSpc>
              <a:spcBef>
                <a:spcPts val="0"/>
              </a:spcBef>
              <a:buSzPts val="2000"/>
              <a:buFont typeface="Arial" panose="020B0604020202020204" pitchFamily="34" charset="0"/>
              <a:buChar char="•"/>
            </a:pPr>
            <a:r>
              <a:rPr lang="en" sz="1500" dirty="0"/>
              <a:t>Connected Data Assets and Data Discovery registration (Recurrent)</a:t>
            </a:r>
          </a:p>
          <a:p>
            <a:pPr lvl="1" indent="-355600">
              <a:lnSpc>
                <a:spcPct val="115000"/>
              </a:lnSpc>
              <a:spcBef>
                <a:spcPts val="0"/>
              </a:spcBef>
              <a:buSzPts val="2000"/>
              <a:buFont typeface="Arial" panose="020B0604020202020204" pitchFamily="34" charset="0"/>
              <a:buChar char="•"/>
            </a:pPr>
            <a:r>
              <a:rPr lang="en-GB" sz="1500" dirty="0"/>
              <a:t>Interoperability Framework </a:t>
            </a:r>
            <a:r>
              <a:rPr lang="en-GB" sz="1500"/>
              <a:t>Interface Factor</a:t>
            </a:r>
            <a:endParaRPr lang="en" sz="1500" dirty="0"/>
          </a:p>
          <a:p>
            <a:pPr lvl="1" indent="-355600">
              <a:lnSpc>
                <a:spcPct val="115000"/>
              </a:lnSpc>
              <a:spcBef>
                <a:spcPts val="0"/>
              </a:spcBef>
              <a:buSzPts val="2000"/>
              <a:buFont typeface="Arial" panose="020B0604020202020204" pitchFamily="34" charset="0"/>
              <a:buChar char="•"/>
            </a:pPr>
            <a:endParaRPr sz="1500" dirty="0"/>
          </a:p>
          <a:p>
            <a:pPr indent="-355600">
              <a:buSzPts val="2000"/>
            </a:pPr>
            <a:r>
              <a:rPr lang="en" sz="2000" b="1" dirty="0"/>
              <a:t>Cooperation with larger CEOS goals where possible…</a:t>
            </a:r>
            <a:endParaRPr sz="2000" b="1" dirty="0"/>
          </a:p>
          <a:p>
            <a:pPr lvl="1" indent="-355600">
              <a:lnSpc>
                <a:spcPct val="115000"/>
              </a:lnSpc>
              <a:spcBef>
                <a:spcPts val="0"/>
              </a:spcBef>
              <a:buSzPts val="2000"/>
              <a:buFont typeface="Arial" panose="020B0604020202020204" pitchFamily="34" charset="0"/>
              <a:buChar char="•"/>
            </a:pPr>
            <a:r>
              <a:rPr lang="en" sz="1500" dirty="0"/>
              <a:t>STAC, workshops and cooperation (LSI-VC, CEOS ARD, CDSE)</a:t>
            </a:r>
            <a:endParaRPr sz="1500" dirty="0"/>
          </a:p>
          <a:p>
            <a:pPr lvl="1" indent="-355600">
              <a:lnSpc>
                <a:spcPct val="115000"/>
              </a:lnSpc>
              <a:spcBef>
                <a:spcPts val="0"/>
              </a:spcBef>
              <a:buSzPts val="2000"/>
              <a:buFont typeface="Arial" panose="020B0604020202020204" pitchFamily="34" charset="0"/>
              <a:buChar char="•"/>
            </a:pPr>
            <a:r>
              <a:rPr lang="en" sz="1500" dirty="0"/>
              <a:t>Cooperation with TEIG and SEO for possible Authentication mechanism</a:t>
            </a:r>
            <a:endParaRPr sz="1500" dirty="0"/>
          </a:p>
          <a:p>
            <a:pPr marL="45720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</a:pPr>
            <a:endParaRPr sz="2000" dirty="0"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dirty="0"/>
              <a:t>Current Work 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CEA81A0-3C2B-3165-50AD-783CFF490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85" y="122796"/>
            <a:ext cx="7540307" cy="422744"/>
          </a:xfr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lt1"/>
              </a:buClr>
              <a:buSzPts val="3300"/>
            </a:pPr>
            <a:r>
              <a:rPr lang="en-US" sz="3300" dirty="0">
                <a:solidFill>
                  <a:schemeClr val="lt1"/>
                </a:solidFill>
                <a:latin typeface="Montserrat Medium"/>
                <a:sym typeface="Montserrat Medium"/>
              </a:rPr>
              <a:t>Other Topics of Interest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B24C0C-629F-7CBC-BB9F-A02F5C093A18}"/>
              </a:ext>
            </a:extLst>
          </p:cNvPr>
          <p:cNvSpPr txBox="1"/>
          <p:nvPr/>
        </p:nvSpPr>
        <p:spPr>
          <a:xfrm>
            <a:off x="130971" y="844584"/>
            <a:ext cx="7000716" cy="3161638"/>
          </a:xfrm>
          <a:prstGeom prst="rect">
            <a:avLst/>
          </a:prstGeom>
          <a:noFill/>
        </p:spPr>
        <p:txBody>
          <a:bodyPr wrap="square" lIns="68393" tIns="34196" rIns="68393" bIns="34196" rtlCol="0" anchor="t">
            <a:spAutoFit/>
          </a:bodyPr>
          <a:lstStyle/>
          <a:p>
            <a:endParaRPr lang="en-US" sz="898" dirty="0">
              <a:solidFill>
                <a:srgbClr val="8197A6"/>
              </a:solidFill>
              <a:ea typeface="MS PGothic"/>
            </a:endParaRPr>
          </a:p>
          <a:p>
            <a:pPr marL="457200" indent="-35560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ts val="2000"/>
              <a:buFont typeface="Montserrat"/>
              <a:buChar char="❖"/>
            </a:pPr>
            <a:r>
              <a:rPr lang="en-US" sz="2000" b="1" dirty="0">
                <a:solidFill>
                  <a:schemeClr val="dk1"/>
                </a:solidFill>
                <a:latin typeface="Montserrat"/>
                <a:sym typeface="Montserrat"/>
              </a:rPr>
              <a:t>Accessibility and Discoverability</a:t>
            </a:r>
          </a:p>
          <a:p>
            <a:pPr marL="914400" lvl="1" indent="-355600">
              <a:lnSpc>
                <a:spcPct val="115000"/>
              </a:lnSpc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dk1"/>
                </a:solidFill>
                <a:latin typeface="Montserrat"/>
                <a:sym typeface="Montserrat"/>
              </a:rPr>
              <a:t>Cloud infrastructure, services and GS operations</a:t>
            </a:r>
          </a:p>
          <a:p>
            <a:pPr marL="914400" lvl="1" indent="-355600">
              <a:lnSpc>
                <a:spcPct val="115000"/>
              </a:lnSpc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dk1"/>
                </a:solidFill>
                <a:latin typeface="Montserrat"/>
                <a:sym typeface="Montserrat"/>
              </a:rPr>
              <a:t>Federation (authentication and authorization)</a:t>
            </a:r>
          </a:p>
          <a:p>
            <a:pPr marL="914400" lvl="1" indent="-355600">
              <a:lnSpc>
                <a:spcPct val="115000"/>
              </a:lnSpc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dk1"/>
                </a:solidFill>
                <a:latin typeface="Montserrat"/>
                <a:sym typeface="Montserrat"/>
              </a:rPr>
              <a:t>Deployment and evolution of interfaces</a:t>
            </a:r>
          </a:p>
          <a:p>
            <a:endParaRPr lang="en-US" sz="898" b="1" dirty="0">
              <a:solidFill>
                <a:srgbClr val="8197A6"/>
              </a:solidFill>
              <a:ea typeface="MS PGothic"/>
            </a:endParaRPr>
          </a:p>
          <a:p>
            <a:pPr marL="457200" indent="-35560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ts val="2000"/>
              <a:buFont typeface="Montserrat"/>
              <a:buChar char="❖"/>
            </a:pPr>
            <a:r>
              <a:rPr lang="en-US" sz="2000" b="1" dirty="0">
                <a:solidFill>
                  <a:schemeClr val="dk1"/>
                </a:solidFill>
                <a:latin typeface="Montserrat"/>
              </a:rPr>
              <a:t>Usability</a:t>
            </a:r>
          </a:p>
          <a:p>
            <a:pPr marL="914400" lvl="1" indent="-355600">
              <a:lnSpc>
                <a:spcPct val="115000"/>
              </a:lnSpc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dk1"/>
                </a:solidFill>
                <a:latin typeface="Montserrat"/>
              </a:rPr>
              <a:t>Data formats (e.g. ARD, ZARR, COG…)</a:t>
            </a:r>
          </a:p>
          <a:p>
            <a:endParaRPr lang="en-US" sz="898" dirty="0">
              <a:solidFill>
                <a:srgbClr val="8197A6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457200" indent="-35560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ts val="2000"/>
              <a:buFont typeface="Montserrat"/>
              <a:buChar char="❖"/>
            </a:pPr>
            <a:r>
              <a:rPr lang="en-US" sz="2000" b="1" dirty="0">
                <a:solidFill>
                  <a:schemeClr val="dk1"/>
                </a:solidFill>
                <a:latin typeface="Montserrat"/>
              </a:rPr>
              <a:t>Interaction with standardization bodies</a:t>
            </a:r>
          </a:p>
          <a:p>
            <a:pPr marL="914400" lvl="1" indent="-355600">
              <a:lnSpc>
                <a:spcPct val="115000"/>
              </a:lnSpc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dk1"/>
                </a:solidFill>
                <a:latin typeface="Montserrat"/>
              </a:rPr>
              <a:t>OGC/ISO (Metadata, API)</a:t>
            </a:r>
          </a:p>
        </p:txBody>
      </p:sp>
    </p:spTree>
    <p:extLst>
      <p:ext uri="{BB962C8B-B14F-4D97-AF65-F5344CB8AC3E}">
        <p14:creationId xmlns:p14="http://schemas.microsoft.com/office/powerpoint/2010/main" val="1098088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 txBox="1">
            <a:spLocks noGrp="1"/>
          </p:cNvSpPr>
          <p:nvPr>
            <p:ph type="body" idx="1"/>
          </p:nvPr>
        </p:nvSpPr>
        <p:spPr>
          <a:xfrm>
            <a:off x="261150" y="963850"/>
            <a:ext cx="8621700" cy="3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❖"/>
            </a:pPr>
            <a:r>
              <a:rPr lang="en" sz="2000" b="1" dirty="0"/>
              <a:t>Recurrent achievement</a:t>
            </a:r>
            <a:endParaRPr sz="1700" b="1" dirty="0"/>
          </a:p>
          <a:p>
            <a:pPr lvl="1" indent="-355600">
              <a:lnSpc>
                <a:spcPct val="115000"/>
              </a:lnSpc>
              <a:spcBef>
                <a:spcPts val="0"/>
              </a:spcBef>
              <a:buSzPts val="2000"/>
              <a:buFont typeface="Arial" panose="020B0604020202020204" pitchFamily="34" charset="0"/>
              <a:buChar char="•"/>
            </a:pPr>
            <a:r>
              <a:rPr lang="en" sz="1500" dirty="0"/>
              <a:t>Evolution of FedEO/IDN for implementing emerging interfaces (i.g. STAC)</a:t>
            </a:r>
            <a:endParaRPr sz="1500" dirty="0"/>
          </a:p>
          <a:p>
            <a:pPr lvl="1" indent="-355600">
              <a:lnSpc>
                <a:spcPct val="115000"/>
              </a:lnSpc>
              <a:spcBef>
                <a:spcPts val="0"/>
              </a:spcBef>
              <a:buSzPts val="2000"/>
              <a:buFont typeface="Arial" panose="020B0604020202020204" pitchFamily="34" charset="0"/>
              <a:buChar char="•"/>
            </a:pPr>
            <a:r>
              <a:rPr lang="en" sz="1500" dirty="0"/>
              <a:t>Enlargement of metadata ingestion for dataset of CEOS members</a:t>
            </a:r>
            <a:endParaRPr sz="1500" dirty="0"/>
          </a:p>
          <a:p>
            <a:pPr lvl="1" indent="-355600">
              <a:lnSpc>
                <a:spcPct val="115000"/>
              </a:lnSpc>
              <a:spcBef>
                <a:spcPts val="0"/>
              </a:spcBef>
              <a:buSzPts val="2000"/>
              <a:buFont typeface="Arial" panose="020B0604020202020204" pitchFamily="34" charset="0"/>
              <a:buChar char="•"/>
            </a:pPr>
            <a:r>
              <a:rPr lang="en" sz="1500" dirty="0"/>
              <a:t>Mediation of needs related to Data Access coming from CEOS members (i.g. DIF-10 conversion/integration)</a:t>
            </a:r>
            <a:endParaRPr sz="1500" dirty="0"/>
          </a:p>
          <a:p>
            <a:pPr marL="4572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endParaRPr sz="2000" dirty="0"/>
          </a:p>
          <a:p>
            <a:pPr marL="457200" lvl="0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❖"/>
            </a:pPr>
            <a:r>
              <a:rPr lang="en" sz="2000" b="1" dirty="0"/>
              <a:t>Deliverables</a:t>
            </a:r>
            <a:endParaRPr sz="2000" b="1" dirty="0"/>
          </a:p>
          <a:p>
            <a:pPr lvl="1" indent="-355600">
              <a:lnSpc>
                <a:spcPct val="115000"/>
              </a:lnSpc>
              <a:spcBef>
                <a:spcPts val="0"/>
              </a:spcBef>
              <a:buSzPts val="2000"/>
              <a:buFont typeface="Arial" panose="020B0604020202020204" pitchFamily="34" charset="0"/>
              <a:buChar char="•"/>
            </a:pPr>
            <a:r>
              <a:rPr lang="en" sz="1500" dirty="0"/>
              <a:t>Service Metadata and Discovery Best Practices (v.1.1)</a:t>
            </a:r>
            <a:endParaRPr sz="1500" dirty="0"/>
          </a:p>
          <a:p>
            <a:pPr lvl="1" indent="-355600">
              <a:lnSpc>
                <a:spcPct val="115000"/>
              </a:lnSpc>
              <a:spcBef>
                <a:spcPts val="0"/>
              </a:spcBef>
              <a:buSzPts val="2000"/>
              <a:buFont typeface="Arial" panose="020B0604020202020204" pitchFamily="34" charset="0"/>
              <a:buChar char="•"/>
            </a:pPr>
            <a:r>
              <a:rPr lang="en" sz="1500" dirty="0"/>
              <a:t>CEOS STAC EO Collection and Granule Discovery Best Practices (ongoing)</a:t>
            </a:r>
            <a:endParaRPr sz="1500" dirty="0"/>
          </a:p>
        </p:txBody>
      </p:sp>
      <p:sp>
        <p:nvSpPr>
          <p:cNvPr id="74" name="Google Shape;74;p3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Accomplishments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07fd0ec75b_0_1"/>
          <p:cNvSpPr txBox="1">
            <a:spLocks noGrp="1"/>
          </p:cNvSpPr>
          <p:nvPr>
            <p:ph type="body" idx="1"/>
          </p:nvPr>
        </p:nvSpPr>
        <p:spPr>
          <a:xfrm>
            <a:off x="261150" y="850103"/>
            <a:ext cx="8621700" cy="43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Char char="❖"/>
            </a:pPr>
            <a:r>
              <a:rPr lang="en" sz="2000" dirty="0"/>
              <a:t>Highlights of the past ~5 years:</a:t>
            </a:r>
            <a:endParaRPr sz="2000" dirty="0"/>
          </a:p>
          <a:p>
            <a:pPr lvl="1" indent="-355600">
              <a:lnSpc>
                <a:spcPct val="115000"/>
              </a:lnSpc>
              <a:spcBef>
                <a:spcPts val="1200"/>
              </a:spcBef>
              <a:buSzPts val="2000"/>
              <a:buFont typeface="Arial" panose="020B0604020202020204" pitchFamily="34" charset="0"/>
              <a:buChar char="•"/>
            </a:pPr>
            <a:r>
              <a:rPr lang="en" sz="1500" u="sng" dirty="0"/>
              <a:t>Jaxa/FedEO/IDN DIF-10 integration</a:t>
            </a:r>
            <a:r>
              <a:rPr lang="en" sz="1500" dirty="0"/>
              <a:t>: connection between FedEO, IDN and JAXA EO data, setting JAXA with an OpenSearch interface to FedEO and IDN, for Data Discovery purposes</a:t>
            </a:r>
            <a:endParaRPr sz="1500" dirty="0"/>
          </a:p>
          <a:p>
            <a:pPr lvl="1" indent="-355600">
              <a:lnSpc>
                <a:spcPct val="115000"/>
              </a:lnSpc>
              <a:spcBef>
                <a:spcPts val="1200"/>
              </a:spcBef>
              <a:buSzPts val="2000"/>
              <a:buFont typeface="Arial" panose="020B0604020202020204" pitchFamily="34" charset="0"/>
              <a:buChar char="•"/>
            </a:pPr>
            <a:r>
              <a:rPr lang="en" sz="1500" u="sng" dirty="0"/>
              <a:t>Federated  Integration of INPE Datasets</a:t>
            </a:r>
            <a:r>
              <a:rPr lang="en" sz="1500" dirty="0"/>
              <a:t>: collaboration of multi-agency resources INPE STAC, FedEO API, and IDN Search Portal for collection discovery and granule download without authentication/authorization.</a:t>
            </a:r>
            <a:endParaRPr sz="1500" dirty="0"/>
          </a:p>
          <a:p>
            <a:pPr lvl="1" indent="-355600">
              <a:lnSpc>
                <a:spcPct val="115000"/>
              </a:lnSpc>
              <a:spcBef>
                <a:spcPts val="1200"/>
              </a:spcBef>
              <a:buSzPts val="2000"/>
              <a:buFont typeface="Arial" panose="020B0604020202020204" pitchFamily="34" charset="0"/>
              <a:buChar char="•"/>
            </a:pPr>
            <a:r>
              <a:rPr lang="en" sz="1500" u="sng" dirty="0"/>
              <a:t>WGISS website reorganization: </a:t>
            </a:r>
            <a:r>
              <a:rPr lang="en" sz="1500" dirty="0"/>
              <a:t>constant review of the CEOS WGISS website, aligning it with DAIG achievements and activities evolutions</a:t>
            </a:r>
            <a:endParaRPr sz="1500" dirty="0"/>
          </a:p>
        </p:txBody>
      </p:sp>
      <p:sp>
        <p:nvSpPr>
          <p:cNvPr id="80" name="Google Shape;80;g307fd0ec75b_0_1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dirty="0"/>
              <a:t>Accomplishments 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278BA8CCD0D54CB3BB643E30067B64" ma:contentTypeVersion="22" ma:contentTypeDescription="Create a new document." ma:contentTypeScope="" ma:versionID="03e00a6940bdf6bc4c18fcbaaf891bce">
  <xsd:schema xmlns:xsd="http://www.w3.org/2001/XMLSchema" xmlns:xs="http://www.w3.org/2001/XMLSchema" xmlns:p="http://schemas.microsoft.com/office/2006/metadata/properties" xmlns:ns2="14035610-2e8f-4fbf-86f7-392f0470d772" xmlns:ns3="ed4528c9-2b22-4f5a-a999-b69e0cc0cdd1" targetNamespace="http://schemas.microsoft.com/office/2006/metadata/properties" ma:root="true" ma:fieldsID="7ea41d9f53c5a02c0cbd9e3784244f60" ns2:_="" ns3:_="">
    <xsd:import namespace="14035610-2e8f-4fbf-86f7-392f0470d772"/>
    <xsd:import namespace="ed4528c9-2b22-4f5a-a999-b69e0cc0cd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Date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SubSystem" minOccurs="0"/>
                <xsd:element ref="ns2:_Flow_SignoffStatus" minOccurs="0"/>
                <xsd:element ref="ns2:Knowledge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035610-2e8f-4fbf-86f7-392f0470d7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ate" ma:index="14" nillable="true" ma:displayName="Meeting Date" ma:description="The date of the meeting" ma:format="DateOnly" ma:internalName="Date">
      <xsd:simpleType>
        <xsd:restriction base="dms:DateTim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731626d-fdb0-4a13-b041-549dfab673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SubSystem" ma:index="24" nillable="true" ma:displayName="SubSystem" ma:internalName="SubSystem">
      <xsd:simpleType>
        <xsd:restriction base="dms:Text">
          <xsd:maxLength value="255"/>
        </xsd:restriction>
      </xsd:simpleType>
    </xsd:element>
    <xsd:element name="_Flow_SignoffStatus" ma:index="25" nillable="true" ma:displayName="Sign-off status" ma:internalName="Sign_x002d_off_x0020_status">
      <xsd:simpleType>
        <xsd:restriction base="dms:Text"/>
      </xsd:simpleType>
    </xsd:element>
    <xsd:element name="Knowledge" ma:index="26" nillable="true" ma:displayName="Knowledge" ma:description="Funziona qui la ricerca, LORDS, PLUS, DURT" ma:format="Dropdown" ma:internalName="Knowledge">
      <xsd:simpleType>
        <xsd:restriction base="dms:Note">
          <xsd:maxLength value="255"/>
        </xsd:restriction>
      </xsd:simple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9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4528c9-2b22-4f5a-a999-b69e0cc0cdd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545c328-2dc2-4478-bd5d-e1d831ec92b7}" ma:internalName="TaxCatchAll" ma:showField="CatchAllData" ma:web="ed4528c9-2b22-4f5a-a999-b69e0cc0cd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14035610-2e8f-4fbf-86f7-392f0470d772" xsi:nil="true"/>
    <Date xmlns="14035610-2e8f-4fbf-86f7-392f0470d772" xsi:nil="true"/>
    <TaxCatchAll xmlns="ed4528c9-2b22-4f5a-a999-b69e0cc0cdd1" xsi:nil="true"/>
    <SubSystem xmlns="14035610-2e8f-4fbf-86f7-392f0470d772" xsi:nil="true"/>
    <lcf76f155ced4ddcb4097134ff3c332f xmlns="14035610-2e8f-4fbf-86f7-392f0470d772">
      <Terms xmlns="http://schemas.microsoft.com/office/infopath/2007/PartnerControls"/>
    </lcf76f155ced4ddcb4097134ff3c332f>
    <Knowledge xmlns="14035610-2e8f-4fbf-86f7-392f0470d772" xsi:nil="true"/>
  </documentManagement>
</p:properties>
</file>

<file path=customXml/itemProps1.xml><?xml version="1.0" encoding="utf-8"?>
<ds:datastoreItem xmlns:ds="http://schemas.openxmlformats.org/officeDocument/2006/customXml" ds:itemID="{BB50E027-8D4E-4702-8796-99A1FFE90F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DA7F06-2761-427D-935F-43379746BF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035610-2e8f-4fbf-86f7-392f0470d772"/>
    <ds:schemaRef ds:uri="ed4528c9-2b22-4f5a-a999-b69e0cc0cd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1398745-094D-45F6-8C68-A26C3E6B4D27}">
  <ds:schemaRefs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dcmitype/"/>
    <ds:schemaRef ds:uri="ed4528c9-2b22-4f5a-a999-b69e0cc0cdd1"/>
    <ds:schemaRef ds:uri="14035610-2e8f-4fbf-86f7-392f0470d772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509</Words>
  <Application>Microsoft Macintosh PowerPoint</Application>
  <PresentationFormat>On-screen Show (16:9)</PresentationFormat>
  <Paragraphs>91</Paragraphs>
  <Slides>6</Slides>
  <Notes>5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Montserrat Medium</vt:lpstr>
      <vt:lpstr>MS PGothic</vt:lpstr>
      <vt:lpstr>Montserrat</vt:lpstr>
      <vt:lpstr>ceos</vt:lpstr>
      <vt:lpstr>Data Discovery &amp; Access Interest Group (DAIG)  Work Plan</vt:lpstr>
      <vt:lpstr>Assigned to DAIG</vt:lpstr>
      <vt:lpstr>Current Work </vt:lpstr>
      <vt:lpstr>Other Topics of Interest</vt:lpstr>
      <vt:lpstr>Accomplishments </vt:lpstr>
      <vt:lpstr>Accomplishments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Damiano Guerrucci</dc:creator>
  <cp:lastModifiedBy>Filippo Marchesi</cp:lastModifiedBy>
  <cp:revision>10</cp:revision>
  <dcterms:modified xsi:type="dcterms:W3CDTF">2025-03-24T04:00:22Z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0x01010075278BA8CCD0D54CB3BB643E30067B64</vt:lpwstr>
  </property>
  <property fmtid="{D5CDD505-2E9C-101B-9397-08002B2CF9AE}" pid="3" name="MediaServiceImageTags">
    <vt:lpwstr/>
  </property>
</Properties>
</file>