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b6b2c6923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3b6b2c692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b6b2c6923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b6b2c692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b6b2c6923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3b6b2c692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b6b2c6923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b6b2c692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b6b2c6923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b6b2c692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b6b2c6923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b6b2c692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df1f7c1e0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fdf1f7c1e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b6b2c6923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b6b2c692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b6b2c6923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b6b2c692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6d7064d95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6d7064d9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b6b2c692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3b6b2c69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b6b2c692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b6b2c692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eos.org/ard/files/CEOS%20Analysis%20Ready%20Data%20Strategy%202024%20October%202024.pdf" TargetMode="External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document/d/1vnxYB2Zrc63knQx6PAQGKlewVrvFMYjJNSIHnbYg3nA/edit?usp=sharing" TargetMode="External"/><Relationship Id="rId4" Type="http://schemas.openxmlformats.org/officeDocument/2006/relationships/hyperlink" Target="https://ceos.my.webex.com/meet/ceoswebex1" TargetMode="External"/><Relationship Id="rId5" Type="http://schemas.openxmlformats.org/officeDocument/2006/relationships/hyperlink" Target="https://ceos.my.webex.com/ceos.my/globalcallin.php?MTID=mf31cbd892c421d70ad0a66143bc89fb4" TargetMode="External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hyperlink" Target="mailto:ard-contact@lists.ceos.org" TargetMode="Externa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matthew@symbioscomms.com" TargetMode="External"/><Relationship Id="rId14" Type="http://schemas.openxmlformats.org/officeDocument/2006/relationships/image" Target="../media/image11.png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x.com/CEOSARD" TargetMode="External"/><Relationship Id="rId8" Type="http://schemas.openxmlformats.org/officeDocument/2006/relationships/hyperlink" Target="mailto:Ferran.Gascon@esa.in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176050" y="175950"/>
            <a:ext cx="91227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WGISS Support to CEOS-ARD Strategy 2024</a:t>
            </a:r>
            <a:endParaRPr sz="7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CEOS-ARD &amp; LSI-VC Secretariat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WGISS-59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Item 12.1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28 March 2025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Looking to WGISS Interoperability Handbook v2.0 for guidance on increasing interoperability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WGISS support is needed to ensure CEOS-ARD development is aligned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Questions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What does the </a:t>
            </a:r>
            <a:r>
              <a:rPr lang="en-GB" sz="2300"/>
              <a:t>Interoperability</a:t>
            </a:r>
            <a:r>
              <a:rPr lang="en-GB" sz="2300"/>
              <a:t> Handbook look like in practice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Current findings / suggestions? 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Suggestions on how best to demonstrate interoperability of CEOS-ARD endorsed datasets?</a:t>
            </a:r>
            <a:endParaRPr sz="2300"/>
          </a:p>
        </p:txBody>
      </p:sp>
      <p:sp>
        <p:nvSpPr>
          <p:cNvPr id="131" name="Google Shape;131;p18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3.1: Embrace the CEOS Interoperability Framework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CEOS-ARD STAC extensions developed and being updated.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Move of CEOS-ARD specs to GitHub and modularisation via ‘building blocks’ so there can be more alignment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Current metadata specs provided for SAR in XML</a:t>
            </a:r>
            <a:endParaRPr sz="2100"/>
          </a:p>
          <a:p>
            <a:pPr indent="-3619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➢"/>
            </a:pPr>
            <a:r>
              <a:rPr lang="en-GB" sz="2100"/>
              <a:t>Need to work out what is missing from the metadata on the STAC side.</a:t>
            </a:r>
            <a:endParaRPr sz="2100"/>
          </a:p>
          <a:p>
            <a:pPr indent="-3619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➢"/>
            </a:pPr>
            <a:r>
              <a:rPr lang="en-GB" sz="2100"/>
              <a:t>Missing fields might necessitate a new STAC extension / evolution of the CEOS-ARD extension.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Natively expressing CEOS-ARD metadata in STAC unlocks existing software ecosystem.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u="sng"/>
              <a:t>Questions</a:t>
            </a:r>
            <a:endParaRPr sz="2100" u="sng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Potential WGISS role / support to CEOS-ARD STAC extension evolution?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Anything to note from STAC best practices work?</a:t>
            </a:r>
            <a:endParaRPr sz="2100"/>
          </a:p>
        </p:txBody>
      </p:sp>
      <p:sp>
        <p:nvSpPr>
          <p:cNvPr id="137" name="Google Shape;137;p19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3.2: Alignment of CEOS-ARD and STAC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Understanding changes to the CEOS-ARD Framework that will make CEOS-ARD datasets more suited to the cloud environments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Seek to ensure the suitability of CEOS-ARD for the machine-to-machine processes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en-GB" sz="2300"/>
              <a:t>Extends to AI/ML</a:t>
            </a:r>
            <a:endParaRPr sz="2300"/>
          </a:p>
          <a:p>
            <a:pPr indent="-3746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➢"/>
            </a:pPr>
            <a:r>
              <a:rPr lang="en-GB" sz="2300"/>
              <a:t>LSI-VC-17 presentation from Yousuke Ikehata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Considerations should include introducing mechanisms for ‘pushing’ updates about CEOS-ARD datasets.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Questions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These considerations would not be unique to CEOS-ARD? 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Notes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Prime input for any future CEOS-ARD evolution</a:t>
            </a:r>
            <a:endParaRPr sz="2300"/>
          </a:p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3.3: Cloud native approaches and machine-to-machine access and utilization</a:t>
            </a:r>
            <a:endParaRPr sz="3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Efforts to increase the visibility of and access to CEOS-ARD datasets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Consistent branding and representation across CEOS Agency data platforms, CMR, FedEO, 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en-GB" sz="2300"/>
              <a:t>And shared infrastructure such as that maintained by WGISS, the CEOS MIM Database, and others across CEOS.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Better promote the availability of CEOS-ARD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Need for a multi-agency strategy to demonstrate benefits/value of CEOS-ARD endorsed datasets and the interoperability they create for the user community </a:t>
            </a:r>
            <a:endParaRPr sz="2300"/>
          </a:p>
        </p:txBody>
      </p:sp>
      <p:sp>
        <p:nvSpPr>
          <p:cNvPr id="149" name="Google Shape;149;p21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3.4: CEOS-ARD discoverability and branding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Engage with key cloud providers to ensure CEOS-ARD is promoted on their platforms, and demonstrate interoperability use cases 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Leverage existing agency relationships with these providers, which are hosting an increasing amount of CEOS Agency data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Seek to establish dialogues with key data distributors and cloud operators to coherently promote CEOS-ARD via their platforms</a:t>
            </a:r>
            <a:endParaRPr sz="2300"/>
          </a:p>
        </p:txBody>
      </p:sp>
      <p:sp>
        <p:nvSpPr>
          <p:cNvPr id="155" name="Google Shape;155;p22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3.5: CEOS-ARD in the commercial cloud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Opportunities to co-locate CEOS–Industry ARD workshops alongside key CEOS meetings should be used wherever possible to engage industry, including ‘New Space’ companies, in CEOS-ARD and to follow up the recommendations from the CEOS New Space Task Team white paper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Opportunities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CEOS-ARD commercial engagement sessions alongside future WGISS meetings?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Replicate efforts seen in LSI-VC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Related: </a:t>
            </a:r>
            <a:r>
              <a:rPr lang="en-GB" sz="2300"/>
              <a:t>current suite of PFSs are unsuitable for VHR data, so even commercial data providers keen to adopt CEOS-ARD cannot do so before we have produced "VHR-adapted" PFSs. (a next target for the SAR team this year)</a:t>
            </a:r>
            <a:endParaRPr sz="2300"/>
          </a:p>
        </p:txBody>
      </p:sp>
      <p:sp>
        <p:nvSpPr>
          <p:cNvPr id="161" name="Google Shape;161;p23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6.1: CEOS-Industry ARD workshops alongside key CEOS meetings</a:t>
            </a:r>
            <a:endParaRPr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76050" y="12049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Update to past editions from 2019 and 2021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Reflect on the progress to date, take stock of future directions and needs, and confirm our strategy for the next few years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Lots happening – Strategy captures and organises all of these threads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Mostly covers the ‘</a:t>
            </a:r>
            <a:r>
              <a:rPr lang="en-GB" sz="2400" u="sng"/>
              <a:t>what’</a:t>
            </a:r>
            <a:r>
              <a:rPr lang="en-GB" sz="2400"/>
              <a:t> and </a:t>
            </a:r>
            <a:r>
              <a:rPr lang="en-GB" sz="2400" u="sng"/>
              <a:t>‘why’</a:t>
            </a:r>
            <a:r>
              <a:rPr lang="en-GB" sz="2400"/>
              <a:t> (and who to some extent) – ‘when’ and ‘how’ to be decided and added to future CEOS Work Plans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b="1" lang="en-GB" sz="2400"/>
              <a:t>A broad portfolio of CEOS-ARD that is easily discovered, accessed and utilised is the ultimate goal.</a:t>
            </a:r>
            <a:endParaRPr b="1"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❖"/>
            </a:pPr>
            <a:r>
              <a:rPr lang="en-GB" sz="2400"/>
              <a:t>Link: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CEOS-ARD Strategy 2024</a:t>
            </a:r>
            <a:endParaRPr sz="2400">
              <a:highlight>
                <a:srgbClr val="FFFF00"/>
              </a:highlight>
            </a:endParaRPr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4">
            <a:alphaModFix/>
          </a:blip>
          <a:srcRect b="0" l="59" r="49" t="0"/>
          <a:stretch/>
        </p:blipFill>
        <p:spPr>
          <a:xfrm>
            <a:off x="9005000" y="1509724"/>
            <a:ext cx="2734801" cy="38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23000" fadeDir="5400012" kx="0" rotWithShape="0" algn="bl" stA="34000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176050" y="1143850"/>
            <a:ext cx="116007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700"/>
              <a:t>The Strategy activities are categorised into six broad themes: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CEOS-ARD Availability, Product Diversity, and Representation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CEOS-ARD Framework and Specification Advancement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700"/>
              <a:buAutoNum type="arabicPeriod"/>
            </a:pPr>
            <a:r>
              <a:rPr lang="en-GB" sz="2700">
                <a:solidFill>
                  <a:srgbClr val="CC0000"/>
                </a:solidFill>
              </a:rPr>
              <a:t>Discovery, Access, Utilisation, and Interoperability</a:t>
            </a:r>
            <a:endParaRPr sz="2700">
              <a:solidFill>
                <a:srgbClr val="CC0000"/>
              </a:solidFill>
            </a:endParaRPr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Community Engagement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AutoNum type="arabicPeriod"/>
            </a:pPr>
            <a:r>
              <a:rPr lang="en-GB" sz="2700"/>
              <a:t>Research, Test Cases, and Pilot Activities</a:t>
            </a:r>
            <a:endParaRPr sz="2700"/>
          </a:p>
          <a:p>
            <a:pPr indent="-4000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700"/>
              <a:buAutoNum type="arabicPeriod"/>
            </a:pPr>
            <a:r>
              <a:rPr lang="en-GB" sz="2700"/>
              <a:t>Commercial Engagement</a:t>
            </a:r>
            <a:endParaRPr sz="27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228000" y="11929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WGISS support critical to discovery, access, utilisation, and interoperability aspects in particular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Will present some specific items from the Strategy for discussion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Welcome ideas from WGISS experts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Helpful if we could identify some near term collaborative tasks and actions. </a:t>
            </a:r>
            <a:r>
              <a:rPr lang="en-GB" sz="2300"/>
              <a:t>L</a:t>
            </a:r>
            <a:r>
              <a:rPr lang="en-GB" sz="2300"/>
              <a:t>ow hanging fruit?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Practical actions to work us towards </a:t>
            </a:r>
            <a:r>
              <a:rPr i="1" lang="en-GB" sz="2300"/>
              <a:t>“A broad portfolio of CEOS-ARD that is easily discovered, accessed and utilised”</a:t>
            </a:r>
            <a:endParaRPr i="1" sz="2300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❖"/>
            </a:pPr>
            <a:r>
              <a:rPr lang="en-GB" sz="2300" u="sng"/>
              <a:t>Open discussion</a:t>
            </a:r>
            <a:endParaRPr sz="2300" u="sng"/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2300"/>
              <a:buChar char="❖"/>
            </a:pPr>
            <a:r>
              <a:rPr lang="en-GB" sz="2300"/>
              <a:t>Looking to the future of CEOS-ARD</a:t>
            </a:r>
            <a:endParaRPr sz="2300"/>
          </a:p>
        </p:txBody>
      </p:sp>
      <p:sp>
        <p:nvSpPr>
          <p:cNvPr id="90" name="Google Shape;90;p12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Plan for today</a:t>
            </a:r>
            <a:endParaRPr sz="3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LSI / ARD teams recognise need for a future iteration of CEOS-ARD that introduces higher requirements for data ‘quality’, among other things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Also recognises the need to work closely with the community to understand the requirements for future evolution of CEOS-ARD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b="1" lang="en-GB" sz="2000"/>
              <a:t>This includes WGISS and similar expert groups</a:t>
            </a:r>
            <a:endParaRPr b="1"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2025 is very much going to be an info gathering year – taking the pulse of the community, their needs, and advancements in this space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LSI/ARD teams plan interactive sessions at ESA LPS, IGARSS, IAC and others 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Gather feedback on the current state of CEOS-ARD and to consult the community on what they value in the current iteration of CEOS-ARD and what is needed in future evolutions.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Call on the community to help us understand the headline priorities for the future of CEOS-ARD and to lay the basis for a consultation paper </a:t>
            </a:r>
            <a:endParaRPr sz="2000"/>
          </a:p>
          <a:p>
            <a:pPr indent="-355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➢"/>
            </a:pPr>
            <a:r>
              <a:rPr lang="en-GB"/>
              <a:t>Next iteration of the CEOS-ARD Strategy (2026)</a:t>
            </a:r>
            <a:endParaRPr sz="2000"/>
          </a:p>
        </p:txBody>
      </p:sp>
      <p:sp>
        <p:nvSpPr>
          <p:cNvPr id="96" name="Google Shape;96;p13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The Future of CEOS-ARD…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228000" y="10405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900"/>
              <a:t>17th Meeting of the CEOS Virtual Constellation for Land Surface Imaging (LSI-VC)</a:t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/>
              <a:t>14-16 April 2025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/>
              <a:t>Hosted by the Japan Aerospace Exploration Agency (JAXA)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/>
              <a:t>JAXA Tsukuba Space Center, 2-1-1 Sengen, Tsukuba-shi, Ibaraki 305-8505 Japan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/>
              <a:t>Yousuke Ikehata (JAXA) presenting WGISS Analysis of AI/ML readiness of CEOS-ARD and Suggestions for the CEOS-ARD PFS and Framework</a:t>
            </a:r>
            <a:endParaRPr b="1"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/>
              <a:t>All welcome!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 u="sng">
                <a:solidFill>
                  <a:schemeClr val="hlink"/>
                </a:solidFill>
                <a:hlinkClick r:id="rId3"/>
              </a:rPr>
              <a:t>Agenda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 u="sng"/>
              <a:t>Webex Connection Details</a:t>
            </a:r>
            <a:endParaRPr sz="1100" u="sng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Meeting link: </a:t>
            </a:r>
            <a:r>
              <a:rPr lang="en-GB" sz="1100" u="sng">
                <a:solidFill>
                  <a:schemeClr val="hlink"/>
                </a:solidFill>
                <a:hlinkClick r:id="rId4"/>
              </a:rPr>
              <a:t>https://ceos.my.webex.com/meet/ceoswebex1</a:t>
            </a:r>
            <a:r>
              <a:rPr lang="en-GB" sz="1100"/>
              <a:t>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Meeting number: 2554 498 5768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Join from a video conferencing system or application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Dial: ceoswebex1.ceos.my@webex.com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You can also dial 173.243.2.68 and enter your meeting number.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Join by phone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+1-650-479-3208  United States Toll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Access code: 2554 498 5768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/>
              <a:t>Global call-in numbers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https://ceos.my.webex.com/ceos.my/globalcallin.php?MTID=mf31cbd892c421d70ad0a66143bc89fb4</a:t>
            </a:r>
            <a:r>
              <a:rPr lang="en-GB" sz="1100"/>
              <a:t> </a:t>
            </a:r>
            <a:endParaRPr sz="1100"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LSI-VC-17</a:t>
            </a:r>
            <a:endParaRPr sz="3200"/>
          </a:p>
        </p:txBody>
      </p:sp>
      <p:pic>
        <p:nvPicPr>
          <p:cNvPr id="103" name="Google Shape;10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0625" y="3315675"/>
            <a:ext cx="40481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324233" y="13299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GitHub</a:t>
            </a:r>
            <a:endParaRPr sz="2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https://x.com/CEOSARD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10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109" name="Google Shape;109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CEOS Agencies should include systematic CEOS-ARD production into their plans at mission inception and design stages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Avoid the need for costly reprocessing or retrospective adjustments.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For missions that are ongoing/ended – at major archive reprocessing opportunities.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Questions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Do WGISS participants have sway in these decisions at agency level?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lang="en-GB" sz="2300"/>
              <a:t>Does WGISS track these reprocessing events?</a:t>
            </a:r>
            <a:endParaRPr sz="2300"/>
          </a:p>
        </p:txBody>
      </p:sp>
      <p:sp>
        <p:nvSpPr>
          <p:cNvPr id="119" name="Google Shape;119;p16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1.4: CEOS-ARD at mission inception and planning stages and in archive reprocessing plans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228000" y="1269175"/>
            <a:ext cx="11583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Often replicas of CEOS-ARD datasets mirrored in multiple locations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Needs to be a mechanism for these mirrored datasets to inherit CEOS-ARD compliance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Agreed means for testing the authenticity and CEOS-ARD compliance of these copies (e.g., potentially changed formats, metadata files renamed, or content otherwise altered)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Clearly identifying the original source of the CEOS-ARD compliance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❖"/>
            </a:pPr>
            <a:r>
              <a:rPr lang="en-GB" sz="2300"/>
              <a:t>‘Cloud Service durability’, i.e. multiple copies, locations, notice periods for deletion, etc.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/>
              <a:t>Questions</a:t>
            </a:r>
            <a:endParaRPr sz="2300" u="sng"/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300"/>
              <a:buChar char="❖"/>
            </a:pPr>
            <a:r>
              <a:rPr i="1" lang="en-GB" sz="2300"/>
              <a:t>Somewhat</a:t>
            </a:r>
            <a:r>
              <a:rPr lang="en-GB" sz="2300"/>
              <a:t> related: Common mechanisms for ‘pushing’ updates / notifications to users/providers?</a:t>
            </a:r>
            <a:endParaRPr sz="2300"/>
          </a:p>
        </p:txBody>
      </p:sp>
      <p:sp>
        <p:nvSpPr>
          <p:cNvPr id="125" name="Google Shape;125;p17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2</a:t>
            </a:r>
            <a:r>
              <a:rPr lang="en-GB" sz="3200"/>
              <a:t>.4: Replica datasets, authenticity, traceability, and inherited CEOS-ARD compliance</a:t>
            </a:r>
            <a:endParaRPr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