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Lst>
  <p:notesMasterIdLst>
    <p:notesMasterId r:id="rId15"/>
  </p:notesMasterIdLst>
  <p:sldIdLst>
    <p:sldId id="256" r:id="rId3"/>
    <p:sldId id="258" r:id="rId4"/>
    <p:sldId id="259" r:id="rId5"/>
    <p:sldId id="263" r:id="rId6"/>
    <p:sldId id="266" r:id="rId7"/>
    <p:sldId id="262" r:id="rId8"/>
    <p:sldId id="261" r:id="rId9"/>
    <p:sldId id="260" r:id="rId10"/>
    <p:sldId id="269" r:id="rId11"/>
    <p:sldId id="495" r:id="rId12"/>
    <p:sldId id="275" r:id="rId13"/>
    <p:sldId id="27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Montserrat Medium" panose="00000600000000000000" pitchFamily="2" charset="0"/>
      <p:regular r:id="rId24"/>
      <p:bold r:id="rId25"/>
      <p:italic r:id="rId26"/>
      <p:boldItalic r:id="rId27"/>
    </p:embeddedFont>
    <p:embeddedFont>
      <p:font typeface="Tenorite Bold" panose="00000800000000000000"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D681B-3F70-9982-DCFE-D165EF1955CB}" name="Remedios, John (Prof.)" initials="R(" userId="S::jjr8_leicester.ac.uk#ext#@stfc365.onmicrosoft.com::04456a86-ee84-43ef-91e4-3ebed8ca323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32" y="4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60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41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52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44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22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45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83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0132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cstate="screen">
            <a:alphaModFix/>
            <a:extLst>
              <a:ext uri="{28A0092B-C50C-407E-A947-70E740481C1C}">
                <a14:useLocalDpi xmlns:a14="http://schemas.microsoft.com/office/drawing/2010/main"/>
              </a:ext>
            </a:extLst>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cstate="screen">
            <a:alphaModFix amt="34000"/>
            <a:extLst>
              <a:ext uri="{28A0092B-C50C-407E-A947-70E740481C1C}">
                <a14:useLocalDpi xmlns:a14="http://schemas.microsoft.com/office/drawing/2010/main"/>
              </a:ext>
            </a:extLst>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cstate="screen">
            <a:alphaModFix amt="34000"/>
            <a:extLst>
              <a:ext uri="{28A0092B-C50C-407E-A947-70E740481C1C}">
                <a14:useLocalDpi xmlns:a14="http://schemas.microsoft.com/office/drawing/2010/main"/>
              </a:ext>
            </a:extLst>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cstate="screen">
            <a:alphaModFix amt="34000"/>
            <a:extLst>
              <a:ext uri="{28A0092B-C50C-407E-A947-70E740481C1C}">
                <a14:useLocalDpi xmlns:a14="http://schemas.microsoft.com/office/drawing/2010/main"/>
              </a:ext>
            </a:extLst>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0" name="Google Shape;30;p3"/>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WGISS-59, 24-28 March, 2025</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cstate="screen">
            <a:alphaModFix amt="34000"/>
            <a:extLst>
              <a:ext uri="{28A0092B-C50C-407E-A947-70E740481C1C}">
                <a14:useLocalDpi xmlns:a14="http://schemas.microsoft.com/office/drawing/2010/main"/>
              </a:ext>
            </a:extLst>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cstate="screen">
            <a:alphaModFix amt="34000"/>
            <a:extLst>
              <a:ext uri="{28A0092B-C50C-407E-A947-70E740481C1C}">
                <a14:useLocalDpi xmlns:a14="http://schemas.microsoft.com/office/drawing/2010/main"/>
              </a:ext>
            </a:extLst>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507831"/>
          </a:xfrm>
          <a:prstGeom prst="rect">
            <a:avLst/>
          </a:prstGeom>
        </p:spPr>
        <p:txBody>
          <a:bodyPr wrap="square" lIns="0" tIns="0" rIns="0" bIns="0">
            <a:spAutoFit/>
          </a:bodyPr>
          <a:lstStyle>
            <a:lvl1pPr>
              <a:defRPr sz="3300" b="0" i="0">
                <a:solidFill>
                  <a:srgbClr val="E8E8E8"/>
                </a:solidFill>
                <a:latin typeface="Calibri"/>
                <a:cs typeface="Calibri"/>
              </a:defRPr>
            </a:lvl1pPr>
          </a:lstStyle>
          <a:p>
            <a:endParaRPr/>
          </a:p>
        </p:txBody>
      </p:sp>
      <p:sp>
        <p:nvSpPr>
          <p:cNvPr id="3" name="Holder 3"/>
          <p:cNvSpPr>
            <a:spLocks noGrp="1"/>
          </p:cNvSpPr>
          <p:nvPr>
            <p:ph type="subTitle" idx="4"/>
          </p:nvPr>
        </p:nvSpPr>
        <p:spPr>
          <a:xfrm>
            <a:off x="1371600" y="2880360"/>
            <a:ext cx="6400800" cy="207749"/>
          </a:xfrm>
          <a:prstGeom prst="rect">
            <a:avLst/>
          </a:prstGeom>
        </p:spPr>
        <p:txBody>
          <a:bodyPr wrap="square" lIns="0" tIns="0" rIns="0" bIns="0">
            <a:spAutoFit/>
          </a:bodyPr>
          <a:lstStyle>
            <a:lvl1pPr>
              <a:defRPr sz="1350" b="0" i="0">
                <a:solidFill>
                  <a:srgbClr val="255F92"/>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685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83209" y="294036"/>
            <a:ext cx="6159818" cy="507831"/>
          </a:xfrm>
        </p:spPr>
        <p:txBody>
          <a:bodyPr lIns="0" tIns="0" rIns="0" bIns="0"/>
          <a:lstStyle>
            <a:lvl1pPr>
              <a:defRPr sz="3300" b="0" i="0">
                <a:solidFill>
                  <a:srgbClr val="E8E8E8"/>
                </a:solidFill>
                <a:latin typeface="Calibri"/>
                <a:cs typeface="Calibri"/>
              </a:defRPr>
            </a:lvl1pPr>
          </a:lstStyle>
          <a:p>
            <a:endParaRPr/>
          </a:p>
        </p:txBody>
      </p:sp>
      <p:sp>
        <p:nvSpPr>
          <p:cNvPr id="3" name="Holder 3"/>
          <p:cNvSpPr>
            <a:spLocks noGrp="1"/>
          </p:cNvSpPr>
          <p:nvPr>
            <p:ph type="body" idx="1"/>
          </p:nvPr>
        </p:nvSpPr>
        <p:spPr>
          <a:xfrm>
            <a:off x="292874" y="1346263"/>
            <a:ext cx="8558250" cy="207749"/>
          </a:xfrm>
        </p:spPr>
        <p:txBody>
          <a:bodyPr lIns="0" tIns="0" rIns="0" bIns="0"/>
          <a:lstStyle>
            <a:lvl1pPr>
              <a:defRPr sz="1350" b="0" i="0">
                <a:solidFill>
                  <a:srgbClr val="255F92"/>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4225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17" name="bg object 17"/>
          <p:cNvSpPr/>
          <p:nvPr/>
        </p:nvSpPr>
        <p:spPr>
          <a:xfrm>
            <a:off x="0" y="704660"/>
            <a:ext cx="8973503" cy="4010501"/>
          </a:xfrm>
          <a:custGeom>
            <a:avLst/>
            <a:gdLst/>
            <a:ahLst/>
            <a:cxnLst/>
            <a:rect l="l" t="t" r="r" b="b"/>
            <a:pathLst>
              <a:path w="11964670" h="5347335">
                <a:moveTo>
                  <a:pt x="11017" y="0"/>
                </a:moveTo>
                <a:lnTo>
                  <a:pt x="0" y="5346954"/>
                </a:lnTo>
                <a:lnTo>
                  <a:pt x="4942205" y="5346954"/>
                </a:lnTo>
                <a:lnTo>
                  <a:pt x="11964670" y="5335930"/>
                </a:lnTo>
                <a:lnTo>
                  <a:pt x="9495663" y="66166"/>
                </a:lnTo>
                <a:lnTo>
                  <a:pt x="11017" y="0"/>
                </a:lnTo>
                <a:close/>
              </a:path>
            </a:pathLst>
          </a:custGeom>
          <a:solidFill>
            <a:srgbClr val="252525">
              <a:alpha val="87841"/>
            </a:srgbClr>
          </a:solidFill>
        </p:spPr>
        <p:txBody>
          <a:bodyPr wrap="square" lIns="0" tIns="0" rIns="0" bIns="0" rtlCol="0"/>
          <a:lstStyle/>
          <a:p>
            <a:endParaRPr sz="1050"/>
          </a:p>
        </p:txBody>
      </p:sp>
      <p:sp>
        <p:nvSpPr>
          <p:cNvPr id="2" name="Holder 2"/>
          <p:cNvSpPr>
            <a:spLocks noGrp="1"/>
          </p:cNvSpPr>
          <p:nvPr>
            <p:ph type="title"/>
          </p:nvPr>
        </p:nvSpPr>
        <p:spPr>
          <a:xfrm>
            <a:off x="383209" y="294036"/>
            <a:ext cx="6159818" cy="507831"/>
          </a:xfrm>
        </p:spPr>
        <p:txBody>
          <a:bodyPr lIns="0" tIns="0" rIns="0" bIns="0"/>
          <a:lstStyle>
            <a:lvl1pPr>
              <a:defRPr sz="3300" b="0" i="0">
                <a:solidFill>
                  <a:srgbClr val="E8E8E8"/>
                </a:solidFill>
                <a:latin typeface="Calibri"/>
                <a:cs typeface="Calibri"/>
              </a:defRPr>
            </a:lvl1pPr>
          </a:lstStyle>
          <a:p>
            <a:endParaRPr/>
          </a:p>
        </p:txBody>
      </p:sp>
      <p:sp>
        <p:nvSpPr>
          <p:cNvPr id="3" name="Holder 3"/>
          <p:cNvSpPr>
            <a:spLocks noGrp="1"/>
          </p:cNvSpPr>
          <p:nvPr>
            <p:ph sz="half" idx="2"/>
          </p:nvPr>
        </p:nvSpPr>
        <p:spPr>
          <a:xfrm>
            <a:off x="338404" y="1907763"/>
            <a:ext cx="3658553" cy="207749"/>
          </a:xfrm>
          <a:prstGeom prst="rect">
            <a:avLst/>
          </a:prstGeom>
        </p:spPr>
        <p:txBody>
          <a:bodyPr wrap="square" lIns="0" tIns="0" rIns="0" bIns="0">
            <a:spAutoFit/>
          </a:bodyPr>
          <a:lstStyle>
            <a:lvl1pPr>
              <a:defRPr sz="1350" b="1" i="0">
                <a:solidFill>
                  <a:schemeClr val="bg1"/>
                </a:solidFill>
                <a:latin typeface="Calibri"/>
                <a:cs typeface="Calibri"/>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653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83209" y="294036"/>
            <a:ext cx="6159818" cy="507831"/>
          </a:xfrm>
        </p:spPr>
        <p:txBody>
          <a:bodyPr lIns="0" tIns="0" rIns="0" bIns="0"/>
          <a:lstStyle>
            <a:lvl1pPr>
              <a:defRPr sz="3300" b="0" i="0">
                <a:solidFill>
                  <a:srgbClr val="E8E8E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588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432697"/>
            <a:ext cx="535781" cy="711041"/>
          </a:xfrm>
          <a:custGeom>
            <a:avLst/>
            <a:gdLst/>
            <a:ahLst/>
            <a:cxnLst/>
            <a:rect l="l" t="t" r="r" b="b"/>
            <a:pathLst>
              <a:path w="714375" h="948054">
                <a:moveTo>
                  <a:pt x="0" y="0"/>
                </a:moveTo>
                <a:lnTo>
                  <a:pt x="0" y="947736"/>
                </a:lnTo>
                <a:lnTo>
                  <a:pt x="714375" y="947736"/>
                </a:lnTo>
                <a:lnTo>
                  <a:pt x="0" y="0"/>
                </a:lnTo>
                <a:close/>
              </a:path>
            </a:pathLst>
          </a:custGeom>
          <a:solidFill>
            <a:srgbClr val="255F92">
              <a:alpha val="30195"/>
            </a:srgbClr>
          </a:solidFill>
        </p:spPr>
        <p:txBody>
          <a:bodyPr wrap="square" lIns="0" tIns="0" rIns="0" bIns="0" rtlCol="0"/>
          <a:lstStyle/>
          <a:p>
            <a:endParaRPr sz="1050"/>
          </a:p>
        </p:txBody>
      </p:sp>
      <p:sp>
        <p:nvSpPr>
          <p:cNvPr id="17" name="bg object 17"/>
          <p:cNvSpPr/>
          <p:nvPr/>
        </p:nvSpPr>
        <p:spPr>
          <a:xfrm>
            <a:off x="7779544" y="4432697"/>
            <a:ext cx="1364456" cy="710564"/>
          </a:xfrm>
          <a:custGeom>
            <a:avLst/>
            <a:gdLst/>
            <a:ahLst/>
            <a:cxnLst/>
            <a:rect l="l" t="t" r="r" b="b"/>
            <a:pathLst>
              <a:path w="1819275" h="947420">
                <a:moveTo>
                  <a:pt x="1819275" y="0"/>
                </a:moveTo>
                <a:lnTo>
                  <a:pt x="0" y="947308"/>
                </a:lnTo>
                <a:lnTo>
                  <a:pt x="1819275" y="947308"/>
                </a:lnTo>
                <a:lnTo>
                  <a:pt x="1819275" y="0"/>
                </a:lnTo>
                <a:close/>
              </a:path>
            </a:pathLst>
          </a:custGeom>
          <a:solidFill>
            <a:srgbClr val="255F92"/>
          </a:solid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75713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cstate="screen">
            <a:alphaModFix amt="34000"/>
            <a:extLst>
              <a:ext uri="{28A0092B-C50C-407E-A947-70E740481C1C}">
                <a14:useLocalDpi xmlns:a14="http://schemas.microsoft.com/office/drawing/2010/main"/>
              </a:ext>
            </a:extLst>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3209" y="294036"/>
            <a:ext cx="6159818" cy="677108"/>
          </a:xfrm>
          <a:prstGeom prst="rect">
            <a:avLst/>
          </a:prstGeom>
        </p:spPr>
        <p:txBody>
          <a:bodyPr wrap="square" lIns="0" tIns="0" rIns="0" bIns="0">
            <a:spAutoFit/>
          </a:bodyPr>
          <a:lstStyle>
            <a:lvl1pPr>
              <a:defRPr sz="4400" b="0" i="0">
                <a:solidFill>
                  <a:srgbClr val="E8E8E8"/>
                </a:solidFill>
                <a:latin typeface="Calibri"/>
                <a:cs typeface="Calibri"/>
              </a:defRPr>
            </a:lvl1pPr>
          </a:lstStyle>
          <a:p>
            <a:endParaRPr/>
          </a:p>
        </p:txBody>
      </p:sp>
      <p:sp>
        <p:nvSpPr>
          <p:cNvPr id="3" name="Holder 3"/>
          <p:cNvSpPr>
            <a:spLocks noGrp="1"/>
          </p:cNvSpPr>
          <p:nvPr>
            <p:ph type="body" idx="1"/>
          </p:nvPr>
        </p:nvSpPr>
        <p:spPr>
          <a:xfrm>
            <a:off x="292874" y="1346263"/>
            <a:ext cx="8558250" cy="276999"/>
          </a:xfrm>
          <a:prstGeom prst="rect">
            <a:avLst/>
          </a:prstGeom>
        </p:spPr>
        <p:txBody>
          <a:bodyPr wrap="square" lIns="0" tIns="0" rIns="0" bIns="0">
            <a:spAutoFit/>
          </a:bodyPr>
          <a:lstStyle>
            <a:lvl1pPr>
              <a:defRPr sz="1800" b="0" i="0">
                <a:solidFill>
                  <a:srgbClr val="255F92"/>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0294848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32023" y="131950"/>
            <a:ext cx="5308800"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5400" dirty="0"/>
              <a:t>Agency Report - UKSA</a:t>
            </a:r>
            <a:endParaRPr sz="5400" dirty="0"/>
          </a:p>
        </p:txBody>
      </p:sp>
      <p:sp>
        <p:nvSpPr>
          <p:cNvPr id="56" name="Google Shape;56;p6"/>
          <p:cNvSpPr txBox="1"/>
          <p:nvPr/>
        </p:nvSpPr>
        <p:spPr>
          <a:xfrm>
            <a:off x="5181450" y="3511250"/>
            <a:ext cx="3962700"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Robert Fletcher, UKSA</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Agenda Item 2.1</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WGISS-59</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24-28 March, 2025</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Bangkok, Thailand</a:t>
            </a:r>
            <a:endParaRPr sz="1700" b="1" dirty="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UK EO Data Hub</a:t>
            </a:r>
            <a:endParaRPr dirty="0"/>
          </a:p>
        </p:txBody>
      </p:sp>
      <p:pic>
        <p:nvPicPr>
          <p:cNvPr id="5" name="Picture 4" descr="A diagram of a schedule&#10;&#10;Description automatically generated with medium confidence">
            <a:extLst>
              <a:ext uri="{FF2B5EF4-FFF2-40B4-BE49-F238E27FC236}">
                <a16:creationId xmlns:a16="http://schemas.microsoft.com/office/drawing/2014/main" id="{9235FEB3-6250-4713-9E36-237CEB183E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9738" y="1606998"/>
            <a:ext cx="3018208" cy="1511353"/>
          </a:xfrm>
          <a:prstGeom prst="rect">
            <a:avLst/>
          </a:prstGeom>
        </p:spPr>
      </p:pic>
      <p:sp>
        <p:nvSpPr>
          <p:cNvPr id="6" name="TextBox 5">
            <a:extLst>
              <a:ext uri="{FF2B5EF4-FFF2-40B4-BE49-F238E27FC236}">
                <a16:creationId xmlns:a16="http://schemas.microsoft.com/office/drawing/2014/main" id="{4AE402DB-6794-434D-A3B2-F6B75C14F66D}"/>
              </a:ext>
            </a:extLst>
          </p:cNvPr>
          <p:cNvSpPr txBox="1"/>
          <p:nvPr/>
        </p:nvSpPr>
        <p:spPr>
          <a:xfrm>
            <a:off x="368830" y="1179012"/>
            <a:ext cx="3755433" cy="3742948"/>
          </a:xfrm>
          <a:prstGeom prst="rect">
            <a:avLst/>
          </a:prstGeom>
          <a:noFill/>
        </p:spPr>
        <p:txBody>
          <a:bodyPr wrap="square">
            <a:spAutoFit/>
          </a:bodyPr>
          <a:lstStyle/>
          <a:p>
            <a:pPr marL="308610" indent="-308610" defTabSz="641883">
              <a:spcAft>
                <a:spcPts val="405"/>
              </a:spcAft>
              <a:buClrTx/>
            </a:pPr>
            <a:r>
              <a:rPr lang="en-GB" sz="1260" b="1" kern="1200" dirty="0">
                <a:solidFill>
                  <a:prstClr val="black"/>
                </a:solidFill>
                <a:latin typeface="Tenorite "/>
                <a:ea typeface="+mn-ea"/>
                <a:cs typeface="+mn-cs"/>
              </a:rPr>
              <a:t>Hub</a:t>
            </a:r>
            <a:r>
              <a:rPr lang="en-GB" sz="1260" kern="1200" dirty="0">
                <a:solidFill>
                  <a:prstClr val="black"/>
                </a:solidFill>
                <a:latin typeface="Tenorite "/>
                <a:ea typeface="+mn-ea"/>
                <a:cs typeface="+mn-cs"/>
              </a:rPr>
              <a:t> </a:t>
            </a:r>
            <a:r>
              <a:rPr lang="en-GB" sz="1260" b="1" kern="1200" dirty="0">
                <a:solidFill>
                  <a:prstClr val="black"/>
                </a:solidFill>
                <a:latin typeface="Tenorite "/>
                <a:ea typeface="+mn-ea"/>
                <a:cs typeface="+mn-cs"/>
              </a:rPr>
              <a:t>Prototype / Pre-Production </a:t>
            </a:r>
            <a:r>
              <a:rPr lang="en-GB" sz="1260" kern="1200" dirty="0">
                <a:solidFill>
                  <a:prstClr val="black"/>
                </a:solidFill>
                <a:latin typeface="Tenorite "/>
                <a:ea typeface="+mn-ea"/>
                <a:cs typeface="+mn-cs"/>
              </a:rPr>
              <a:t>(DRAFT) </a:t>
            </a:r>
            <a:endParaRPr lang="en-GB" sz="1260" kern="1200" dirty="0">
              <a:solidFill>
                <a:prstClr val="black"/>
              </a:solidFill>
              <a:latin typeface="Tenorite "/>
              <a:ea typeface="Calibri"/>
              <a:cs typeface="Calibri"/>
            </a:endParaRPr>
          </a:p>
          <a:p>
            <a:pPr defTabSz="641883">
              <a:spcAft>
                <a:spcPts val="405"/>
              </a:spcAft>
              <a:buClrTx/>
            </a:pPr>
            <a:r>
              <a:rPr lang="en-GB" sz="1215" kern="1200" dirty="0">
                <a:solidFill>
                  <a:prstClr val="black"/>
                </a:solidFill>
                <a:latin typeface="Tenorite "/>
                <a:ea typeface="+mn-ea"/>
                <a:cs typeface="+mn-cs"/>
              </a:rPr>
              <a:t>  </a:t>
            </a:r>
            <a:r>
              <a:rPr lang="en-GB" sz="1080" kern="1200" dirty="0">
                <a:solidFill>
                  <a:prstClr val="black"/>
                </a:solidFill>
                <a:latin typeface="Tenorite "/>
                <a:ea typeface="+mn-ea"/>
                <a:cs typeface="+mn-cs"/>
              </a:rPr>
              <a:t>Q1 2025: EODH selected testers go live              </a:t>
            </a:r>
            <a:endParaRPr lang="en-GB" sz="1080" kern="1200" dirty="0">
              <a:solidFill>
                <a:prstClr val="black"/>
              </a:solidFill>
              <a:latin typeface="Tenorite "/>
              <a:ea typeface="Calibri"/>
              <a:cs typeface="Calibri"/>
            </a:endParaRPr>
          </a:p>
          <a:p>
            <a:pPr marL="424339" indent="-424339" defTabSz="641883">
              <a:spcAft>
                <a:spcPts val="405"/>
              </a:spcAft>
              <a:buClrTx/>
            </a:pPr>
            <a:r>
              <a:rPr lang="en-GB" sz="1080" kern="1200" dirty="0">
                <a:solidFill>
                  <a:prstClr val="black"/>
                </a:solidFill>
                <a:latin typeface="Tenorite "/>
                <a:ea typeface="+mn-ea"/>
                <a:cs typeface="+mn-cs"/>
              </a:rPr>
              <a:t>  </a:t>
            </a:r>
            <a:r>
              <a:rPr lang="en-GB" sz="1080" b="1" kern="1200" dirty="0">
                <a:solidFill>
                  <a:prstClr val="black"/>
                </a:solidFill>
                <a:latin typeface="Tenorite "/>
                <a:ea typeface="+mn-ea"/>
                <a:cs typeface="+mn-cs"/>
              </a:rPr>
              <a:t>December</a:t>
            </a:r>
            <a:r>
              <a:rPr lang="en-GB" sz="1080" kern="1200" dirty="0">
                <a:solidFill>
                  <a:prstClr val="black"/>
                </a:solidFill>
                <a:latin typeface="Tenorite "/>
                <a:ea typeface="+mn-ea"/>
                <a:cs typeface="Calibri"/>
              </a:rPr>
              <a:t> - </a:t>
            </a:r>
            <a:r>
              <a:rPr lang="en-GB" sz="1080" kern="1200" dirty="0">
                <a:solidFill>
                  <a:prstClr val="black"/>
                </a:solidFill>
                <a:latin typeface="Tenorite "/>
                <a:ea typeface="+mn-ea"/>
                <a:cs typeface="+mn-cs"/>
              </a:rPr>
              <a:t>Testers and evaluators; first "2" demonstrators</a:t>
            </a:r>
            <a:endParaRPr lang="en-GB" sz="1080" kern="1200" dirty="0">
              <a:solidFill>
                <a:prstClr val="black"/>
              </a:solidFill>
              <a:latin typeface="Tenorite "/>
              <a:ea typeface="Calibri"/>
              <a:cs typeface="Calibri"/>
            </a:endParaRPr>
          </a:p>
          <a:p>
            <a:pPr marL="424339" indent="-424339" defTabSz="641883">
              <a:spcAft>
                <a:spcPts val="405"/>
              </a:spcAft>
              <a:buClrTx/>
              <a:defRPr/>
            </a:pPr>
            <a:r>
              <a:rPr lang="en-GB" sz="1080" kern="1200" dirty="0">
                <a:solidFill>
                  <a:prstClr val="black"/>
                </a:solidFill>
                <a:latin typeface="Tenorite "/>
                <a:ea typeface="+mn-ea"/>
                <a:cs typeface="+mn-cs"/>
              </a:rPr>
              <a:t>  </a:t>
            </a:r>
            <a:r>
              <a:rPr lang="en-GB" sz="1080" b="1" kern="1200" dirty="0">
                <a:solidFill>
                  <a:prstClr val="black"/>
                </a:solidFill>
                <a:latin typeface="Tenorite "/>
                <a:ea typeface="+mn-ea"/>
                <a:cs typeface="+mn-cs"/>
              </a:rPr>
              <a:t>January</a:t>
            </a:r>
            <a:r>
              <a:rPr lang="en-GB" sz="1080" kern="1200" dirty="0">
                <a:solidFill>
                  <a:prstClr val="black"/>
                </a:solidFill>
                <a:latin typeface="Tenorite "/>
                <a:ea typeface="+mn-ea"/>
                <a:cs typeface="Calibri"/>
              </a:rPr>
              <a:t> - </a:t>
            </a:r>
            <a:r>
              <a:rPr lang="en-GB" sz="1080" kern="1200" dirty="0">
                <a:solidFill>
                  <a:prstClr val="black"/>
                </a:solidFill>
                <a:latin typeface="Tenorite "/>
                <a:ea typeface="+mn-ea"/>
                <a:cs typeface="+mn-cs"/>
              </a:rPr>
              <a:t>Selected and solicited demonstrators – early adopters</a:t>
            </a:r>
          </a:p>
          <a:p>
            <a:pPr defTabSz="641883">
              <a:lnSpc>
                <a:spcPct val="90000"/>
              </a:lnSpc>
              <a:spcBef>
                <a:spcPts val="675"/>
              </a:spcBef>
              <a:spcAft>
                <a:spcPts val="405"/>
              </a:spcAft>
              <a:buClrTx/>
            </a:pPr>
            <a:r>
              <a:rPr lang="en-GB" sz="1260" b="1" kern="1200" dirty="0">
                <a:solidFill>
                  <a:prstClr val="black"/>
                </a:solidFill>
                <a:latin typeface="Tenorite "/>
                <a:ea typeface="Calibri"/>
              </a:rPr>
              <a:t>Application Services </a:t>
            </a:r>
            <a:r>
              <a:rPr lang="en-GB" sz="1260" kern="1200" dirty="0">
                <a:solidFill>
                  <a:prstClr val="black"/>
                </a:solidFill>
                <a:latin typeface="Tenorite "/>
                <a:ea typeface="Calibri"/>
              </a:rPr>
              <a:t>(Pre-production) (DRAFT)</a:t>
            </a:r>
          </a:p>
          <a:p>
            <a:pPr marL="320942" lvl="1" defTabSz="641883">
              <a:lnSpc>
                <a:spcPct val="90000"/>
              </a:lnSpc>
              <a:spcBef>
                <a:spcPts val="338"/>
              </a:spcBef>
              <a:spcAft>
                <a:spcPts val="405"/>
              </a:spcAft>
              <a:buClrTx/>
            </a:pPr>
            <a:r>
              <a:rPr lang="en-GB" sz="1080" kern="1200" dirty="0">
                <a:solidFill>
                  <a:prstClr val="black"/>
                </a:solidFill>
                <a:latin typeface="Tenorite "/>
                <a:ea typeface="Calibri"/>
                <a:cs typeface="Calibri"/>
              </a:rPr>
              <a:t>Q1 2025: EODH selected testers go live</a:t>
            </a:r>
            <a:endParaRPr lang="en-GB" sz="1080" kern="1200" dirty="0">
              <a:solidFill>
                <a:prstClr val="black"/>
              </a:solidFill>
              <a:latin typeface="Tenorite "/>
              <a:ea typeface="+mn-ea"/>
              <a:cs typeface="+mn-cs"/>
            </a:endParaRPr>
          </a:p>
          <a:p>
            <a:pPr marL="320942" lvl="1" defTabSz="641883">
              <a:lnSpc>
                <a:spcPct val="90000"/>
              </a:lnSpc>
              <a:spcBef>
                <a:spcPts val="338"/>
              </a:spcBef>
              <a:spcAft>
                <a:spcPts val="405"/>
              </a:spcAft>
              <a:buClrTx/>
            </a:pPr>
            <a:r>
              <a:rPr lang="en-GB" sz="1080" b="1" kern="1200" dirty="0">
                <a:solidFill>
                  <a:prstClr val="black"/>
                </a:solidFill>
                <a:latin typeface="Tenorite "/>
                <a:ea typeface="Calibri"/>
              </a:rPr>
              <a:t>December</a:t>
            </a:r>
            <a:r>
              <a:rPr lang="en-GB" sz="1080" kern="1200" dirty="0">
                <a:solidFill>
                  <a:prstClr val="black"/>
                </a:solidFill>
                <a:latin typeface="Tenorite "/>
                <a:ea typeface="+mn-ea"/>
                <a:cs typeface="+mn-cs"/>
              </a:rPr>
              <a:t> - </a:t>
            </a:r>
            <a:r>
              <a:rPr lang="en-GB" sz="1080" kern="1200" dirty="0">
                <a:solidFill>
                  <a:prstClr val="black"/>
                </a:solidFill>
                <a:latin typeface="Tenorite "/>
                <a:ea typeface="Calibri"/>
              </a:rPr>
              <a:t>Testers and evaluators</a:t>
            </a:r>
          </a:p>
          <a:p>
            <a:pPr marL="320942" lvl="1" defTabSz="641883">
              <a:lnSpc>
                <a:spcPct val="90000"/>
              </a:lnSpc>
              <a:spcBef>
                <a:spcPts val="338"/>
              </a:spcBef>
              <a:spcAft>
                <a:spcPts val="405"/>
              </a:spcAft>
              <a:buClrTx/>
            </a:pPr>
            <a:r>
              <a:rPr lang="en-GB" sz="1080" b="1" kern="1200" dirty="0">
                <a:solidFill>
                  <a:prstClr val="black"/>
                </a:solidFill>
                <a:latin typeface="Tenorite "/>
                <a:ea typeface="Calibri"/>
              </a:rPr>
              <a:t>January</a:t>
            </a:r>
            <a:r>
              <a:rPr lang="en-GB" sz="1080" kern="1200" dirty="0">
                <a:solidFill>
                  <a:prstClr val="black"/>
                </a:solidFill>
                <a:latin typeface="Tenorite "/>
                <a:ea typeface="Calibri"/>
              </a:rPr>
              <a:t> - Go Live – early adopters</a:t>
            </a:r>
          </a:p>
          <a:p>
            <a:pPr defTabSz="641883">
              <a:lnSpc>
                <a:spcPct val="90000"/>
              </a:lnSpc>
              <a:spcBef>
                <a:spcPts val="338"/>
              </a:spcBef>
              <a:spcAft>
                <a:spcPts val="405"/>
              </a:spcAft>
              <a:buClrTx/>
            </a:pPr>
            <a:r>
              <a:rPr lang="en-GB" sz="1260" b="1" kern="1200" dirty="0" err="1">
                <a:solidFill>
                  <a:prstClr val="black"/>
                </a:solidFill>
                <a:latin typeface="Tenorite "/>
                <a:ea typeface="Calibri"/>
              </a:rPr>
              <a:t>Datastreams</a:t>
            </a:r>
            <a:r>
              <a:rPr lang="en-GB" sz="1260" b="1" kern="1200" dirty="0">
                <a:solidFill>
                  <a:prstClr val="black"/>
                </a:solidFill>
                <a:latin typeface="Tenorite "/>
                <a:ea typeface="Calibri"/>
              </a:rPr>
              <a:t> access</a:t>
            </a:r>
          </a:p>
          <a:p>
            <a:pPr marL="320942" lvl="1" defTabSz="641883">
              <a:lnSpc>
                <a:spcPct val="90000"/>
              </a:lnSpc>
              <a:spcBef>
                <a:spcPts val="338"/>
              </a:spcBef>
              <a:spcAft>
                <a:spcPts val="405"/>
              </a:spcAft>
              <a:buClrTx/>
            </a:pPr>
            <a:r>
              <a:rPr lang="en-GB" sz="1080" kern="1200" dirty="0">
                <a:solidFill>
                  <a:prstClr val="black"/>
                </a:solidFill>
                <a:latin typeface="Tenorite "/>
                <a:ea typeface="Calibri"/>
                <a:cs typeface="Calibri"/>
              </a:rPr>
              <a:t>Q4 2024: Project early testers </a:t>
            </a:r>
            <a:endParaRPr lang="en-GB" sz="1080" kern="1200" dirty="0">
              <a:solidFill>
                <a:prstClr val="black"/>
              </a:solidFill>
              <a:latin typeface="Tenorite "/>
              <a:ea typeface="+mn-ea"/>
              <a:cs typeface="+mn-cs"/>
            </a:endParaRPr>
          </a:p>
          <a:p>
            <a:pPr marL="320942" lvl="1" defTabSz="641883">
              <a:lnSpc>
                <a:spcPct val="90000"/>
              </a:lnSpc>
              <a:spcBef>
                <a:spcPts val="338"/>
              </a:spcBef>
              <a:spcAft>
                <a:spcPts val="405"/>
              </a:spcAft>
              <a:buClrTx/>
            </a:pPr>
            <a:r>
              <a:rPr lang="en-GB" sz="1080" b="1" kern="1200" dirty="0">
                <a:solidFill>
                  <a:prstClr val="black"/>
                </a:solidFill>
                <a:latin typeface="Tenorite "/>
                <a:ea typeface="Calibri"/>
              </a:rPr>
              <a:t>December</a:t>
            </a:r>
            <a:r>
              <a:rPr lang="en-GB" sz="1080" kern="1200" dirty="0">
                <a:solidFill>
                  <a:prstClr val="black"/>
                </a:solidFill>
                <a:latin typeface="Tenorite "/>
                <a:ea typeface="+mn-ea"/>
                <a:cs typeface="+mn-cs"/>
              </a:rPr>
              <a:t> – </a:t>
            </a:r>
            <a:r>
              <a:rPr lang="en-GB" sz="1080" kern="1200" dirty="0">
                <a:solidFill>
                  <a:prstClr val="black"/>
                </a:solidFill>
                <a:latin typeface="Tenorite "/>
                <a:ea typeface="+mn-ea"/>
              </a:rPr>
              <a:t>Selected access</a:t>
            </a:r>
            <a:endParaRPr lang="en-GB" sz="1080" kern="1200" dirty="0">
              <a:solidFill>
                <a:prstClr val="black"/>
              </a:solidFill>
              <a:latin typeface="Tenorite "/>
              <a:ea typeface="Calibri"/>
            </a:endParaRPr>
          </a:p>
          <a:p>
            <a:pPr defTabSz="641883">
              <a:lnSpc>
                <a:spcPct val="90000"/>
              </a:lnSpc>
              <a:spcBef>
                <a:spcPts val="338"/>
              </a:spcBef>
              <a:spcAft>
                <a:spcPts val="405"/>
              </a:spcAft>
              <a:buClrTx/>
            </a:pPr>
            <a:endParaRPr lang="en-GB" sz="1080" b="1" kern="1200" dirty="0">
              <a:solidFill>
                <a:prstClr val="black"/>
              </a:solidFill>
              <a:latin typeface="Calibri"/>
              <a:ea typeface="Calibri"/>
            </a:endParaRPr>
          </a:p>
          <a:p>
            <a:pPr marL="320942" lvl="1" defTabSz="641883">
              <a:spcAft>
                <a:spcPts val="405"/>
              </a:spcAft>
              <a:buClrTx/>
              <a:buFont typeface="Arial" panose="05000000000000000000" pitchFamily="2" charset="2"/>
              <a:buChar char="•"/>
            </a:pPr>
            <a:endParaRPr lang="en-GB" sz="1080" kern="1200" dirty="0">
              <a:solidFill>
                <a:prstClr val="black"/>
              </a:solidFill>
              <a:latin typeface="Tenorite "/>
              <a:ea typeface="Calibri"/>
              <a:cs typeface="Calibri"/>
            </a:endParaRPr>
          </a:p>
          <a:p>
            <a:pPr marL="320942" lvl="1" defTabSz="641883">
              <a:spcAft>
                <a:spcPts val="405"/>
              </a:spcAft>
              <a:buClrTx/>
              <a:buFont typeface="Arial" panose="05000000000000000000" pitchFamily="2" charset="2"/>
              <a:buChar char="•"/>
            </a:pPr>
            <a:endParaRPr lang="en-GB" sz="1080" kern="1200" dirty="0">
              <a:solidFill>
                <a:prstClr val="black"/>
              </a:solidFill>
              <a:latin typeface="Tenorite "/>
              <a:ea typeface="Calibri"/>
              <a:cs typeface="Calibri"/>
            </a:endParaRPr>
          </a:p>
        </p:txBody>
      </p:sp>
      <p:sp>
        <p:nvSpPr>
          <p:cNvPr id="7" name="TextBox 6">
            <a:extLst>
              <a:ext uri="{FF2B5EF4-FFF2-40B4-BE49-F238E27FC236}">
                <a16:creationId xmlns:a16="http://schemas.microsoft.com/office/drawing/2014/main" id="{8F2228F3-3F32-4852-95F4-CFBFEE6906ED}"/>
              </a:ext>
            </a:extLst>
          </p:cNvPr>
          <p:cNvSpPr txBox="1"/>
          <p:nvPr/>
        </p:nvSpPr>
        <p:spPr>
          <a:xfrm>
            <a:off x="3755029" y="3618402"/>
            <a:ext cx="5375313" cy="563872"/>
          </a:xfrm>
          <a:prstGeom prst="rect">
            <a:avLst/>
          </a:prstGeom>
          <a:noFill/>
        </p:spPr>
        <p:txBody>
          <a:bodyPr wrap="square" rtlCol="0">
            <a:spAutoFit/>
          </a:bodyPr>
          <a:lstStyle/>
          <a:p>
            <a:pPr defTabSz="641883">
              <a:buClrTx/>
            </a:pPr>
            <a:r>
              <a:rPr lang="en-GB" sz="1800" b="1" kern="1200" dirty="0">
                <a:solidFill>
                  <a:srgbClr val="2A3559"/>
                </a:solidFill>
                <a:latin typeface="Tenorite Bold"/>
                <a:ea typeface="Calibri"/>
              </a:rPr>
              <a:t>Hub and Applications: Full Release: Q1 2025</a:t>
            </a:r>
            <a:endParaRPr lang="en-GB" sz="1800" b="1" kern="1200" dirty="0">
              <a:solidFill>
                <a:srgbClr val="2A3559"/>
              </a:solidFill>
              <a:latin typeface="Tenorite Bold"/>
              <a:ea typeface="Calibri"/>
              <a:cs typeface="Calibri"/>
            </a:endParaRPr>
          </a:p>
          <a:p>
            <a:pPr defTabSz="641883">
              <a:buClrTx/>
            </a:pPr>
            <a:endParaRPr lang="en-US" sz="1264" kern="1200" dirty="0">
              <a:solidFill>
                <a:prstClr val="black"/>
              </a:solidFill>
              <a:latin typeface="Tenorite "/>
              <a:ea typeface="+mn-ea"/>
              <a:cs typeface="+mn-cs"/>
            </a:endParaRPr>
          </a:p>
        </p:txBody>
      </p:sp>
      <p:grpSp>
        <p:nvGrpSpPr>
          <p:cNvPr id="8" name="Group 7">
            <a:extLst>
              <a:ext uri="{FF2B5EF4-FFF2-40B4-BE49-F238E27FC236}">
                <a16:creationId xmlns:a16="http://schemas.microsoft.com/office/drawing/2014/main" id="{D80702DC-EA9B-41ED-9184-D871D30F14DA}"/>
              </a:ext>
            </a:extLst>
          </p:cNvPr>
          <p:cNvGrpSpPr/>
          <p:nvPr/>
        </p:nvGrpSpPr>
        <p:grpSpPr>
          <a:xfrm>
            <a:off x="5862661" y="4413603"/>
            <a:ext cx="2225196" cy="265228"/>
            <a:chOff x="4791789" y="6193908"/>
            <a:chExt cx="3891465" cy="473592"/>
          </a:xfrm>
        </p:grpSpPr>
        <p:pic>
          <p:nvPicPr>
            <p:cNvPr id="9" name="Picture 8">
              <a:extLst>
                <a:ext uri="{FF2B5EF4-FFF2-40B4-BE49-F238E27FC236}">
                  <a16:creationId xmlns:a16="http://schemas.microsoft.com/office/drawing/2014/main" id="{11894555-3B44-458F-842F-7FDB6C4FA35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91789" y="6193908"/>
              <a:ext cx="2028719" cy="473592"/>
            </a:xfrm>
            <a:prstGeom prst="rect">
              <a:avLst/>
            </a:prstGeom>
          </p:spPr>
        </p:pic>
        <p:pic>
          <p:nvPicPr>
            <p:cNvPr id="10" name="Picture 9">
              <a:extLst>
                <a:ext uri="{FF2B5EF4-FFF2-40B4-BE49-F238E27FC236}">
                  <a16:creationId xmlns:a16="http://schemas.microsoft.com/office/drawing/2014/main" id="{19E407C6-5843-48CE-97C0-D9ED5F960CE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6936" y="6237425"/>
              <a:ext cx="1506318" cy="383165"/>
            </a:xfrm>
            <a:prstGeom prst="rect">
              <a:avLst/>
            </a:prstGeom>
          </p:spPr>
        </p:pic>
        <p:cxnSp>
          <p:nvCxnSpPr>
            <p:cNvPr id="11" name="Straight Connector 10">
              <a:extLst>
                <a:ext uri="{FF2B5EF4-FFF2-40B4-BE49-F238E27FC236}">
                  <a16:creationId xmlns:a16="http://schemas.microsoft.com/office/drawing/2014/main" id="{A5511E50-5746-404E-BC3C-F9375761CBEF}"/>
                </a:ext>
              </a:extLst>
            </p:cNvPr>
            <p:cNvCxnSpPr/>
            <p:nvPr userDrawn="1"/>
          </p:nvCxnSpPr>
          <p:spPr>
            <a:xfrm>
              <a:off x="6925283" y="6266307"/>
              <a:ext cx="0" cy="35050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570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432697"/>
            <a:ext cx="535781" cy="711041"/>
          </a:xfrm>
          <a:custGeom>
            <a:avLst/>
            <a:gdLst/>
            <a:ahLst/>
            <a:cxnLst/>
            <a:rect l="l" t="t" r="r" b="b"/>
            <a:pathLst>
              <a:path w="714375" h="948054">
                <a:moveTo>
                  <a:pt x="0" y="0"/>
                </a:moveTo>
                <a:lnTo>
                  <a:pt x="0" y="947736"/>
                </a:lnTo>
                <a:lnTo>
                  <a:pt x="714375" y="947736"/>
                </a:lnTo>
                <a:lnTo>
                  <a:pt x="0" y="0"/>
                </a:lnTo>
                <a:close/>
              </a:path>
            </a:pathLst>
          </a:custGeom>
          <a:solidFill>
            <a:srgbClr val="255F92">
              <a:alpha val="30195"/>
            </a:srgbClr>
          </a:solidFill>
        </p:spPr>
        <p:txBody>
          <a:bodyPr wrap="square" lIns="0" tIns="0" rIns="0" bIns="0" rtlCol="0"/>
          <a:lstStyle/>
          <a:p>
            <a:pPr defTabSz="685800">
              <a:buClrTx/>
            </a:pPr>
            <a:endParaRPr sz="1350">
              <a:solidFill>
                <a:sysClr val="windowText" lastClr="000000"/>
              </a:solidFill>
            </a:endParaRPr>
          </a:p>
        </p:txBody>
      </p:sp>
      <p:sp>
        <p:nvSpPr>
          <p:cNvPr id="3" name="object 3"/>
          <p:cNvSpPr/>
          <p:nvPr/>
        </p:nvSpPr>
        <p:spPr>
          <a:xfrm>
            <a:off x="7779544" y="4432697"/>
            <a:ext cx="1364456" cy="710564"/>
          </a:xfrm>
          <a:custGeom>
            <a:avLst/>
            <a:gdLst/>
            <a:ahLst/>
            <a:cxnLst/>
            <a:rect l="l" t="t" r="r" b="b"/>
            <a:pathLst>
              <a:path w="1819275" h="947420">
                <a:moveTo>
                  <a:pt x="1819275" y="0"/>
                </a:moveTo>
                <a:lnTo>
                  <a:pt x="0" y="947308"/>
                </a:lnTo>
                <a:lnTo>
                  <a:pt x="1819275" y="947308"/>
                </a:lnTo>
                <a:lnTo>
                  <a:pt x="1819275" y="0"/>
                </a:lnTo>
                <a:close/>
              </a:path>
            </a:pathLst>
          </a:custGeom>
          <a:solidFill>
            <a:srgbClr val="255F92"/>
          </a:solidFill>
        </p:spPr>
        <p:txBody>
          <a:bodyPr wrap="square" lIns="0" tIns="0" rIns="0" bIns="0" rtlCol="0"/>
          <a:lstStyle/>
          <a:p>
            <a:pPr defTabSz="685800">
              <a:buClrTx/>
            </a:pPr>
            <a:endParaRPr sz="1350">
              <a:solidFill>
                <a:sysClr val="windowText" lastClr="000000"/>
              </a:solidFill>
            </a:endParaRPr>
          </a:p>
        </p:txBody>
      </p:sp>
      <p:sp>
        <p:nvSpPr>
          <p:cNvPr id="4" name="object 4"/>
          <p:cNvSpPr txBox="1">
            <a:spLocks noGrp="1"/>
          </p:cNvSpPr>
          <p:nvPr>
            <p:ph type="title"/>
          </p:nvPr>
        </p:nvSpPr>
        <p:spPr>
          <a:xfrm>
            <a:off x="287406" y="220527"/>
            <a:ext cx="6214993" cy="388728"/>
          </a:xfrm>
          <a:prstGeom prst="rect">
            <a:avLst/>
          </a:prstGeom>
        </p:spPr>
        <p:txBody>
          <a:bodyPr vert="horz" wrap="square" lIns="0" tIns="9049" rIns="0" bIns="0" rtlCol="0">
            <a:spAutoFit/>
          </a:bodyPr>
          <a:lstStyle/>
          <a:p>
            <a:pPr marL="9525">
              <a:lnSpc>
                <a:spcPts val="3420"/>
              </a:lnSpc>
              <a:spcBef>
                <a:spcPts val="71"/>
              </a:spcBef>
            </a:pPr>
            <a:r>
              <a:rPr sz="1800" spc="-23" dirty="0">
                <a:solidFill>
                  <a:srgbClr val="255F92"/>
                </a:solidFill>
                <a:latin typeface="Arial"/>
                <a:cs typeface="Arial"/>
              </a:rPr>
              <a:t>UKSA’s</a:t>
            </a:r>
            <a:r>
              <a:rPr sz="1800" spc="-86" dirty="0">
                <a:solidFill>
                  <a:srgbClr val="255F92"/>
                </a:solidFill>
                <a:latin typeface="Arial"/>
                <a:cs typeface="Arial"/>
              </a:rPr>
              <a:t> </a:t>
            </a:r>
            <a:r>
              <a:rPr sz="1800" dirty="0">
                <a:solidFill>
                  <a:srgbClr val="255F92"/>
                </a:solidFill>
                <a:latin typeface="Arial"/>
                <a:cs typeface="Arial"/>
              </a:rPr>
              <a:t>CEOS</a:t>
            </a:r>
            <a:r>
              <a:rPr sz="1800" spc="-86" dirty="0">
                <a:solidFill>
                  <a:srgbClr val="255F92"/>
                </a:solidFill>
                <a:latin typeface="Arial"/>
                <a:cs typeface="Arial"/>
              </a:rPr>
              <a:t> </a:t>
            </a:r>
            <a:r>
              <a:rPr sz="1800" dirty="0">
                <a:solidFill>
                  <a:srgbClr val="255F92"/>
                </a:solidFill>
                <a:latin typeface="Arial"/>
                <a:cs typeface="Arial"/>
              </a:rPr>
              <a:t>Chair</a:t>
            </a:r>
            <a:r>
              <a:rPr sz="1800" spc="-113" dirty="0">
                <a:solidFill>
                  <a:srgbClr val="255F92"/>
                </a:solidFill>
                <a:latin typeface="Arial"/>
                <a:cs typeface="Arial"/>
              </a:rPr>
              <a:t> </a:t>
            </a:r>
            <a:r>
              <a:rPr sz="1800" spc="-8" dirty="0">
                <a:solidFill>
                  <a:srgbClr val="255F92"/>
                </a:solidFill>
                <a:latin typeface="Arial"/>
                <a:cs typeface="Arial"/>
              </a:rPr>
              <a:t>Theme:</a:t>
            </a:r>
            <a:r>
              <a:rPr lang="en-GB" sz="1800" spc="-8" dirty="0">
                <a:latin typeface="Arial"/>
                <a:cs typeface="Arial"/>
              </a:rPr>
              <a:t> </a:t>
            </a:r>
            <a:r>
              <a:rPr sz="1800" i="1" dirty="0">
                <a:solidFill>
                  <a:srgbClr val="255F92"/>
                </a:solidFill>
                <a:latin typeface="Arial"/>
                <a:cs typeface="Arial"/>
              </a:rPr>
              <a:t>Unlocking</a:t>
            </a:r>
            <a:r>
              <a:rPr sz="1800" i="1" spc="-75" dirty="0">
                <a:solidFill>
                  <a:srgbClr val="255F92"/>
                </a:solidFill>
                <a:latin typeface="Arial"/>
                <a:cs typeface="Arial"/>
              </a:rPr>
              <a:t> </a:t>
            </a:r>
            <a:r>
              <a:rPr sz="1800" i="1" dirty="0">
                <a:solidFill>
                  <a:srgbClr val="255F92"/>
                </a:solidFill>
                <a:latin typeface="Arial"/>
                <a:cs typeface="Arial"/>
              </a:rPr>
              <a:t>EO</a:t>
            </a:r>
            <a:r>
              <a:rPr sz="1800" i="1" spc="-79" dirty="0">
                <a:solidFill>
                  <a:srgbClr val="255F92"/>
                </a:solidFill>
                <a:latin typeface="Arial"/>
                <a:cs typeface="Arial"/>
              </a:rPr>
              <a:t> </a:t>
            </a:r>
            <a:r>
              <a:rPr sz="1800" i="1" dirty="0">
                <a:solidFill>
                  <a:srgbClr val="255F92"/>
                </a:solidFill>
                <a:latin typeface="Arial"/>
                <a:cs typeface="Arial"/>
              </a:rPr>
              <a:t>Data</a:t>
            </a:r>
            <a:r>
              <a:rPr sz="1800" i="1" spc="-75" dirty="0">
                <a:solidFill>
                  <a:srgbClr val="255F92"/>
                </a:solidFill>
                <a:latin typeface="Arial"/>
                <a:cs typeface="Arial"/>
              </a:rPr>
              <a:t> </a:t>
            </a:r>
            <a:r>
              <a:rPr sz="1800" i="1" dirty="0">
                <a:solidFill>
                  <a:srgbClr val="255F92"/>
                </a:solidFill>
                <a:latin typeface="Arial"/>
                <a:cs typeface="Arial"/>
              </a:rPr>
              <a:t>for</a:t>
            </a:r>
            <a:r>
              <a:rPr sz="1800" i="1" spc="-79" dirty="0">
                <a:solidFill>
                  <a:srgbClr val="255F92"/>
                </a:solidFill>
                <a:latin typeface="Arial"/>
                <a:cs typeface="Arial"/>
              </a:rPr>
              <a:t> </a:t>
            </a:r>
            <a:r>
              <a:rPr sz="1800" i="1" spc="-8" dirty="0">
                <a:solidFill>
                  <a:srgbClr val="255F92"/>
                </a:solidFill>
                <a:latin typeface="Arial"/>
                <a:cs typeface="Arial"/>
              </a:rPr>
              <a:t>Society</a:t>
            </a:r>
            <a:endParaRPr sz="1800" dirty="0">
              <a:latin typeface="Arial"/>
              <a:cs typeface="Arial"/>
            </a:endParaRPr>
          </a:p>
        </p:txBody>
      </p:sp>
      <p:sp>
        <p:nvSpPr>
          <p:cNvPr id="5" name="object 5"/>
          <p:cNvSpPr txBox="1"/>
          <p:nvPr/>
        </p:nvSpPr>
        <p:spPr>
          <a:xfrm>
            <a:off x="8613934" y="4830166"/>
            <a:ext cx="147161" cy="148117"/>
          </a:xfrm>
          <a:prstGeom prst="rect">
            <a:avLst/>
          </a:prstGeom>
        </p:spPr>
        <p:txBody>
          <a:bodyPr vert="horz" wrap="square" lIns="0" tIns="9525" rIns="0" bIns="0" rtlCol="0">
            <a:spAutoFit/>
          </a:bodyPr>
          <a:lstStyle/>
          <a:p>
            <a:pPr marL="9525" defTabSz="685800">
              <a:spcBef>
                <a:spcPts val="75"/>
              </a:spcBef>
              <a:buClrTx/>
            </a:pPr>
            <a:r>
              <a:rPr sz="900" b="1" spc="-19" dirty="0">
                <a:solidFill>
                  <a:srgbClr val="FFFFFF"/>
                </a:solidFill>
              </a:rPr>
              <a:t>21</a:t>
            </a:r>
            <a:endParaRPr sz="900">
              <a:solidFill>
                <a:sysClr val="windowText" lastClr="000000"/>
              </a:solidFill>
            </a:endParaRPr>
          </a:p>
        </p:txBody>
      </p:sp>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6924380" y="961734"/>
            <a:ext cx="1929224" cy="1030622"/>
          </a:xfrm>
          <a:prstGeom prst="rect">
            <a:avLst/>
          </a:prstGeom>
        </p:spPr>
      </p:pic>
      <p:sp>
        <p:nvSpPr>
          <p:cNvPr id="7" name="object 7"/>
          <p:cNvSpPr txBox="1">
            <a:spLocks noGrp="1"/>
          </p:cNvSpPr>
          <p:nvPr>
            <p:ph type="body" idx="1"/>
          </p:nvPr>
        </p:nvSpPr>
        <p:spPr>
          <a:xfrm>
            <a:off x="185558" y="718445"/>
            <a:ext cx="6418688" cy="3972882"/>
          </a:xfrm>
          <a:prstGeom prst="rect">
            <a:avLst/>
          </a:prstGeom>
        </p:spPr>
        <p:txBody>
          <a:bodyPr vert="horz" wrap="square" lIns="0" tIns="7620" rIns="0" bIns="0" rtlCol="0">
            <a:spAutoFit/>
          </a:bodyPr>
          <a:lstStyle/>
          <a:p>
            <a:pPr marL="180975" marR="2097405" indent="-171450">
              <a:lnSpc>
                <a:spcPts val="1702"/>
              </a:lnSpc>
              <a:spcBef>
                <a:spcPts val="60"/>
              </a:spcBef>
              <a:buFont typeface="Arial"/>
              <a:buChar char="•"/>
              <a:tabLst>
                <a:tab pos="180975" algn="l"/>
              </a:tabLst>
            </a:pPr>
            <a:r>
              <a:rPr dirty="0"/>
              <a:t>Vast</a:t>
            </a:r>
            <a:r>
              <a:rPr spc="338" dirty="0"/>
              <a:t> </a:t>
            </a:r>
            <a:r>
              <a:rPr dirty="0"/>
              <a:t>and</a:t>
            </a:r>
            <a:r>
              <a:rPr spc="344" dirty="0"/>
              <a:t> </a:t>
            </a:r>
            <a:r>
              <a:rPr dirty="0"/>
              <a:t>rapidly</a:t>
            </a:r>
            <a:r>
              <a:rPr spc="341" dirty="0"/>
              <a:t> </a:t>
            </a:r>
            <a:r>
              <a:rPr dirty="0"/>
              <a:t>growing</a:t>
            </a:r>
            <a:r>
              <a:rPr spc="349" dirty="0"/>
              <a:t> </a:t>
            </a:r>
            <a:r>
              <a:rPr dirty="0"/>
              <a:t>collections</a:t>
            </a:r>
            <a:r>
              <a:rPr spc="349" dirty="0"/>
              <a:t> </a:t>
            </a:r>
            <a:r>
              <a:rPr dirty="0"/>
              <a:t>of</a:t>
            </a:r>
            <a:r>
              <a:rPr spc="338" dirty="0"/>
              <a:t> </a:t>
            </a:r>
            <a:r>
              <a:rPr dirty="0"/>
              <a:t>global</a:t>
            </a:r>
            <a:r>
              <a:rPr spc="344" dirty="0"/>
              <a:t> </a:t>
            </a:r>
            <a:r>
              <a:rPr dirty="0"/>
              <a:t>satellite</a:t>
            </a:r>
            <a:r>
              <a:rPr lang="en-GB" spc="349" dirty="0"/>
              <a:t> </a:t>
            </a:r>
            <a:r>
              <a:rPr dirty="0"/>
              <a:t>Earth</a:t>
            </a:r>
            <a:r>
              <a:rPr spc="344" dirty="0"/>
              <a:t> </a:t>
            </a:r>
            <a:r>
              <a:rPr dirty="0"/>
              <a:t>observation</a:t>
            </a:r>
            <a:r>
              <a:rPr spc="341" dirty="0"/>
              <a:t> </a:t>
            </a:r>
            <a:r>
              <a:rPr dirty="0"/>
              <a:t>data</a:t>
            </a:r>
            <a:r>
              <a:rPr spc="341" dirty="0"/>
              <a:t> </a:t>
            </a:r>
            <a:r>
              <a:rPr spc="-8" dirty="0"/>
              <a:t>offer </a:t>
            </a:r>
            <a:r>
              <a:rPr dirty="0"/>
              <a:t>immense</a:t>
            </a:r>
            <a:r>
              <a:rPr spc="71" dirty="0"/>
              <a:t> </a:t>
            </a:r>
            <a:r>
              <a:rPr dirty="0"/>
              <a:t>societal</a:t>
            </a:r>
            <a:r>
              <a:rPr spc="60" dirty="0"/>
              <a:t> </a:t>
            </a:r>
            <a:r>
              <a:rPr dirty="0"/>
              <a:t>value.</a:t>
            </a:r>
            <a:r>
              <a:rPr spc="71" dirty="0"/>
              <a:t> </a:t>
            </a:r>
            <a:r>
              <a:rPr spc="-8" dirty="0"/>
              <a:t>However,</a:t>
            </a:r>
            <a:r>
              <a:rPr spc="64" dirty="0"/>
              <a:t> </a:t>
            </a:r>
            <a:r>
              <a:rPr dirty="0"/>
              <a:t>bridging</a:t>
            </a:r>
            <a:r>
              <a:rPr spc="83" dirty="0"/>
              <a:t> </a:t>
            </a:r>
            <a:r>
              <a:rPr dirty="0"/>
              <a:t>the</a:t>
            </a:r>
            <a:r>
              <a:rPr spc="83" dirty="0"/>
              <a:t> </a:t>
            </a:r>
            <a:r>
              <a:rPr dirty="0"/>
              <a:t>gap</a:t>
            </a:r>
            <a:r>
              <a:rPr spc="71" dirty="0"/>
              <a:t> </a:t>
            </a:r>
            <a:r>
              <a:rPr dirty="0"/>
              <a:t>to</a:t>
            </a:r>
            <a:r>
              <a:rPr spc="71" dirty="0"/>
              <a:t> </a:t>
            </a:r>
            <a:r>
              <a:rPr dirty="0"/>
              <a:t>use</a:t>
            </a:r>
            <a:r>
              <a:rPr spc="71" dirty="0"/>
              <a:t> </a:t>
            </a:r>
            <a:r>
              <a:rPr dirty="0"/>
              <a:t>such</a:t>
            </a:r>
            <a:r>
              <a:rPr spc="86" dirty="0"/>
              <a:t> </a:t>
            </a:r>
            <a:r>
              <a:rPr dirty="0"/>
              <a:t>data</a:t>
            </a:r>
            <a:r>
              <a:rPr spc="68" dirty="0"/>
              <a:t> </a:t>
            </a:r>
            <a:r>
              <a:rPr dirty="0"/>
              <a:t>to</a:t>
            </a:r>
            <a:r>
              <a:rPr spc="71" dirty="0"/>
              <a:t> </a:t>
            </a:r>
            <a:r>
              <a:rPr dirty="0"/>
              <a:t>transform</a:t>
            </a:r>
            <a:r>
              <a:rPr spc="64" dirty="0"/>
              <a:t> </a:t>
            </a:r>
            <a:r>
              <a:rPr spc="-8" dirty="0"/>
              <a:t>public</a:t>
            </a:r>
            <a:r>
              <a:rPr lang="en-GB" spc="-8" dirty="0"/>
              <a:t> </a:t>
            </a:r>
            <a:r>
              <a:rPr spc="-8" dirty="0"/>
              <a:t>services</a:t>
            </a:r>
            <a:r>
              <a:rPr lang="en-GB" spc="-8" dirty="0"/>
              <a:t> </a:t>
            </a:r>
            <a:r>
              <a:rPr spc="-19" dirty="0"/>
              <a:t>and</a:t>
            </a:r>
            <a:r>
              <a:rPr lang="en-GB" spc="-19" dirty="0"/>
              <a:t> </a:t>
            </a:r>
            <a:r>
              <a:rPr spc="-15" dirty="0"/>
              <a:t>grow</a:t>
            </a:r>
            <a:r>
              <a:rPr lang="en-GB" spc="-15" dirty="0"/>
              <a:t> </a:t>
            </a:r>
            <a:r>
              <a:rPr spc="-15" dirty="0"/>
              <a:t>data-</a:t>
            </a:r>
            <a:r>
              <a:rPr spc="-8" dirty="0" err="1"/>
              <a:t>fuelled</a:t>
            </a:r>
            <a:r>
              <a:rPr lang="en-GB" spc="-8" dirty="0"/>
              <a:t> </a:t>
            </a:r>
            <a:r>
              <a:rPr spc="-8" dirty="0"/>
              <a:t>businesses</a:t>
            </a:r>
            <a:r>
              <a:rPr lang="en-GB" spc="-8" dirty="0"/>
              <a:t> </a:t>
            </a:r>
            <a:r>
              <a:rPr spc="-19" dirty="0"/>
              <a:t>is</a:t>
            </a:r>
            <a:r>
              <a:rPr dirty="0"/>
              <a:t>	</a:t>
            </a:r>
            <a:r>
              <a:rPr spc="-8" dirty="0"/>
              <a:t>ongoing</a:t>
            </a:r>
            <a:r>
              <a:rPr lang="en-GB" spc="-8" dirty="0"/>
              <a:t> </a:t>
            </a:r>
            <a:r>
              <a:rPr spc="-8" dirty="0"/>
              <a:t>challenge</a:t>
            </a:r>
            <a:r>
              <a:rPr lang="en-GB" spc="-8" dirty="0"/>
              <a:t> </a:t>
            </a:r>
            <a:r>
              <a:rPr spc="-8" dirty="0"/>
              <a:t>faced</a:t>
            </a:r>
            <a:r>
              <a:rPr lang="en-GB" spc="-8" dirty="0"/>
              <a:t> </a:t>
            </a:r>
            <a:r>
              <a:rPr spc="-19" dirty="0"/>
              <a:t>by</a:t>
            </a:r>
            <a:r>
              <a:rPr lang="en-GB" spc="-19" dirty="0"/>
              <a:t> </a:t>
            </a:r>
            <a:r>
              <a:rPr spc="-19" dirty="0"/>
              <a:t>many </a:t>
            </a:r>
            <a:r>
              <a:rPr spc="-8" dirty="0"/>
              <a:t>countries.</a:t>
            </a:r>
          </a:p>
          <a:p>
            <a:pPr marL="180499" indent="-170974">
              <a:spcBef>
                <a:spcPts val="1643"/>
              </a:spcBef>
              <a:buFont typeface="Arial"/>
              <a:buChar char="•"/>
              <a:tabLst>
                <a:tab pos="180499" algn="l"/>
              </a:tabLst>
            </a:pPr>
            <a:r>
              <a:rPr sz="1400" dirty="0"/>
              <a:t>UKSA</a:t>
            </a:r>
            <a:r>
              <a:rPr sz="1400" spc="-30" dirty="0"/>
              <a:t> </a:t>
            </a:r>
            <a:r>
              <a:rPr sz="1400" dirty="0"/>
              <a:t>will</a:t>
            </a:r>
            <a:r>
              <a:rPr sz="1400" spc="-11" dirty="0"/>
              <a:t> </a:t>
            </a:r>
            <a:r>
              <a:rPr sz="1400" dirty="0"/>
              <a:t>use</a:t>
            </a:r>
            <a:r>
              <a:rPr sz="1400" spc="-19" dirty="0"/>
              <a:t> </a:t>
            </a:r>
            <a:r>
              <a:rPr sz="1400" dirty="0"/>
              <a:t>our</a:t>
            </a:r>
            <a:r>
              <a:rPr sz="1400" spc="-15" dirty="0"/>
              <a:t> </a:t>
            </a:r>
            <a:r>
              <a:rPr sz="1400" dirty="0"/>
              <a:t>year</a:t>
            </a:r>
            <a:r>
              <a:rPr sz="1400" spc="-23" dirty="0"/>
              <a:t> </a:t>
            </a:r>
            <a:r>
              <a:rPr sz="1400" dirty="0"/>
              <a:t>as</a:t>
            </a:r>
            <a:r>
              <a:rPr sz="1400" spc="-30" dirty="0"/>
              <a:t> </a:t>
            </a:r>
            <a:r>
              <a:rPr sz="1400" dirty="0"/>
              <a:t>CEOS</a:t>
            </a:r>
            <a:r>
              <a:rPr sz="1400" spc="-23" dirty="0"/>
              <a:t> </a:t>
            </a:r>
            <a:r>
              <a:rPr sz="1400" dirty="0"/>
              <a:t>Chair</a:t>
            </a:r>
            <a:r>
              <a:rPr sz="1400" spc="-19" dirty="0"/>
              <a:t> to:</a:t>
            </a:r>
          </a:p>
          <a:p>
            <a:pPr marL="523399" lvl="1" indent="-170974">
              <a:spcBef>
                <a:spcPts val="1459"/>
              </a:spcBef>
              <a:buFont typeface="Arial"/>
              <a:buChar char="•"/>
              <a:tabLst>
                <a:tab pos="523399" algn="l"/>
              </a:tabLst>
            </a:pPr>
            <a:r>
              <a:rPr sz="1400" dirty="0">
                <a:solidFill>
                  <a:srgbClr val="255F92"/>
                </a:solidFill>
                <a:latin typeface="Calibri"/>
                <a:cs typeface="Calibri"/>
              </a:rPr>
              <a:t>Share</a:t>
            </a:r>
            <a:r>
              <a:rPr sz="1400" spc="-41" dirty="0">
                <a:solidFill>
                  <a:srgbClr val="255F92"/>
                </a:solidFill>
                <a:latin typeface="Calibri"/>
                <a:cs typeface="Calibri"/>
              </a:rPr>
              <a:t> </a:t>
            </a:r>
            <a:r>
              <a:rPr sz="1400" dirty="0">
                <a:solidFill>
                  <a:srgbClr val="255F92"/>
                </a:solidFill>
                <a:latin typeface="Calibri"/>
                <a:cs typeface="Calibri"/>
              </a:rPr>
              <a:t>knowledge</a:t>
            </a:r>
            <a:r>
              <a:rPr sz="1400" spc="-19" dirty="0">
                <a:solidFill>
                  <a:srgbClr val="255F92"/>
                </a:solidFill>
                <a:latin typeface="Calibri"/>
                <a:cs typeface="Calibri"/>
              </a:rPr>
              <a:t> </a:t>
            </a:r>
            <a:r>
              <a:rPr sz="1400" dirty="0">
                <a:solidFill>
                  <a:srgbClr val="255F92"/>
                </a:solidFill>
                <a:latin typeface="Calibri"/>
                <a:cs typeface="Calibri"/>
              </a:rPr>
              <a:t>and</a:t>
            </a:r>
            <a:r>
              <a:rPr sz="1400" spc="-41" dirty="0">
                <a:solidFill>
                  <a:srgbClr val="255F92"/>
                </a:solidFill>
                <a:latin typeface="Calibri"/>
                <a:cs typeface="Calibri"/>
              </a:rPr>
              <a:t> </a:t>
            </a:r>
            <a:r>
              <a:rPr sz="1400" dirty="0">
                <a:solidFill>
                  <a:srgbClr val="255F92"/>
                </a:solidFill>
                <a:latin typeface="Calibri"/>
                <a:cs typeface="Calibri"/>
              </a:rPr>
              <a:t>best</a:t>
            </a:r>
            <a:r>
              <a:rPr sz="1400" spc="-41" dirty="0">
                <a:solidFill>
                  <a:srgbClr val="255F92"/>
                </a:solidFill>
                <a:latin typeface="Calibri"/>
                <a:cs typeface="Calibri"/>
              </a:rPr>
              <a:t> </a:t>
            </a:r>
            <a:r>
              <a:rPr sz="1400" dirty="0">
                <a:solidFill>
                  <a:srgbClr val="255F92"/>
                </a:solidFill>
                <a:latin typeface="Calibri"/>
                <a:cs typeface="Calibri"/>
              </a:rPr>
              <a:t>practice</a:t>
            </a:r>
            <a:r>
              <a:rPr sz="1400" spc="-23" dirty="0">
                <a:solidFill>
                  <a:srgbClr val="255F92"/>
                </a:solidFill>
                <a:latin typeface="Calibri"/>
                <a:cs typeface="Calibri"/>
              </a:rPr>
              <a:t> </a:t>
            </a:r>
            <a:r>
              <a:rPr sz="1400" dirty="0">
                <a:solidFill>
                  <a:srgbClr val="255F92"/>
                </a:solidFill>
                <a:latin typeface="Calibri"/>
                <a:cs typeface="Calibri"/>
              </a:rPr>
              <a:t>for</a:t>
            </a:r>
            <a:r>
              <a:rPr sz="1400" spc="-38" dirty="0">
                <a:solidFill>
                  <a:srgbClr val="255F92"/>
                </a:solidFill>
                <a:latin typeface="Calibri"/>
                <a:cs typeface="Calibri"/>
              </a:rPr>
              <a:t> </a:t>
            </a:r>
            <a:r>
              <a:rPr sz="1400" dirty="0">
                <a:solidFill>
                  <a:srgbClr val="255F92"/>
                </a:solidFill>
                <a:latin typeface="Calibri"/>
                <a:cs typeface="Calibri"/>
              </a:rPr>
              <a:t>bridging</a:t>
            </a:r>
            <a:r>
              <a:rPr sz="1400" spc="-34" dirty="0">
                <a:solidFill>
                  <a:srgbClr val="255F92"/>
                </a:solidFill>
                <a:latin typeface="Calibri"/>
                <a:cs typeface="Calibri"/>
              </a:rPr>
              <a:t> </a:t>
            </a:r>
            <a:r>
              <a:rPr sz="1400" dirty="0">
                <a:solidFill>
                  <a:srgbClr val="255F92"/>
                </a:solidFill>
                <a:latin typeface="Calibri"/>
                <a:cs typeface="Calibri"/>
              </a:rPr>
              <a:t>the</a:t>
            </a:r>
            <a:r>
              <a:rPr sz="1400" spc="-41" dirty="0">
                <a:solidFill>
                  <a:srgbClr val="255F92"/>
                </a:solidFill>
                <a:latin typeface="Calibri"/>
                <a:cs typeface="Calibri"/>
              </a:rPr>
              <a:t> </a:t>
            </a:r>
            <a:r>
              <a:rPr sz="1400" dirty="0">
                <a:solidFill>
                  <a:srgbClr val="255F92"/>
                </a:solidFill>
                <a:latin typeface="Calibri"/>
                <a:cs typeface="Calibri"/>
              </a:rPr>
              <a:t>gap</a:t>
            </a:r>
            <a:r>
              <a:rPr sz="1400" spc="-30" dirty="0">
                <a:solidFill>
                  <a:srgbClr val="255F92"/>
                </a:solidFill>
                <a:latin typeface="Calibri"/>
                <a:cs typeface="Calibri"/>
              </a:rPr>
              <a:t> </a:t>
            </a:r>
            <a:r>
              <a:rPr sz="1400" dirty="0">
                <a:solidFill>
                  <a:srgbClr val="255F92"/>
                </a:solidFill>
                <a:latin typeface="Calibri"/>
                <a:cs typeface="Calibri"/>
              </a:rPr>
              <a:t>between</a:t>
            </a:r>
            <a:r>
              <a:rPr sz="1400" spc="-34" dirty="0">
                <a:solidFill>
                  <a:srgbClr val="255F92"/>
                </a:solidFill>
                <a:latin typeface="Calibri"/>
                <a:cs typeface="Calibri"/>
              </a:rPr>
              <a:t> </a:t>
            </a:r>
            <a:r>
              <a:rPr sz="1400" dirty="0">
                <a:solidFill>
                  <a:srgbClr val="255F92"/>
                </a:solidFill>
                <a:latin typeface="Calibri"/>
                <a:cs typeface="Calibri"/>
              </a:rPr>
              <a:t>EO</a:t>
            </a:r>
            <a:r>
              <a:rPr sz="1400" spc="-41" dirty="0">
                <a:solidFill>
                  <a:srgbClr val="255F92"/>
                </a:solidFill>
                <a:latin typeface="Calibri"/>
                <a:cs typeface="Calibri"/>
              </a:rPr>
              <a:t> </a:t>
            </a:r>
            <a:r>
              <a:rPr sz="1400" dirty="0">
                <a:solidFill>
                  <a:srgbClr val="255F92"/>
                </a:solidFill>
                <a:latin typeface="Calibri"/>
                <a:cs typeface="Calibri"/>
              </a:rPr>
              <a:t>data</a:t>
            </a:r>
            <a:r>
              <a:rPr sz="1400" spc="-41" dirty="0">
                <a:solidFill>
                  <a:srgbClr val="255F92"/>
                </a:solidFill>
                <a:latin typeface="Calibri"/>
                <a:cs typeface="Calibri"/>
              </a:rPr>
              <a:t> </a:t>
            </a:r>
            <a:r>
              <a:rPr sz="1400" dirty="0">
                <a:solidFill>
                  <a:srgbClr val="255F92"/>
                </a:solidFill>
                <a:latin typeface="Calibri"/>
                <a:cs typeface="Calibri"/>
              </a:rPr>
              <a:t>and</a:t>
            </a:r>
            <a:r>
              <a:rPr sz="1400" spc="-41" dirty="0">
                <a:solidFill>
                  <a:srgbClr val="255F92"/>
                </a:solidFill>
                <a:latin typeface="Calibri"/>
                <a:cs typeface="Calibri"/>
              </a:rPr>
              <a:t> </a:t>
            </a:r>
            <a:r>
              <a:rPr sz="1400" dirty="0">
                <a:solidFill>
                  <a:srgbClr val="255F92"/>
                </a:solidFill>
                <a:latin typeface="Calibri"/>
                <a:cs typeface="Calibri"/>
              </a:rPr>
              <a:t>public</a:t>
            </a:r>
            <a:r>
              <a:rPr sz="1400" spc="-19" dirty="0">
                <a:solidFill>
                  <a:srgbClr val="255F92"/>
                </a:solidFill>
                <a:latin typeface="Calibri"/>
                <a:cs typeface="Calibri"/>
              </a:rPr>
              <a:t> </a:t>
            </a:r>
            <a:r>
              <a:rPr sz="1400" spc="-8" dirty="0">
                <a:solidFill>
                  <a:srgbClr val="255F92"/>
                </a:solidFill>
                <a:latin typeface="Calibri"/>
                <a:cs typeface="Calibri"/>
              </a:rPr>
              <a:t>services</a:t>
            </a:r>
            <a:endParaRPr sz="1400" dirty="0">
              <a:latin typeface="Calibri"/>
              <a:cs typeface="Calibri"/>
            </a:endParaRPr>
          </a:p>
          <a:p>
            <a:pPr marL="523399" lvl="1" indent="-170974">
              <a:spcBef>
                <a:spcPts val="1350"/>
              </a:spcBef>
              <a:buFont typeface="Arial"/>
              <a:buChar char="•"/>
              <a:tabLst>
                <a:tab pos="523399" algn="l"/>
              </a:tabLst>
            </a:pPr>
            <a:r>
              <a:rPr sz="1400" dirty="0">
                <a:solidFill>
                  <a:srgbClr val="255F92"/>
                </a:solidFill>
                <a:latin typeface="Calibri"/>
                <a:cs typeface="Calibri"/>
              </a:rPr>
              <a:t>Unlock EO data for the </a:t>
            </a:r>
            <a:r>
              <a:rPr lang="en-GB" sz="1400" dirty="0">
                <a:solidFill>
                  <a:srgbClr val="255F92"/>
                </a:solidFill>
                <a:latin typeface="Calibri"/>
                <a:cs typeface="Calibri"/>
              </a:rPr>
              <a:t>UN </a:t>
            </a:r>
            <a:r>
              <a:rPr sz="1400" dirty="0">
                <a:solidFill>
                  <a:srgbClr val="255F92"/>
                </a:solidFill>
                <a:latin typeface="Calibri"/>
                <a:cs typeface="Calibri"/>
              </a:rPr>
              <a:t>F</a:t>
            </a:r>
            <a:r>
              <a:rPr lang="en-GB" sz="1400" dirty="0">
                <a:solidFill>
                  <a:srgbClr val="255F92"/>
                </a:solidFill>
                <a:latin typeface="Calibri"/>
                <a:cs typeface="Calibri"/>
              </a:rPr>
              <a:t>ramework </a:t>
            </a:r>
            <a:r>
              <a:rPr sz="1400" dirty="0">
                <a:solidFill>
                  <a:srgbClr val="255F92"/>
                </a:solidFill>
                <a:latin typeface="Calibri"/>
                <a:cs typeface="Calibri"/>
              </a:rPr>
              <a:t>C</a:t>
            </a:r>
            <a:r>
              <a:rPr lang="en-GB" sz="1400" dirty="0">
                <a:solidFill>
                  <a:srgbClr val="255F92"/>
                </a:solidFill>
                <a:latin typeface="Calibri"/>
                <a:cs typeface="Calibri"/>
              </a:rPr>
              <a:t>onvention on </a:t>
            </a:r>
            <a:r>
              <a:rPr sz="1400" dirty="0">
                <a:solidFill>
                  <a:srgbClr val="255F92"/>
                </a:solidFill>
                <a:latin typeface="Calibri"/>
                <a:cs typeface="Calibri"/>
              </a:rPr>
              <a:t>C</a:t>
            </a:r>
            <a:r>
              <a:rPr lang="en-GB" sz="1400" dirty="0">
                <a:solidFill>
                  <a:srgbClr val="255F92"/>
                </a:solidFill>
                <a:latin typeface="Calibri"/>
                <a:cs typeface="Calibri"/>
              </a:rPr>
              <a:t>limate </a:t>
            </a:r>
            <a:r>
              <a:rPr sz="1400" dirty="0">
                <a:solidFill>
                  <a:srgbClr val="255F92"/>
                </a:solidFill>
                <a:latin typeface="Calibri"/>
                <a:cs typeface="Calibri"/>
              </a:rPr>
              <a:t>C</a:t>
            </a:r>
            <a:r>
              <a:rPr lang="en-GB" sz="1400" dirty="0">
                <a:solidFill>
                  <a:srgbClr val="255F92"/>
                </a:solidFill>
                <a:latin typeface="Calibri"/>
                <a:cs typeface="Calibri"/>
              </a:rPr>
              <a:t>hange</a:t>
            </a:r>
            <a:r>
              <a:rPr sz="1400" dirty="0">
                <a:solidFill>
                  <a:srgbClr val="255F92"/>
                </a:solidFill>
                <a:latin typeface="Calibri"/>
                <a:cs typeface="Calibri"/>
              </a:rPr>
              <a:t> global stocktakes</a:t>
            </a:r>
          </a:p>
          <a:p>
            <a:pPr marL="523875" marR="3810" lvl="1" indent="-171450">
              <a:spcBef>
                <a:spcPts val="1350"/>
              </a:spcBef>
              <a:buFont typeface="Arial"/>
              <a:buChar char="•"/>
              <a:tabLst>
                <a:tab pos="523875" algn="l"/>
              </a:tabLst>
            </a:pPr>
            <a:r>
              <a:rPr sz="1400" dirty="0">
                <a:solidFill>
                  <a:srgbClr val="255F92"/>
                </a:solidFill>
                <a:latin typeface="Calibri"/>
                <a:cs typeface="Calibri"/>
              </a:rPr>
              <a:t>Champion the joint</a:t>
            </a:r>
            <a:r>
              <a:rPr sz="1400" spc="127" dirty="0">
                <a:solidFill>
                  <a:srgbClr val="255F92"/>
                </a:solidFill>
                <a:latin typeface="Calibri"/>
                <a:cs typeface="Calibri"/>
              </a:rPr>
              <a:t> </a:t>
            </a:r>
            <a:r>
              <a:rPr sz="1400" spc="-8" dirty="0">
                <a:solidFill>
                  <a:srgbClr val="255F92"/>
                </a:solidFill>
                <a:latin typeface="Calibri"/>
                <a:cs typeface="Calibri"/>
              </a:rPr>
              <a:t>UK-</a:t>
            </a:r>
            <a:r>
              <a:rPr sz="1400" dirty="0">
                <a:solidFill>
                  <a:srgbClr val="255F92"/>
                </a:solidFill>
                <a:latin typeface="Calibri"/>
                <a:cs typeface="Calibri"/>
              </a:rPr>
              <a:t>NASA</a:t>
            </a:r>
            <a:r>
              <a:rPr sz="1400" spc="135" dirty="0">
                <a:solidFill>
                  <a:srgbClr val="255F92"/>
                </a:solidFill>
                <a:latin typeface="Calibri"/>
                <a:cs typeface="Calibri"/>
              </a:rPr>
              <a:t> </a:t>
            </a:r>
            <a:r>
              <a:rPr sz="1400" dirty="0">
                <a:solidFill>
                  <a:srgbClr val="255F92"/>
                </a:solidFill>
                <a:latin typeface="Calibri"/>
                <a:cs typeface="Calibri"/>
              </a:rPr>
              <a:t>led</a:t>
            </a:r>
            <a:r>
              <a:rPr sz="1400" spc="135" dirty="0">
                <a:solidFill>
                  <a:srgbClr val="255F92"/>
                </a:solidFill>
                <a:latin typeface="Calibri"/>
                <a:cs typeface="Calibri"/>
              </a:rPr>
              <a:t> </a:t>
            </a:r>
            <a:r>
              <a:rPr sz="1400" dirty="0">
                <a:solidFill>
                  <a:srgbClr val="255F92"/>
                </a:solidFill>
                <a:latin typeface="Calibri"/>
                <a:cs typeface="Calibri"/>
              </a:rPr>
              <a:t>work</a:t>
            </a:r>
            <a:r>
              <a:rPr sz="1400" spc="127" dirty="0">
                <a:solidFill>
                  <a:srgbClr val="255F92"/>
                </a:solidFill>
                <a:latin typeface="Calibri"/>
                <a:cs typeface="Calibri"/>
              </a:rPr>
              <a:t> </a:t>
            </a:r>
            <a:r>
              <a:rPr sz="1400" dirty="0">
                <a:solidFill>
                  <a:srgbClr val="255F92"/>
                </a:solidFill>
                <a:latin typeface="Calibri"/>
                <a:cs typeface="Calibri"/>
              </a:rPr>
              <a:t>to</a:t>
            </a:r>
            <a:r>
              <a:rPr sz="1400" spc="127" dirty="0">
                <a:solidFill>
                  <a:srgbClr val="255F92"/>
                </a:solidFill>
                <a:latin typeface="Calibri"/>
                <a:cs typeface="Calibri"/>
              </a:rPr>
              <a:t> </a:t>
            </a:r>
            <a:r>
              <a:rPr sz="1400" dirty="0">
                <a:solidFill>
                  <a:srgbClr val="255F92"/>
                </a:solidFill>
                <a:latin typeface="Calibri"/>
                <a:cs typeface="Calibri"/>
              </a:rPr>
              <a:t>develop</a:t>
            </a:r>
            <a:r>
              <a:rPr sz="1400" spc="131" dirty="0">
                <a:solidFill>
                  <a:srgbClr val="255F92"/>
                </a:solidFill>
                <a:latin typeface="Calibri"/>
                <a:cs typeface="Calibri"/>
              </a:rPr>
              <a:t> </a:t>
            </a:r>
            <a:r>
              <a:rPr sz="1400" dirty="0">
                <a:solidFill>
                  <a:srgbClr val="255F92"/>
                </a:solidFill>
                <a:latin typeface="Calibri"/>
                <a:cs typeface="Calibri"/>
              </a:rPr>
              <a:t>best</a:t>
            </a:r>
            <a:r>
              <a:rPr sz="1400" spc="131" dirty="0">
                <a:solidFill>
                  <a:srgbClr val="255F92"/>
                </a:solidFill>
                <a:latin typeface="Calibri"/>
                <a:cs typeface="Calibri"/>
              </a:rPr>
              <a:t> </a:t>
            </a:r>
            <a:r>
              <a:rPr sz="1400" dirty="0">
                <a:solidFill>
                  <a:srgbClr val="255F92"/>
                </a:solidFill>
                <a:latin typeface="Calibri"/>
                <a:cs typeface="Calibri"/>
              </a:rPr>
              <a:t>practices</a:t>
            </a:r>
            <a:r>
              <a:rPr sz="1400" spc="127" dirty="0">
                <a:solidFill>
                  <a:srgbClr val="255F92"/>
                </a:solidFill>
                <a:latin typeface="Calibri"/>
                <a:cs typeface="Calibri"/>
              </a:rPr>
              <a:t> </a:t>
            </a:r>
            <a:r>
              <a:rPr sz="1400" dirty="0">
                <a:solidFill>
                  <a:srgbClr val="255F92"/>
                </a:solidFill>
                <a:latin typeface="Calibri"/>
                <a:cs typeface="Calibri"/>
              </a:rPr>
              <a:t>for</a:t>
            </a:r>
            <a:r>
              <a:rPr sz="1400" spc="124" dirty="0">
                <a:solidFill>
                  <a:srgbClr val="255F92"/>
                </a:solidFill>
                <a:latin typeface="Calibri"/>
                <a:cs typeface="Calibri"/>
              </a:rPr>
              <a:t> </a:t>
            </a:r>
            <a:r>
              <a:rPr sz="1400" dirty="0">
                <a:solidFill>
                  <a:srgbClr val="255F92"/>
                </a:solidFill>
                <a:latin typeface="Calibri"/>
                <a:cs typeface="Calibri"/>
              </a:rPr>
              <a:t>the</a:t>
            </a:r>
            <a:r>
              <a:rPr sz="1400" spc="135" dirty="0">
                <a:solidFill>
                  <a:srgbClr val="255F92"/>
                </a:solidFill>
                <a:latin typeface="Calibri"/>
                <a:cs typeface="Calibri"/>
              </a:rPr>
              <a:t> </a:t>
            </a:r>
            <a:r>
              <a:rPr sz="1400" spc="-8" dirty="0">
                <a:solidFill>
                  <a:srgbClr val="255F92"/>
                </a:solidFill>
                <a:latin typeface="Calibri"/>
                <a:cs typeface="Calibri"/>
              </a:rPr>
              <a:t>space-</a:t>
            </a:r>
            <a:r>
              <a:rPr sz="1400" dirty="0">
                <a:solidFill>
                  <a:srgbClr val="255F92"/>
                </a:solidFill>
                <a:latin typeface="Calibri"/>
                <a:cs typeface="Calibri"/>
              </a:rPr>
              <a:t>based</a:t>
            </a:r>
            <a:r>
              <a:rPr sz="1400" spc="139" dirty="0">
                <a:solidFill>
                  <a:srgbClr val="255F92"/>
                </a:solidFill>
                <a:latin typeface="Calibri"/>
                <a:cs typeface="Calibri"/>
              </a:rPr>
              <a:t> </a:t>
            </a:r>
            <a:r>
              <a:rPr sz="1400" dirty="0">
                <a:solidFill>
                  <a:srgbClr val="255F92"/>
                </a:solidFill>
                <a:latin typeface="Calibri"/>
                <a:cs typeface="Calibri"/>
              </a:rPr>
              <a:t>measurement</a:t>
            </a:r>
            <a:r>
              <a:rPr sz="1400" spc="131" dirty="0">
                <a:solidFill>
                  <a:srgbClr val="255F92"/>
                </a:solidFill>
                <a:latin typeface="Calibri"/>
                <a:cs typeface="Calibri"/>
              </a:rPr>
              <a:t> </a:t>
            </a:r>
            <a:r>
              <a:rPr sz="1400" dirty="0">
                <a:solidFill>
                  <a:srgbClr val="255F92"/>
                </a:solidFill>
                <a:latin typeface="Calibri"/>
                <a:cs typeface="Calibri"/>
              </a:rPr>
              <a:t>of</a:t>
            </a:r>
            <a:r>
              <a:rPr sz="1400" spc="131" dirty="0">
                <a:solidFill>
                  <a:srgbClr val="255F92"/>
                </a:solidFill>
                <a:latin typeface="Calibri"/>
                <a:cs typeface="Calibri"/>
              </a:rPr>
              <a:t> </a:t>
            </a:r>
            <a:r>
              <a:rPr sz="1400" spc="-8" dirty="0">
                <a:solidFill>
                  <a:srgbClr val="255F92"/>
                </a:solidFill>
                <a:latin typeface="Calibri"/>
                <a:cs typeface="Calibri"/>
              </a:rPr>
              <a:t>methane </a:t>
            </a:r>
            <a:r>
              <a:rPr sz="1400" dirty="0">
                <a:solidFill>
                  <a:srgbClr val="255F92"/>
                </a:solidFill>
                <a:latin typeface="Calibri"/>
                <a:cs typeface="Calibri"/>
              </a:rPr>
              <a:t>emissions</a:t>
            </a:r>
            <a:r>
              <a:rPr sz="1400" spc="-34" dirty="0">
                <a:solidFill>
                  <a:srgbClr val="255F92"/>
                </a:solidFill>
                <a:latin typeface="Calibri"/>
                <a:cs typeface="Calibri"/>
              </a:rPr>
              <a:t> </a:t>
            </a:r>
            <a:r>
              <a:rPr sz="1400" dirty="0">
                <a:solidFill>
                  <a:srgbClr val="255F92"/>
                </a:solidFill>
                <a:latin typeface="Calibri"/>
                <a:cs typeface="Calibri"/>
              </a:rPr>
              <a:t>–</a:t>
            </a:r>
            <a:r>
              <a:rPr sz="1400" spc="-23" dirty="0">
                <a:solidFill>
                  <a:srgbClr val="255F92"/>
                </a:solidFill>
                <a:latin typeface="Calibri"/>
                <a:cs typeface="Calibri"/>
              </a:rPr>
              <a:t> </a:t>
            </a:r>
            <a:r>
              <a:rPr sz="1400" dirty="0">
                <a:solidFill>
                  <a:srgbClr val="255F92"/>
                </a:solidFill>
                <a:latin typeface="Calibri"/>
                <a:cs typeface="Calibri"/>
              </a:rPr>
              <a:t>and</a:t>
            </a:r>
            <a:r>
              <a:rPr sz="1400" spc="-26" dirty="0">
                <a:solidFill>
                  <a:srgbClr val="255F92"/>
                </a:solidFill>
                <a:latin typeface="Calibri"/>
                <a:cs typeface="Calibri"/>
              </a:rPr>
              <a:t> </a:t>
            </a:r>
            <a:r>
              <a:rPr sz="1400" dirty="0">
                <a:solidFill>
                  <a:srgbClr val="255F92"/>
                </a:solidFill>
                <a:latin typeface="Calibri"/>
                <a:cs typeface="Calibri"/>
              </a:rPr>
              <a:t>push</a:t>
            </a:r>
            <a:r>
              <a:rPr sz="1400" spc="-26" dirty="0">
                <a:solidFill>
                  <a:srgbClr val="255F92"/>
                </a:solidFill>
                <a:latin typeface="Calibri"/>
                <a:cs typeface="Calibri"/>
              </a:rPr>
              <a:t> </a:t>
            </a:r>
            <a:r>
              <a:rPr sz="1400" dirty="0">
                <a:solidFill>
                  <a:srgbClr val="255F92"/>
                </a:solidFill>
                <a:latin typeface="Calibri"/>
                <a:cs typeface="Calibri"/>
              </a:rPr>
              <a:t>for</a:t>
            </a:r>
            <a:r>
              <a:rPr sz="1400" spc="-26" dirty="0">
                <a:solidFill>
                  <a:srgbClr val="255F92"/>
                </a:solidFill>
                <a:latin typeface="Calibri"/>
                <a:cs typeface="Calibri"/>
              </a:rPr>
              <a:t> </a:t>
            </a:r>
            <a:r>
              <a:rPr sz="1400" dirty="0">
                <a:solidFill>
                  <a:srgbClr val="255F92"/>
                </a:solidFill>
                <a:latin typeface="Calibri"/>
                <a:cs typeface="Calibri"/>
              </a:rPr>
              <a:t>their</a:t>
            </a:r>
            <a:r>
              <a:rPr sz="1400" spc="-30" dirty="0">
                <a:solidFill>
                  <a:srgbClr val="255F92"/>
                </a:solidFill>
                <a:latin typeface="Calibri"/>
                <a:cs typeface="Calibri"/>
              </a:rPr>
              <a:t> </a:t>
            </a:r>
            <a:r>
              <a:rPr sz="1400" dirty="0">
                <a:solidFill>
                  <a:srgbClr val="255F92"/>
                </a:solidFill>
                <a:latin typeface="Calibri"/>
                <a:cs typeface="Calibri"/>
              </a:rPr>
              <a:t>adoption</a:t>
            </a:r>
            <a:r>
              <a:rPr sz="1400" spc="-23" dirty="0">
                <a:solidFill>
                  <a:srgbClr val="255F92"/>
                </a:solidFill>
                <a:latin typeface="Calibri"/>
                <a:cs typeface="Calibri"/>
              </a:rPr>
              <a:t> </a:t>
            </a:r>
            <a:r>
              <a:rPr sz="1400" dirty="0">
                <a:solidFill>
                  <a:srgbClr val="255F92"/>
                </a:solidFill>
                <a:latin typeface="Calibri"/>
                <a:cs typeface="Calibri"/>
              </a:rPr>
              <a:t>in</a:t>
            </a:r>
            <a:r>
              <a:rPr sz="1400" spc="-26" dirty="0">
                <a:solidFill>
                  <a:srgbClr val="255F92"/>
                </a:solidFill>
                <a:latin typeface="Calibri"/>
                <a:cs typeface="Calibri"/>
              </a:rPr>
              <a:t> </a:t>
            </a:r>
            <a:r>
              <a:rPr sz="1400" dirty="0">
                <a:solidFill>
                  <a:srgbClr val="255F92"/>
                </a:solidFill>
                <a:latin typeface="Calibri"/>
                <a:cs typeface="Calibri"/>
              </a:rPr>
              <a:t>an</a:t>
            </a:r>
            <a:r>
              <a:rPr sz="1400" spc="-23" dirty="0">
                <a:solidFill>
                  <a:srgbClr val="255F92"/>
                </a:solidFill>
                <a:latin typeface="Calibri"/>
                <a:cs typeface="Calibri"/>
              </a:rPr>
              <a:t> </a:t>
            </a:r>
            <a:r>
              <a:rPr sz="1400" dirty="0">
                <a:solidFill>
                  <a:srgbClr val="255F92"/>
                </a:solidFill>
                <a:latin typeface="Calibri"/>
                <a:cs typeface="Calibri"/>
              </a:rPr>
              <a:t>update</a:t>
            </a:r>
            <a:r>
              <a:rPr sz="1400" spc="-23" dirty="0">
                <a:solidFill>
                  <a:srgbClr val="255F92"/>
                </a:solidFill>
                <a:latin typeface="Calibri"/>
                <a:cs typeface="Calibri"/>
              </a:rPr>
              <a:t> </a:t>
            </a:r>
            <a:r>
              <a:rPr sz="1400" dirty="0">
                <a:solidFill>
                  <a:srgbClr val="255F92"/>
                </a:solidFill>
                <a:latin typeface="Calibri"/>
                <a:cs typeface="Calibri"/>
              </a:rPr>
              <a:t>to</a:t>
            </a:r>
            <a:r>
              <a:rPr sz="1400" spc="-30" dirty="0">
                <a:solidFill>
                  <a:srgbClr val="255F92"/>
                </a:solidFill>
                <a:latin typeface="Calibri"/>
                <a:cs typeface="Calibri"/>
              </a:rPr>
              <a:t> </a:t>
            </a:r>
            <a:r>
              <a:rPr sz="1400" dirty="0">
                <a:solidFill>
                  <a:srgbClr val="255F92"/>
                </a:solidFill>
                <a:latin typeface="Calibri"/>
                <a:cs typeface="Calibri"/>
              </a:rPr>
              <a:t>the</a:t>
            </a:r>
            <a:r>
              <a:rPr sz="1400" spc="-30" dirty="0">
                <a:solidFill>
                  <a:srgbClr val="255F92"/>
                </a:solidFill>
                <a:latin typeface="Calibri"/>
                <a:cs typeface="Calibri"/>
              </a:rPr>
              <a:t> </a:t>
            </a:r>
            <a:r>
              <a:rPr sz="1400" dirty="0">
                <a:solidFill>
                  <a:srgbClr val="255F92"/>
                </a:solidFill>
                <a:latin typeface="Calibri"/>
                <a:cs typeface="Calibri"/>
              </a:rPr>
              <a:t>Global</a:t>
            </a:r>
            <a:r>
              <a:rPr sz="1400" spc="-26" dirty="0">
                <a:solidFill>
                  <a:srgbClr val="255F92"/>
                </a:solidFill>
                <a:latin typeface="Calibri"/>
                <a:cs typeface="Calibri"/>
              </a:rPr>
              <a:t> </a:t>
            </a:r>
            <a:r>
              <a:rPr sz="1400" dirty="0">
                <a:solidFill>
                  <a:srgbClr val="255F92"/>
                </a:solidFill>
                <a:latin typeface="Calibri"/>
                <a:cs typeface="Calibri"/>
              </a:rPr>
              <a:t>Methane</a:t>
            </a:r>
            <a:r>
              <a:rPr sz="1400" spc="-23" dirty="0">
                <a:solidFill>
                  <a:srgbClr val="255F92"/>
                </a:solidFill>
                <a:latin typeface="Calibri"/>
                <a:cs typeface="Calibri"/>
              </a:rPr>
              <a:t> </a:t>
            </a:r>
            <a:r>
              <a:rPr sz="1400" dirty="0">
                <a:solidFill>
                  <a:srgbClr val="255F92"/>
                </a:solidFill>
                <a:latin typeface="Calibri"/>
                <a:cs typeface="Calibri"/>
              </a:rPr>
              <a:t>Pledge</a:t>
            </a:r>
            <a:r>
              <a:rPr sz="1400" spc="-23" dirty="0">
                <a:solidFill>
                  <a:srgbClr val="255F92"/>
                </a:solidFill>
                <a:latin typeface="Calibri"/>
                <a:cs typeface="Calibri"/>
              </a:rPr>
              <a:t> </a:t>
            </a:r>
            <a:r>
              <a:rPr sz="1400" dirty="0">
                <a:solidFill>
                  <a:srgbClr val="255F92"/>
                </a:solidFill>
                <a:latin typeface="Calibri"/>
                <a:cs typeface="Calibri"/>
              </a:rPr>
              <a:t>at</a:t>
            </a:r>
            <a:r>
              <a:rPr sz="1400" spc="-30" dirty="0">
                <a:solidFill>
                  <a:srgbClr val="255F92"/>
                </a:solidFill>
                <a:latin typeface="Calibri"/>
                <a:cs typeface="Calibri"/>
              </a:rPr>
              <a:t> </a:t>
            </a:r>
            <a:r>
              <a:rPr sz="1400" dirty="0">
                <a:solidFill>
                  <a:srgbClr val="255F92"/>
                </a:solidFill>
                <a:latin typeface="Calibri"/>
                <a:cs typeface="Calibri"/>
              </a:rPr>
              <a:t>COP30</a:t>
            </a:r>
            <a:r>
              <a:rPr sz="1400" spc="-34" dirty="0">
                <a:solidFill>
                  <a:srgbClr val="255F92"/>
                </a:solidFill>
                <a:latin typeface="Calibri"/>
                <a:cs typeface="Calibri"/>
              </a:rPr>
              <a:t> </a:t>
            </a:r>
            <a:r>
              <a:rPr sz="1400" dirty="0">
                <a:solidFill>
                  <a:srgbClr val="255F92"/>
                </a:solidFill>
                <a:latin typeface="Calibri"/>
                <a:cs typeface="Calibri"/>
              </a:rPr>
              <a:t>in</a:t>
            </a:r>
            <a:r>
              <a:rPr sz="1400" spc="-19" dirty="0">
                <a:solidFill>
                  <a:srgbClr val="255F92"/>
                </a:solidFill>
                <a:latin typeface="Calibri"/>
                <a:cs typeface="Calibri"/>
              </a:rPr>
              <a:t> </a:t>
            </a:r>
            <a:r>
              <a:rPr sz="1400" spc="-8" dirty="0">
                <a:solidFill>
                  <a:srgbClr val="255F92"/>
                </a:solidFill>
                <a:latin typeface="Calibri"/>
                <a:cs typeface="Calibri"/>
              </a:rPr>
              <a:t>Brazil.</a:t>
            </a:r>
            <a:endParaRPr sz="1400" dirty="0">
              <a:latin typeface="Calibri"/>
              <a:cs typeface="Calibri"/>
            </a:endParaRPr>
          </a:p>
          <a:p>
            <a:pPr marL="523399" lvl="1" indent="-170974">
              <a:spcBef>
                <a:spcPts val="1354"/>
              </a:spcBef>
              <a:buFont typeface="Arial"/>
              <a:buChar char="•"/>
              <a:tabLst>
                <a:tab pos="523399" algn="l"/>
              </a:tabLst>
            </a:pPr>
            <a:r>
              <a:rPr sz="1400" dirty="0">
                <a:solidFill>
                  <a:srgbClr val="255F92"/>
                </a:solidFill>
                <a:latin typeface="Calibri"/>
                <a:cs typeface="Calibri"/>
              </a:rPr>
              <a:t>Inspire</a:t>
            </a:r>
            <a:r>
              <a:rPr sz="1400" spc="-30" dirty="0">
                <a:solidFill>
                  <a:srgbClr val="255F92"/>
                </a:solidFill>
                <a:latin typeface="Calibri"/>
                <a:cs typeface="Calibri"/>
              </a:rPr>
              <a:t> </a:t>
            </a:r>
            <a:r>
              <a:rPr sz="1400" dirty="0">
                <a:solidFill>
                  <a:srgbClr val="255F92"/>
                </a:solidFill>
                <a:latin typeface="Calibri"/>
                <a:cs typeface="Calibri"/>
              </a:rPr>
              <a:t>the</a:t>
            </a:r>
            <a:r>
              <a:rPr sz="1400" spc="-23" dirty="0">
                <a:solidFill>
                  <a:srgbClr val="255F92"/>
                </a:solidFill>
                <a:latin typeface="Calibri"/>
                <a:cs typeface="Calibri"/>
              </a:rPr>
              <a:t> </a:t>
            </a:r>
            <a:r>
              <a:rPr sz="1400" dirty="0">
                <a:solidFill>
                  <a:srgbClr val="255F92"/>
                </a:solidFill>
                <a:latin typeface="Calibri"/>
                <a:cs typeface="Calibri"/>
              </a:rPr>
              <a:t>next</a:t>
            </a:r>
            <a:r>
              <a:rPr sz="1400" spc="-38" dirty="0">
                <a:solidFill>
                  <a:srgbClr val="255F92"/>
                </a:solidFill>
                <a:latin typeface="Calibri"/>
                <a:cs typeface="Calibri"/>
              </a:rPr>
              <a:t> </a:t>
            </a:r>
            <a:r>
              <a:rPr sz="1400" spc="-8" dirty="0">
                <a:solidFill>
                  <a:srgbClr val="255F92"/>
                </a:solidFill>
                <a:latin typeface="Calibri"/>
                <a:cs typeface="Calibri"/>
              </a:rPr>
              <a:t>generation</a:t>
            </a:r>
            <a:r>
              <a:rPr sz="1400" spc="-34" dirty="0">
                <a:solidFill>
                  <a:srgbClr val="255F92"/>
                </a:solidFill>
                <a:latin typeface="Calibri"/>
                <a:cs typeface="Calibri"/>
              </a:rPr>
              <a:t> </a:t>
            </a:r>
            <a:r>
              <a:rPr sz="1400" dirty="0">
                <a:solidFill>
                  <a:srgbClr val="255F92"/>
                </a:solidFill>
                <a:latin typeface="Calibri"/>
                <a:cs typeface="Calibri"/>
              </a:rPr>
              <a:t>with</a:t>
            </a:r>
            <a:r>
              <a:rPr sz="1400" spc="-26" dirty="0">
                <a:solidFill>
                  <a:srgbClr val="255F92"/>
                </a:solidFill>
                <a:latin typeface="Calibri"/>
                <a:cs typeface="Calibri"/>
              </a:rPr>
              <a:t> </a:t>
            </a:r>
            <a:r>
              <a:rPr sz="1400" dirty="0">
                <a:solidFill>
                  <a:srgbClr val="255F92"/>
                </a:solidFill>
                <a:latin typeface="Calibri"/>
                <a:cs typeface="Calibri"/>
              </a:rPr>
              <a:t>‘CEOS</a:t>
            </a:r>
            <a:r>
              <a:rPr sz="1400" spc="-30" dirty="0">
                <a:solidFill>
                  <a:srgbClr val="255F92"/>
                </a:solidFill>
                <a:latin typeface="Calibri"/>
                <a:cs typeface="Calibri"/>
              </a:rPr>
              <a:t> </a:t>
            </a:r>
            <a:r>
              <a:rPr sz="1400" dirty="0">
                <a:solidFill>
                  <a:srgbClr val="255F92"/>
                </a:solidFill>
                <a:latin typeface="Calibri"/>
                <a:cs typeface="Calibri"/>
              </a:rPr>
              <a:t>in</a:t>
            </a:r>
            <a:r>
              <a:rPr sz="1400" spc="-23" dirty="0">
                <a:solidFill>
                  <a:srgbClr val="255F92"/>
                </a:solidFill>
                <a:latin typeface="Calibri"/>
                <a:cs typeface="Calibri"/>
              </a:rPr>
              <a:t> </a:t>
            </a:r>
            <a:r>
              <a:rPr sz="1400" spc="-8" dirty="0">
                <a:solidFill>
                  <a:srgbClr val="255F92"/>
                </a:solidFill>
                <a:latin typeface="Calibri"/>
                <a:cs typeface="Calibri"/>
              </a:rPr>
              <a:t>Schools’</a:t>
            </a:r>
            <a:endParaRPr sz="1400" dirty="0">
              <a:latin typeface="Calibri"/>
              <a:cs typeface="Calibri"/>
            </a:endParaRPr>
          </a:p>
        </p:txBody>
      </p:sp>
      <p:pic>
        <p:nvPicPr>
          <p:cNvPr id="8" name="object 8"/>
          <p:cNvPicPr/>
          <p:nvPr/>
        </p:nvPicPr>
        <p:blipFill>
          <a:blip r:embed="rId3" cstate="screen">
            <a:extLst>
              <a:ext uri="{28A0092B-C50C-407E-A947-70E740481C1C}">
                <a14:useLocalDpi xmlns:a14="http://schemas.microsoft.com/office/drawing/2010/main"/>
              </a:ext>
            </a:extLst>
          </a:blip>
          <a:stretch>
            <a:fillRect/>
          </a:stretch>
        </p:blipFill>
        <p:spPr>
          <a:xfrm>
            <a:off x="6914713" y="272552"/>
            <a:ext cx="2013613" cy="5664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79544" y="4432697"/>
            <a:ext cx="1364456" cy="710564"/>
          </a:xfrm>
          <a:custGeom>
            <a:avLst/>
            <a:gdLst/>
            <a:ahLst/>
            <a:cxnLst/>
            <a:rect l="l" t="t" r="r" b="b"/>
            <a:pathLst>
              <a:path w="1819275" h="947420">
                <a:moveTo>
                  <a:pt x="1819275" y="0"/>
                </a:moveTo>
                <a:lnTo>
                  <a:pt x="0" y="947308"/>
                </a:lnTo>
                <a:lnTo>
                  <a:pt x="1819275" y="947308"/>
                </a:lnTo>
                <a:lnTo>
                  <a:pt x="1819275" y="0"/>
                </a:lnTo>
                <a:close/>
              </a:path>
            </a:pathLst>
          </a:custGeom>
          <a:solidFill>
            <a:srgbClr val="255F92"/>
          </a:solidFill>
        </p:spPr>
        <p:txBody>
          <a:bodyPr wrap="square" lIns="0" tIns="0" rIns="0" bIns="0" rtlCol="0"/>
          <a:lstStyle/>
          <a:p>
            <a:pPr defTabSz="685800">
              <a:buClrTx/>
            </a:pPr>
            <a:endParaRPr sz="1350">
              <a:solidFill>
                <a:sysClr val="windowText" lastClr="000000"/>
              </a:solidFill>
            </a:endParaRPr>
          </a:p>
        </p:txBody>
      </p:sp>
      <p:grpSp>
        <p:nvGrpSpPr>
          <p:cNvPr id="3" name="object 3"/>
          <p:cNvGrpSpPr/>
          <p:nvPr/>
        </p:nvGrpSpPr>
        <p:grpSpPr>
          <a:xfrm>
            <a:off x="-3572" y="-3572"/>
            <a:ext cx="9147810" cy="5150644"/>
            <a:chOff x="-4762" y="-4763"/>
            <a:chExt cx="12197080" cy="6867525"/>
          </a:xfrm>
        </p:grpSpPr>
        <p:sp>
          <p:nvSpPr>
            <p:cNvPr id="4" name="object 4"/>
            <p:cNvSpPr/>
            <p:nvPr/>
          </p:nvSpPr>
          <p:spPr>
            <a:xfrm>
              <a:off x="0" y="0"/>
              <a:ext cx="6539230" cy="6858000"/>
            </a:xfrm>
            <a:custGeom>
              <a:avLst/>
              <a:gdLst/>
              <a:ahLst/>
              <a:cxnLst/>
              <a:rect l="l" t="t" r="r" b="b"/>
              <a:pathLst>
                <a:path w="6539230" h="6858000">
                  <a:moveTo>
                    <a:pt x="0" y="6857999"/>
                  </a:moveTo>
                  <a:lnTo>
                    <a:pt x="6539067" y="6858000"/>
                  </a:lnTo>
                  <a:lnTo>
                    <a:pt x="6539067" y="0"/>
                  </a:lnTo>
                  <a:lnTo>
                    <a:pt x="0" y="0"/>
                  </a:lnTo>
                  <a:lnTo>
                    <a:pt x="0" y="6857999"/>
                  </a:lnTo>
                  <a:close/>
                </a:path>
              </a:pathLst>
            </a:custGeom>
            <a:solidFill>
              <a:srgbClr val="001F5F"/>
            </a:solidFill>
          </p:spPr>
          <p:txBody>
            <a:bodyPr wrap="square" lIns="0" tIns="0" rIns="0" bIns="0" rtlCol="0"/>
            <a:lstStyle/>
            <a:p>
              <a:pPr defTabSz="685800">
                <a:buClrTx/>
              </a:pPr>
              <a:endParaRPr sz="1350">
                <a:solidFill>
                  <a:sysClr val="windowText" lastClr="000000"/>
                </a:solidFill>
              </a:endParaRPr>
            </a:p>
          </p:txBody>
        </p:sp>
        <p:sp>
          <p:nvSpPr>
            <p:cNvPr id="5" name="object 5"/>
            <p:cNvSpPr/>
            <p:nvPr/>
          </p:nvSpPr>
          <p:spPr>
            <a:xfrm>
              <a:off x="0" y="0"/>
              <a:ext cx="6539230" cy="6858000"/>
            </a:xfrm>
            <a:custGeom>
              <a:avLst/>
              <a:gdLst/>
              <a:ahLst/>
              <a:cxnLst/>
              <a:rect l="l" t="t" r="r" b="b"/>
              <a:pathLst>
                <a:path w="6539230" h="6858000">
                  <a:moveTo>
                    <a:pt x="0" y="6857999"/>
                  </a:moveTo>
                  <a:lnTo>
                    <a:pt x="6539067" y="6858000"/>
                  </a:lnTo>
                  <a:lnTo>
                    <a:pt x="6539067" y="0"/>
                  </a:lnTo>
                  <a:lnTo>
                    <a:pt x="0" y="0"/>
                  </a:lnTo>
                </a:path>
              </a:pathLst>
            </a:custGeom>
            <a:ln w="9525">
              <a:solidFill>
                <a:srgbClr val="001F5F"/>
              </a:solidFill>
            </a:ln>
          </p:spPr>
          <p:txBody>
            <a:bodyPr wrap="square" lIns="0" tIns="0" rIns="0" bIns="0" rtlCol="0"/>
            <a:lstStyle/>
            <a:p>
              <a:pPr defTabSz="685800">
                <a:buClrTx/>
              </a:pPr>
              <a:endParaRPr sz="1350">
                <a:solidFill>
                  <a:sysClr val="windowText" lastClr="000000"/>
                </a:solidFill>
              </a:endParaRPr>
            </a:p>
          </p:txBody>
        </p:sp>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6302247" y="39"/>
              <a:ext cx="5889752" cy="6845808"/>
            </a:xfrm>
            <a:prstGeom prst="rect">
              <a:avLst/>
            </a:prstGeom>
          </p:spPr>
        </p:pic>
      </p:grpSp>
      <p:sp>
        <p:nvSpPr>
          <p:cNvPr id="7" name="object 7"/>
          <p:cNvSpPr txBox="1">
            <a:spLocks noGrp="1"/>
          </p:cNvSpPr>
          <p:nvPr>
            <p:ph type="title"/>
          </p:nvPr>
        </p:nvSpPr>
        <p:spPr>
          <a:xfrm>
            <a:off x="145466" y="301371"/>
            <a:ext cx="4234815" cy="379431"/>
          </a:xfrm>
          <a:prstGeom prst="rect">
            <a:avLst/>
          </a:prstGeom>
        </p:spPr>
        <p:txBody>
          <a:bodyPr vert="horz" wrap="square" lIns="0" tIns="10001" rIns="0" bIns="0" rtlCol="0">
            <a:spAutoFit/>
          </a:bodyPr>
          <a:lstStyle/>
          <a:p>
            <a:pPr marL="9525">
              <a:spcBef>
                <a:spcPts val="79"/>
              </a:spcBef>
            </a:pPr>
            <a:r>
              <a:rPr sz="2400" b="1" dirty="0">
                <a:solidFill>
                  <a:srgbClr val="FFFFFF"/>
                </a:solidFill>
                <a:latin typeface="Arial"/>
                <a:cs typeface="Arial"/>
              </a:rPr>
              <a:t>CEOS ‘In</a:t>
            </a:r>
            <a:r>
              <a:rPr sz="2400" b="1" spc="15" dirty="0">
                <a:solidFill>
                  <a:srgbClr val="FFFFFF"/>
                </a:solidFill>
                <a:latin typeface="Arial"/>
                <a:cs typeface="Arial"/>
              </a:rPr>
              <a:t> </a:t>
            </a:r>
            <a:r>
              <a:rPr sz="2400" b="1" spc="-8" dirty="0">
                <a:solidFill>
                  <a:srgbClr val="FFFFFF"/>
                </a:solidFill>
                <a:latin typeface="Arial"/>
                <a:cs typeface="Arial"/>
              </a:rPr>
              <a:t>Schools’</a:t>
            </a:r>
            <a:r>
              <a:rPr sz="2400" b="1" spc="-153" dirty="0">
                <a:solidFill>
                  <a:srgbClr val="FFFFFF"/>
                </a:solidFill>
                <a:latin typeface="Arial"/>
                <a:cs typeface="Arial"/>
              </a:rPr>
              <a:t> </a:t>
            </a:r>
            <a:r>
              <a:rPr sz="2400" b="1" spc="-8" dirty="0">
                <a:solidFill>
                  <a:srgbClr val="FFFFFF"/>
                </a:solidFill>
                <a:latin typeface="Arial"/>
                <a:cs typeface="Arial"/>
              </a:rPr>
              <a:t>objectives</a:t>
            </a:r>
            <a:endParaRPr sz="2400">
              <a:latin typeface="Arial"/>
              <a:cs typeface="Arial"/>
            </a:endParaRPr>
          </a:p>
        </p:txBody>
      </p:sp>
      <p:sp>
        <p:nvSpPr>
          <p:cNvPr id="8" name="object 8"/>
          <p:cNvSpPr txBox="1"/>
          <p:nvPr/>
        </p:nvSpPr>
        <p:spPr>
          <a:xfrm>
            <a:off x="9448" y="1032224"/>
            <a:ext cx="4363403" cy="3636252"/>
          </a:xfrm>
          <a:prstGeom prst="rect">
            <a:avLst/>
          </a:prstGeom>
        </p:spPr>
        <p:txBody>
          <a:bodyPr vert="horz" wrap="square" lIns="0" tIns="9525" rIns="0" bIns="0" rtlCol="0">
            <a:spAutoFit/>
          </a:bodyPr>
          <a:lstStyle/>
          <a:p>
            <a:pPr marL="350996" marR="4763" indent="-341948" algn="just" defTabSz="685800">
              <a:spcBef>
                <a:spcPts val="75"/>
              </a:spcBef>
              <a:buClrTx/>
              <a:buSzPct val="133333"/>
              <a:buFont typeface="Arial"/>
              <a:buChar char="•"/>
              <a:tabLst>
                <a:tab pos="352425" algn="l"/>
              </a:tabLst>
            </a:pPr>
            <a:r>
              <a:rPr sz="1800" b="1" dirty="0">
                <a:solidFill>
                  <a:srgbClr val="FFFFFF"/>
                </a:solidFill>
              </a:rPr>
              <a:t>Educate:</a:t>
            </a:r>
            <a:r>
              <a:rPr sz="1800" b="1" spc="64" dirty="0">
                <a:solidFill>
                  <a:srgbClr val="FFFFFF"/>
                </a:solidFill>
              </a:rPr>
              <a:t> </a:t>
            </a:r>
            <a:r>
              <a:rPr sz="1800" dirty="0">
                <a:solidFill>
                  <a:srgbClr val="FFFFFF"/>
                </a:solidFill>
              </a:rPr>
              <a:t>Create</a:t>
            </a:r>
            <a:r>
              <a:rPr sz="1800" spc="60" dirty="0">
                <a:solidFill>
                  <a:srgbClr val="FFFFFF"/>
                </a:solidFill>
              </a:rPr>
              <a:t> </a:t>
            </a:r>
            <a:r>
              <a:rPr sz="1800" dirty="0">
                <a:solidFill>
                  <a:srgbClr val="FFFFFF"/>
                </a:solidFill>
              </a:rPr>
              <a:t>a</a:t>
            </a:r>
            <a:r>
              <a:rPr sz="1800" spc="56" dirty="0">
                <a:solidFill>
                  <a:srgbClr val="FFFFFF"/>
                </a:solidFill>
              </a:rPr>
              <a:t> </a:t>
            </a:r>
            <a:r>
              <a:rPr sz="1800" spc="-15" dirty="0">
                <a:solidFill>
                  <a:srgbClr val="FFFFFF"/>
                </a:solidFill>
              </a:rPr>
              <a:t>low-</a:t>
            </a:r>
            <a:r>
              <a:rPr sz="1800" dirty="0">
                <a:solidFill>
                  <a:srgbClr val="FFFFFF"/>
                </a:solidFill>
              </a:rPr>
              <a:t>cost</a:t>
            </a:r>
            <a:r>
              <a:rPr sz="1800" spc="60" dirty="0">
                <a:solidFill>
                  <a:srgbClr val="FFFFFF"/>
                </a:solidFill>
              </a:rPr>
              <a:t> </a:t>
            </a:r>
            <a:r>
              <a:rPr sz="1800" spc="-8" dirty="0">
                <a:solidFill>
                  <a:srgbClr val="FFFFFF"/>
                </a:solidFill>
              </a:rPr>
              <a:t>repeatable 	</a:t>
            </a:r>
            <a:r>
              <a:rPr sz="1800" dirty="0">
                <a:solidFill>
                  <a:srgbClr val="FFFFFF"/>
                </a:solidFill>
              </a:rPr>
              <a:t>programme</a:t>
            </a:r>
            <a:r>
              <a:rPr sz="1800" spc="315" dirty="0">
                <a:solidFill>
                  <a:srgbClr val="FFFFFF"/>
                </a:solidFill>
              </a:rPr>
              <a:t>  </a:t>
            </a:r>
            <a:r>
              <a:rPr sz="1800" dirty="0">
                <a:solidFill>
                  <a:srgbClr val="FFFFFF"/>
                </a:solidFill>
              </a:rPr>
              <a:t>that</a:t>
            </a:r>
            <a:r>
              <a:rPr sz="1800" spc="323" dirty="0">
                <a:solidFill>
                  <a:srgbClr val="FFFFFF"/>
                </a:solidFill>
              </a:rPr>
              <a:t>  </a:t>
            </a:r>
            <a:r>
              <a:rPr sz="1800" dirty="0">
                <a:solidFill>
                  <a:srgbClr val="FFFFFF"/>
                </a:solidFill>
              </a:rPr>
              <a:t>can</a:t>
            </a:r>
            <a:r>
              <a:rPr sz="1800" spc="323" dirty="0">
                <a:solidFill>
                  <a:srgbClr val="FFFFFF"/>
                </a:solidFill>
              </a:rPr>
              <a:t>  </a:t>
            </a:r>
            <a:r>
              <a:rPr sz="1800" dirty="0">
                <a:solidFill>
                  <a:srgbClr val="FFFFFF"/>
                </a:solidFill>
              </a:rPr>
              <a:t>Educate</a:t>
            </a:r>
            <a:r>
              <a:rPr sz="1800" spc="319" dirty="0">
                <a:solidFill>
                  <a:srgbClr val="FFFFFF"/>
                </a:solidFill>
              </a:rPr>
              <a:t>  </a:t>
            </a:r>
            <a:r>
              <a:rPr sz="1800" spc="-19" dirty="0">
                <a:solidFill>
                  <a:srgbClr val="FFFFFF"/>
                </a:solidFill>
              </a:rPr>
              <a:t>and 	</a:t>
            </a:r>
            <a:r>
              <a:rPr sz="1800" dirty="0">
                <a:solidFill>
                  <a:srgbClr val="FFFFFF"/>
                </a:solidFill>
              </a:rPr>
              <a:t>inspire</a:t>
            </a:r>
            <a:r>
              <a:rPr sz="1800" spc="-45" dirty="0">
                <a:solidFill>
                  <a:srgbClr val="FFFFFF"/>
                </a:solidFill>
              </a:rPr>
              <a:t> </a:t>
            </a:r>
            <a:r>
              <a:rPr sz="1800" dirty="0">
                <a:solidFill>
                  <a:srgbClr val="FFFFFF"/>
                </a:solidFill>
              </a:rPr>
              <a:t>young</a:t>
            </a:r>
            <a:r>
              <a:rPr sz="1800" spc="-56" dirty="0">
                <a:solidFill>
                  <a:srgbClr val="FFFFFF"/>
                </a:solidFill>
              </a:rPr>
              <a:t> </a:t>
            </a:r>
            <a:r>
              <a:rPr sz="1800" dirty="0">
                <a:solidFill>
                  <a:srgbClr val="FFFFFF"/>
                </a:solidFill>
              </a:rPr>
              <a:t>people</a:t>
            </a:r>
            <a:r>
              <a:rPr sz="1800" spc="-49" dirty="0">
                <a:solidFill>
                  <a:srgbClr val="FFFFFF"/>
                </a:solidFill>
              </a:rPr>
              <a:t> </a:t>
            </a:r>
            <a:r>
              <a:rPr sz="1800" dirty="0">
                <a:solidFill>
                  <a:srgbClr val="FFFFFF"/>
                </a:solidFill>
              </a:rPr>
              <a:t>on</a:t>
            </a:r>
            <a:r>
              <a:rPr sz="1800" spc="-64" dirty="0">
                <a:solidFill>
                  <a:srgbClr val="FFFFFF"/>
                </a:solidFill>
              </a:rPr>
              <a:t> </a:t>
            </a:r>
            <a:r>
              <a:rPr sz="1800" spc="-19" dirty="0">
                <a:solidFill>
                  <a:srgbClr val="FFFFFF"/>
                </a:solidFill>
              </a:rPr>
              <a:t>EO</a:t>
            </a:r>
            <a:endParaRPr sz="1800">
              <a:solidFill>
                <a:sysClr val="windowText" lastClr="000000"/>
              </a:solidFill>
            </a:endParaRPr>
          </a:p>
          <a:p>
            <a:pPr defTabSz="685800">
              <a:spcBef>
                <a:spcPts val="90"/>
              </a:spcBef>
              <a:buClr>
                <a:srgbClr val="FFFFFF"/>
              </a:buClr>
              <a:buFont typeface="Arial"/>
              <a:buChar char="•"/>
            </a:pPr>
            <a:endParaRPr sz="1800">
              <a:solidFill>
                <a:sysClr val="windowText" lastClr="000000"/>
              </a:solidFill>
            </a:endParaRPr>
          </a:p>
          <a:p>
            <a:pPr marL="350996" marR="3810" indent="-341948" algn="just" defTabSz="685800">
              <a:buClrTx/>
              <a:buSzPct val="133333"/>
              <a:buFont typeface="Arial"/>
              <a:buChar char="•"/>
              <a:tabLst>
                <a:tab pos="352425" algn="l"/>
              </a:tabLst>
            </a:pPr>
            <a:r>
              <a:rPr sz="1800" b="1" dirty="0">
                <a:solidFill>
                  <a:srgbClr val="FFFFFF"/>
                </a:solidFill>
              </a:rPr>
              <a:t>Collaborate:</a:t>
            </a:r>
            <a:r>
              <a:rPr sz="1800" b="1" spc="131" dirty="0">
                <a:solidFill>
                  <a:srgbClr val="FFFFFF"/>
                </a:solidFill>
              </a:rPr>
              <a:t>  </a:t>
            </a:r>
            <a:r>
              <a:rPr sz="1800" dirty="0">
                <a:solidFill>
                  <a:srgbClr val="FFFFFF"/>
                </a:solidFill>
              </a:rPr>
              <a:t>Provide</a:t>
            </a:r>
            <a:r>
              <a:rPr sz="1800" spc="135" dirty="0">
                <a:solidFill>
                  <a:srgbClr val="FFFFFF"/>
                </a:solidFill>
              </a:rPr>
              <a:t>  </a:t>
            </a:r>
            <a:r>
              <a:rPr sz="1800" dirty="0">
                <a:solidFill>
                  <a:srgbClr val="FFFFFF"/>
                </a:solidFill>
              </a:rPr>
              <a:t>an</a:t>
            </a:r>
            <a:r>
              <a:rPr sz="1800" spc="131" dirty="0">
                <a:solidFill>
                  <a:srgbClr val="FFFFFF"/>
                </a:solidFill>
              </a:rPr>
              <a:t>  </a:t>
            </a:r>
            <a:r>
              <a:rPr sz="1800" spc="-8" dirty="0">
                <a:solidFill>
                  <a:srgbClr val="FFFFFF"/>
                </a:solidFill>
              </a:rPr>
              <a:t>opportunity 	</a:t>
            </a:r>
            <a:r>
              <a:rPr sz="1800" dirty="0">
                <a:solidFill>
                  <a:srgbClr val="FFFFFF"/>
                </a:solidFill>
              </a:rPr>
              <a:t>for</a:t>
            </a:r>
            <a:r>
              <a:rPr sz="1800" spc="217" dirty="0">
                <a:solidFill>
                  <a:srgbClr val="FFFFFF"/>
                </a:solidFill>
              </a:rPr>
              <a:t>  </a:t>
            </a:r>
            <a:r>
              <a:rPr sz="1800" dirty="0">
                <a:solidFill>
                  <a:srgbClr val="FFFFFF"/>
                </a:solidFill>
              </a:rPr>
              <a:t>students</a:t>
            </a:r>
            <a:r>
              <a:rPr sz="1800" spc="214" dirty="0">
                <a:solidFill>
                  <a:srgbClr val="FFFFFF"/>
                </a:solidFill>
              </a:rPr>
              <a:t>  </a:t>
            </a:r>
            <a:r>
              <a:rPr sz="1800" dirty="0">
                <a:solidFill>
                  <a:srgbClr val="FFFFFF"/>
                </a:solidFill>
              </a:rPr>
              <a:t>to</a:t>
            </a:r>
            <a:r>
              <a:rPr sz="1800" spc="217" dirty="0">
                <a:solidFill>
                  <a:srgbClr val="FFFFFF"/>
                </a:solidFill>
              </a:rPr>
              <a:t>  </a:t>
            </a:r>
            <a:r>
              <a:rPr sz="1800" dirty="0">
                <a:solidFill>
                  <a:srgbClr val="FFFFFF"/>
                </a:solidFill>
              </a:rPr>
              <a:t>work</a:t>
            </a:r>
            <a:r>
              <a:rPr sz="1800" spc="221" dirty="0">
                <a:solidFill>
                  <a:srgbClr val="FFFFFF"/>
                </a:solidFill>
              </a:rPr>
              <a:t>  </a:t>
            </a:r>
            <a:r>
              <a:rPr sz="1800" spc="-8" dirty="0">
                <a:solidFill>
                  <a:srgbClr val="FFFFFF"/>
                </a:solidFill>
              </a:rPr>
              <a:t>collaboratively 	</a:t>
            </a:r>
            <a:r>
              <a:rPr sz="1800" dirty="0">
                <a:solidFill>
                  <a:srgbClr val="FFFFFF"/>
                </a:solidFill>
              </a:rPr>
              <a:t>across</a:t>
            </a:r>
            <a:r>
              <a:rPr sz="1800" spc="281" dirty="0">
                <a:solidFill>
                  <a:srgbClr val="FFFFFF"/>
                </a:solidFill>
              </a:rPr>
              <a:t> </a:t>
            </a:r>
            <a:r>
              <a:rPr sz="1800" dirty="0">
                <a:solidFill>
                  <a:srgbClr val="FFFFFF"/>
                </a:solidFill>
              </a:rPr>
              <a:t>International</a:t>
            </a:r>
            <a:r>
              <a:rPr sz="1800" spc="289" dirty="0">
                <a:solidFill>
                  <a:srgbClr val="FFFFFF"/>
                </a:solidFill>
              </a:rPr>
              <a:t> </a:t>
            </a:r>
            <a:r>
              <a:rPr sz="1800" dirty="0">
                <a:solidFill>
                  <a:srgbClr val="FFFFFF"/>
                </a:solidFill>
              </a:rPr>
              <a:t>borders</a:t>
            </a:r>
            <a:r>
              <a:rPr sz="1800" spc="289" dirty="0">
                <a:solidFill>
                  <a:srgbClr val="FFFFFF"/>
                </a:solidFill>
              </a:rPr>
              <a:t> </a:t>
            </a:r>
            <a:r>
              <a:rPr sz="1800" dirty="0">
                <a:solidFill>
                  <a:srgbClr val="FFFFFF"/>
                </a:solidFill>
              </a:rPr>
              <a:t>using</a:t>
            </a:r>
            <a:r>
              <a:rPr sz="1800" spc="285" dirty="0">
                <a:solidFill>
                  <a:srgbClr val="FFFFFF"/>
                </a:solidFill>
              </a:rPr>
              <a:t> </a:t>
            </a:r>
            <a:r>
              <a:rPr sz="1800" spc="-19" dirty="0">
                <a:solidFill>
                  <a:srgbClr val="FFFFFF"/>
                </a:solidFill>
              </a:rPr>
              <a:t>the 	</a:t>
            </a:r>
            <a:r>
              <a:rPr sz="1800" dirty="0">
                <a:solidFill>
                  <a:srgbClr val="FFFFFF"/>
                </a:solidFill>
              </a:rPr>
              <a:t>platform</a:t>
            </a:r>
            <a:r>
              <a:rPr sz="1800" spc="-30" dirty="0">
                <a:solidFill>
                  <a:srgbClr val="FFFFFF"/>
                </a:solidFill>
              </a:rPr>
              <a:t> </a:t>
            </a:r>
            <a:r>
              <a:rPr sz="1800" dirty="0">
                <a:solidFill>
                  <a:srgbClr val="FFFFFF"/>
                </a:solidFill>
              </a:rPr>
              <a:t>of</a:t>
            </a:r>
            <a:r>
              <a:rPr sz="1800" spc="-34" dirty="0">
                <a:solidFill>
                  <a:srgbClr val="FFFFFF"/>
                </a:solidFill>
              </a:rPr>
              <a:t> </a:t>
            </a:r>
            <a:r>
              <a:rPr sz="1800" spc="-8" dirty="0">
                <a:solidFill>
                  <a:srgbClr val="FFFFFF"/>
                </a:solidFill>
              </a:rPr>
              <a:t>CEOS.</a:t>
            </a:r>
            <a:endParaRPr sz="1800">
              <a:solidFill>
                <a:sysClr val="windowText" lastClr="000000"/>
              </a:solidFill>
            </a:endParaRPr>
          </a:p>
          <a:p>
            <a:pPr defTabSz="685800">
              <a:spcBef>
                <a:spcPts val="94"/>
              </a:spcBef>
              <a:buClr>
                <a:srgbClr val="FFFFFF"/>
              </a:buClr>
              <a:buFont typeface="Arial"/>
              <a:buChar char="•"/>
            </a:pPr>
            <a:endParaRPr sz="1800">
              <a:solidFill>
                <a:sysClr val="windowText" lastClr="000000"/>
              </a:solidFill>
            </a:endParaRPr>
          </a:p>
          <a:p>
            <a:pPr marL="351473" marR="3810" indent="-342424" algn="just" defTabSz="685800">
              <a:buClrTx/>
              <a:buSzPct val="133333"/>
              <a:buFont typeface="Arial"/>
              <a:buChar char="•"/>
              <a:tabLst>
                <a:tab pos="352425" algn="l"/>
              </a:tabLst>
            </a:pPr>
            <a:r>
              <a:rPr sz="1800" b="1" dirty="0">
                <a:solidFill>
                  <a:srgbClr val="FFFFFF"/>
                </a:solidFill>
              </a:rPr>
              <a:t>Engage:</a:t>
            </a:r>
            <a:r>
              <a:rPr sz="1800" b="1" spc="353" dirty="0">
                <a:solidFill>
                  <a:srgbClr val="FFFFFF"/>
                </a:solidFill>
              </a:rPr>
              <a:t>   </a:t>
            </a:r>
            <a:r>
              <a:rPr sz="1800" dirty="0">
                <a:solidFill>
                  <a:srgbClr val="FFFFFF"/>
                </a:solidFill>
              </a:rPr>
              <a:t>Facilitate</a:t>
            </a:r>
            <a:r>
              <a:rPr sz="1800" spc="353" dirty="0">
                <a:solidFill>
                  <a:srgbClr val="FFFFFF"/>
                </a:solidFill>
              </a:rPr>
              <a:t>   </a:t>
            </a:r>
            <a:r>
              <a:rPr sz="1800" dirty="0">
                <a:solidFill>
                  <a:srgbClr val="FFFFFF"/>
                </a:solidFill>
              </a:rPr>
              <a:t>a</a:t>
            </a:r>
            <a:r>
              <a:rPr sz="1800" spc="349" dirty="0">
                <a:solidFill>
                  <a:srgbClr val="FFFFFF"/>
                </a:solidFill>
              </a:rPr>
              <a:t>   </a:t>
            </a:r>
            <a:r>
              <a:rPr sz="1800" spc="-8" dirty="0">
                <a:solidFill>
                  <a:srgbClr val="FFFFFF"/>
                </a:solidFill>
              </a:rPr>
              <a:t>discussion 	</a:t>
            </a:r>
            <a:r>
              <a:rPr sz="1800" dirty="0">
                <a:solidFill>
                  <a:srgbClr val="FFFFFF"/>
                </a:solidFill>
              </a:rPr>
              <a:t>between</a:t>
            </a:r>
            <a:r>
              <a:rPr sz="1800" spc="41" dirty="0">
                <a:solidFill>
                  <a:srgbClr val="FFFFFF"/>
                </a:solidFill>
              </a:rPr>
              <a:t>  </a:t>
            </a:r>
            <a:r>
              <a:rPr sz="1800" dirty="0">
                <a:solidFill>
                  <a:srgbClr val="FFFFFF"/>
                </a:solidFill>
              </a:rPr>
              <a:t>CEOS</a:t>
            </a:r>
            <a:r>
              <a:rPr sz="1800" spc="38" dirty="0">
                <a:solidFill>
                  <a:srgbClr val="FFFFFF"/>
                </a:solidFill>
              </a:rPr>
              <a:t>  </a:t>
            </a:r>
            <a:r>
              <a:rPr sz="1800" dirty="0">
                <a:solidFill>
                  <a:srgbClr val="FFFFFF"/>
                </a:solidFill>
              </a:rPr>
              <a:t>principals</a:t>
            </a:r>
            <a:r>
              <a:rPr sz="1800" spc="41" dirty="0">
                <a:solidFill>
                  <a:srgbClr val="FFFFFF"/>
                </a:solidFill>
              </a:rPr>
              <a:t>  </a:t>
            </a:r>
            <a:r>
              <a:rPr sz="1800" dirty="0">
                <a:solidFill>
                  <a:srgbClr val="FFFFFF"/>
                </a:solidFill>
              </a:rPr>
              <a:t>and</a:t>
            </a:r>
            <a:r>
              <a:rPr sz="1800" spc="38" dirty="0">
                <a:solidFill>
                  <a:srgbClr val="FFFFFF"/>
                </a:solidFill>
              </a:rPr>
              <a:t>  </a:t>
            </a:r>
            <a:r>
              <a:rPr sz="1800" spc="-8" dirty="0">
                <a:solidFill>
                  <a:srgbClr val="FFFFFF"/>
                </a:solidFill>
              </a:rPr>
              <a:t>youth 	</a:t>
            </a:r>
            <a:r>
              <a:rPr sz="1800" dirty="0">
                <a:solidFill>
                  <a:srgbClr val="FFFFFF"/>
                </a:solidFill>
              </a:rPr>
              <a:t>representatives</a:t>
            </a:r>
            <a:r>
              <a:rPr sz="1800" spc="153" dirty="0">
                <a:solidFill>
                  <a:srgbClr val="FFFFFF"/>
                </a:solidFill>
              </a:rPr>
              <a:t>  </a:t>
            </a:r>
            <a:r>
              <a:rPr sz="1800" dirty="0">
                <a:solidFill>
                  <a:srgbClr val="FFFFFF"/>
                </a:solidFill>
              </a:rPr>
              <a:t>on</a:t>
            </a:r>
            <a:r>
              <a:rPr sz="1800" spc="153" dirty="0">
                <a:solidFill>
                  <a:srgbClr val="FFFFFF"/>
                </a:solidFill>
              </a:rPr>
              <a:t>  </a:t>
            </a:r>
            <a:r>
              <a:rPr sz="1800" dirty="0">
                <a:solidFill>
                  <a:srgbClr val="FFFFFF"/>
                </a:solidFill>
              </a:rPr>
              <a:t>key</a:t>
            </a:r>
            <a:r>
              <a:rPr sz="1800" spc="150" dirty="0">
                <a:solidFill>
                  <a:srgbClr val="FFFFFF"/>
                </a:solidFill>
              </a:rPr>
              <a:t>  </a:t>
            </a:r>
            <a:r>
              <a:rPr sz="1800" dirty="0">
                <a:solidFill>
                  <a:srgbClr val="FFFFFF"/>
                </a:solidFill>
              </a:rPr>
              <a:t>CEOS</a:t>
            </a:r>
            <a:r>
              <a:rPr sz="1800" spc="150" dirty="0">
                <a:solidFill>
                  <a:srgbClr val="FFFFFF"/>
                </a:solidFill>
              </a:rPr>
              <a:t>  </a:t>
            </a:r>
            <a:r>
              <a:rPr sz="1800" spc="-8" dirty="0">
                <a:solidFill>
                  <a:srgbClr val="FFFFFF"/>
                </a:solidFill>
              </a:rPr>
              <a:t>topic 	areas.</a:t>
            </a:r>
            <a:endParaRPr sz="1800">
              <a:solidFill>
                <a:sysClr val="windowText" lastClr="000000"/>
              </a:solidFill>
            </a:endParaRPr>
          </a:p>
        </p:txBody>
      </p:sp>
      <p:pic>
        <p:nvPicPr>
          <p:cNvPr id="9" name="object 9"/>
          <p:cNvPicPr/>
          <p:nvPr/>
        </p:nvPicPr>
        <p:blipFill>
          <a:blip r:embed="rId3" cstate="screen">
            <a:extLst>
              <a:ext uri="{28A0092B-C50C-407E-A947-70E740481C1C}">
                <a14:useLocalDpi xmlns:a14="http://schemas.microsoft.com/office/drawing/2010/main"/>
              </a:ext>
            </a:extLst>
          </a:blip>
          <a:stretch>
            <a:fillRect/>
          </a:stretch>
        </p:blipFill>
        <p:spPr>
          <a:xfrm>
            <a:off x="7636955" y="323545"/>
            <a:ext cx="1285399" cy="3585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800" dirty="0"/>
              <a:t>Future Missions with UK involvement</a:t>
            </a:r>
            <a:endParaRPr sz="2800" dirty="0"/>
          </a:p>
        </p:txBody>
      </p:sp>
      <p:sp>
        <p:nvSpPr>
          <p:cNvPr id="4" name="TextBox 3">
            <a:extLst>
              <a:ext uri="{FF2B5EF4-FFF2-40B4-BE49-F238E27FC236}">
                <a16:creationId xmlns:a16="http://schemas.microsoft.com/office/drawing/2014/main" id="{39C9A1B2-CE84-4267-9227-6F0D83378D24}"/>
              </a:ext>
            </a:extLst>
          </p:cNvPr>
          <p:cNvSpPr txBox="1"/>
          <p:nvPr/>
        </p:nvSpPr>
        <p:spPr>
          <a:xfrm>
            <a:off x="257387" y="1125200"/>
            <a:ext cx="8087360" cy="2893100"/>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2060"/>
                </a:solidFill>
              </a:rPr>
              <a:t>Biomass</a:t>
            </a:r>
            <a:r>
              <a:rPr lang="en-GB" dirty="0">
                <a:solidFill>
                  <a:srgbClr val="002060"/>
                </a:solidFill>
              </a:rPr>
              <a:t> - Biomass was conceived by Prof Shaun </a:t>
            </a:r>
            <a:r>
              <a:rPr lang="en-GB" dirty="0" err="1">
                <a:solidFill>
                  <a:srgbClr val="002060"/>
                </a:solidFill>
              </a:rPr>
              <a:t>Quegan</a:t>
            </a:r>
            <a:r>
              <a:rPr lang="en-GB" dirty="0">
                <a:solidFill>
                  <a:srgbClr val="002060"/>
                </a:solidFill>
              </a:rPr>
              <a:t>, of the National Centre for Earth Observation (NCEO) and based at the University of Sheffield, to address the huge uncertainties in the amount of carbon stored in forests and how this changes with time</a:t>
            </a:r>
          </a:p>
          <a:p>
            <a:endParaRPr lang="en-GB" dirty="0">
              <a:solidFill>
                <a:srgbClr val="002060"/>
              </a:solidFill>
            </a:endParaRPr>
          </a:p>
          <a:p>
            <a:pPr marL="285750" indent="-285750">
              <a:buFont typeface="Arial" panose="020B0604020202020204" pitchFamily="34" charset="0"/>
              <a:buChar char="•"/>
            </a:pPr>
            <a:r>
              <a:rPr lang="en-GB" b="1" dirty="0">
                <a:solidFill>
                  <a:srgbClr val="002060"/>
                </a:solidFill>
              </a:rPr>
              <a:t>MicroCarb</a:t>
            </a:r>
            <a:r>
              <a:rPr lang="en-GB" dirty="0">
                <a:solidFill>
                  <a:srgbClr val="002060"/>
                </a:solidFill>
              </a:rPr>
              <a:t> - MicroCarb is a ground-breaking UK-French bilateral space mission. Led by UK Space Agency and CNES, the French space agency, it will be the first European satellite dedicated to measuring Carbon Dioxide (CO2) – the main greenhouse gas caused by human activity and a key contributor to climate change </a:t>
            </a:r>
          </a:p>
          <a:p>
            <a:endParaRPr lang="en-GB" dirty="0"/>
          </a:p>
          <a:p>
            <a:pPr marL="285750" indent="-285750">
              <a:buFont typeface="Arial" panose="020B0604020202020204" pitchFamily="34" charset="0"/>
              <a:buChar char="•"/>
            </a:pPr>
            <a:r>
              <a:rPr lang="en-GB" b="1" dirty="0">
                <a:solidFill>
                  <a:srgbClr val="002060"/>
                </a:solidFill>
              </a:rPr>
              <a:t>TRUTHS - </a:t>
            </a:r>
            <a:r>
              <a:rPr lang="en-GB" dirty="0">
                <a:solidFill>
                  <a:srgbClr val="002060"/>
                </a:solidFill>
              </a:rPr>
              <a:t>TRUTHS is a climate focused satellite mission, led by the UK Space Agency (UKSA) in partnership with several European states. Delivered by the European Space Agency (ESA), it will facilitate improved understanding of changes in the Earth’s climate and the response to the worlds net zero agenda.</a:t>
            </a:r>
          </a:p>
        </p:txBody>
      </p:sp>
    </p:spTree>
    <p:extLst>
      <p:ext uri="{BB962C8B-B14F-4D97-AF65-F5344CB8AC3E}">
        <p14:creationId xmlns:p14="http://schemas.microsoft.com/office/powerpoint/2010/main" val="705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Biomass UK contributors</a:t>
            </a:r>
            <a:endParaRPr dirty="0"/>
          </a:p>
        </p:txBody>
      </p:sp>
      <p:pic>
        <p:nvPicPr>
          <p:cNvPr id="1028" name="Picture 4" descr="A photo of the Biomass misssion satellite that shows a satellite orbiting the earth, with a zoomed-in view of forest canopies, representing how the novel radar can penetrate through the forest canopy.">
            <a:extLst>
              <a:ext uri="{FF2B5EF4-FFF2-40B4-BE49-F238E27FC236}">
                <a16:creationId xmlns:a16="http://schemas.microsoft.com/office/drawing/2014/main" id="{A4D35EBC-C12E-4A1F-B8AA-23886360E8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8649" y="1534620"/>
            <a:ext cx="3996422" cy="22503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823B713-6175-4C22-8D89-E16E876FDD80}"/>
              </a:ext>
            </a:extLst>
          </p:cNvPr>
          <p:cNvSpPr txBox="1"/>
          <p:nvPr/>
        </p:nvSpPr>
        <p:spPr>
          <a:xfrm>
            <a:off x="4322234" y="3908028"/>
            <a:ext cx="4609252" cy="430887"/>
          </a:xfrm>
          <a:prstGeom prst="rect">
            <a:avLst/>
          </a:prstGeom>
          <a:noFill/>
        </p:spPr>
        <p:txBody>
          <a:bodyPr wrap="square">
            <a:spAutoFit/>
          </a:bodyPr>
          <a:lstStyle/>
          <a:p>
            <a:pPr algn="ctr"/>
            <a:r>
              <a:rPr lang="en-GB" sz="1100" b="0" i="0" dirty="0">
                <a:solidFill>
                  <a:srgbClr val="002060"/>
                </a:solidFill>
                <a:effectLst/>
                <a:latin typeface="effra"/>
              </a:rPr>
              <a:t>The Biomass mission satellite will measure the world’s Tropical Forests in 3D, providing unprecedented information. </a:t>
            </a:r>
            <a:r>
              <a:rPr lang="en-GB" sz="1100" b="1" i="0" dirty="0">
                <a:solidFill>
                  <a:srgbClr val="002060"/>
                </a:solidFill>
                <a:effectLst/>
                <a:latin typeface="effra"/>
              </a:rPr>
              <a:t>Image: European Space Agency (ESA)</a:t>
            </a:r>
            <a:endParaRPr lang="en-GB" sz="1100" b="1" dirty="0">
              <a:solidFill>
                <a:srgbClr val="002060"/>
              </a:solidFill>
            </a:endParaRPr>
          </a:p>
        </p:txBody>
      </p:sp>
      <p:sp>
        <p:nvSpPr>
          <p:cNvPr id="15" name="TextBox 14">
            <a:extLst>
              <a:ext uri="{FF2B5EF4-FFF2-40B4-BE49-F238E27FC236}">
                <a16:creationId xmlns:a16="http://schemas.microsoft.com/office/drawing/2014/main" id="{B98772D4-7BE1-4712-B874-A25F78549C37}"/>
              </a:ext>
            </a:extLst>
          </p:cNvPr>
          <p:cNvSpPr txBox="1"/>
          <p:nvPr/>
        </p:nvSpPr>
        <p:spPr>
          <a:xfrm>
            <a:off x="69427" y="1411578"/>
            <a:ext cx="4609252" cy="1600438"/>
          </a:xfrm>
          <a:prstGeom prst="rect">
            <a:avLst/>
          </a:prstGeom>
          <a:noFill/>
        </p:spPr>
        <p:txBody>
          <a:bodyPr wrap="square">
            <a:spAutoFit/>
          </a:bodyPr>
          <a:lstStyle/>
          <a:p>
            <a:r>
              <a:rPr lang="en-GB" b="1" dirty="0">
                <a:solidFill>
                  <a:srgbClr val="002060"/>
                </a:solidFill>
              </a:rPr>
              <a:t>UK Space Agency </a:t>
            </a:r>
            <a:r>
              <a:rPr lang="en-GB" dirty="0">
                <a:solidFill>
                  <a:srgbClr val="002060"/>
                </a:solidFill>
              </a:rPr>
              <a:t>is a partner with ESA in the mission; the prime contractor is </a:t>
            </a:r>
            <a:r>
              <a:rPr lang="en-GB" b="1" dirty="0">
                <a:solidFill>
                  <a:srgbClr val="002060"/>
                </a:solidFill>
              </a:rPr>
              <a:t>Airbus Defence and Space </a:t>
            </a:r>
            <a:r>
              <a:rPr lang="en-GB" dirty="0">
                <a:solidFill>
                  <a:srgbClr val="002060"/>
                </a:solidFill>
              </a:rPr>
              <a:t>based at Stevenage, Herts. Other UK entities directly involved are Harwell-based </a:t>
            </a:r>
            <a:r>
              <a:rPr lang="en-GB" b="1" dirty="0">
                <a:solidFill>
                  <a:srgbClr val="002060"/>
                </a:solidFill>
              </a:rPr>
              <a:t>ESA Climate Office, the University of Edinburgh, University College London (UCL), Enersys ABSL, European Astrotech UK and Nammo</a:t>
            </a:r>
            <a:r>
              <a:rPr lang="en-GB" dirty="0">
                <a:solidFill>
                  <a:srgbClr val="002060"/>
                </a:solidFill>
              </a:rPr>
              <a:t> Cheltenham</a:t>
            </a:r>
          </a:p>
        </p:txBody>
      </p:sp>
      <p:sp>
        <p:nvSpPr>
          <p:cNvPr id="11" name="TextBox 10">
            <a:extLst>
              <a:ext uri="{FF2B5EF4-FFF2-40B4-BE49-F238E27FC236}">
                <a16:creationId xmlns:a16="http://schemas.microsoft.com/office/drawing/2014/main" id="{0FEC908E-C2AF-41AF-94AE-6AC0D1F2AC6E}"/>
              </a:ext>
            </a:extLst>
          </p:cNvPr>
          <p:cNvSpPr txBox="1"/>
          <p:nvPr/>
        </p:nvSpPr>
        <p:spPr>
          <a:xfrm>
            <a:off x="877146" y="3152244"/>
            <a:ext cx="2993813" cy="307777"/>
          </a:xfrm>
          <a:prstGeom prst="rect">
            <a:avLst/>
          </a:prstGeom>
          <a:noFill/>
        </p:spPr>
        <p:txBody>
          <a:bodyPr wrap="square" rtlCol="0">
            <a:spAutoFit/>
          </a:bodyPr>
          <a:lstStyle/>
          <a:p>
            <a:pPr algn="ctr"/>
            <a:r>
              <a:rPr lang="en-GB">
                <a:solidFill>
                  <a:srgbClr val="002060"/>
                </a:solidFill>
              </a:rPr>
              <a:t>Launch date: April 2025</a:t>
            </a:r>
            <a:endParaRPr lang="en-GB" dirty="0">
              <a:solidFill>
                <a:srgbClr val="002060"/>
              </a:solidFill>
            </a:endParaRPr>
          </a:p>
        </p:txBody>
      </p:sp>
    </p:spTree>
    <p:extLst>
      <p:ext uri="{BB962C8B-B14F-4D97-AF65-F5344CB8AC3E}">
        <p14:creationId xmlns:p14="http://schemas.microsoft.com/office/powerpoint/2010/main" val="310914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MicroCarb UK contributors</a:t>
            </a:r>
            <a:endParaRPr dirty="0"/>
          </a:p>
        </p:txBody>
      </p:sp>
      <p:pic>
        <p:nvPicPr>
          <p:cNvPr id="2050" name="Picture 2" descr="An image of a gold-plated satellite with solar panels extended from it, orbiting over a planet">
            <a:extLst>
              <a:ext uri="{FF2B5EF4-FFF2-40B4-BE49-F238E27FC236}">
                <a16:creationId xmlns:a16="http://schemas.microsoft.com/office/drawing/2014/main" id="{51FB085E-57E2-4B52-8FF6-F9C24367A9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2626" y="1186974"/>
            <a:ext cx="4219180" cy="237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499B93-9747-48AE-AAA3-CC771E656534}"/>
              </a:ext>
            </a:extLst>
          </p:cNvPr>
          <p:cNvSpPr txBox="1"/>
          <p:nvPr/>
        </p:nvSpPr>
        <p:spPr>
          <a:xfrm>
            <a:off x="4661747" y="3741082"/>
            <a:ext cx="4609252" cy="430887"/>
          </a:xfrm>
          <a:prstGeom prst="rect">
            <a:avLst/>
          </a:prstGeom>
          <a:noFill/>
        </p:spPr>
        <p:txBody>
          <a:bodyPr wrap="square">
            <a:spAutoFit/>
          </a:bodyPr>
          <a:lstStyle/>
          <a:p>
            <a:r>
              <a:rPr lang="en-GB" sz="1100" dirty="0">
                <a:solidFill>
                  <a:srgbClr val="002060"/>
                </a:solidFill>
                <a:latin typeface="effra"/>
              </a:rPr>
              <a:t>The MicroCarb satellite will map sources and sinks of carbon dioxide (CO2)- the most important greenhouse gas – on a global scale. Image: CNES</a:t>
            </a:r>
          </a:p>
        </p:txBody>
      </p:sp>
      <p:sp>
        <p:nvSpPr>
          <p:cNvPr id="7" name="TextBox 6">
            <a:extLst>
              <a:ext uri="{FF2B5EF4-FFF2-40B4-BE49-F238E27FC236}">
                <a16:creationId xmlns:a16="http://schemas.microsoft.com/office/drawing/2014/main" id="{72D898DD-7A54-43A0-9CF8-1B25EAA6C6C2}"/>
              </a:ext>
            </a:extLst>
          </p:cNvPr>
          <p:cNvSpPr txBox="1"/>
          <p:nvPr/>
        </p:nvSpPr>
        <p:spPr>
          <a:xfrm>
            <a:off x="132036" y="1143767"/>
            <a:ext cx="4663440" cy="2462213"/>
          </a:xfrm>
          <a:prstGeom prst="rect">
            <a:avLst/>
          </a:prstGeom>
          <a:noFill/>
        </p:spPr>
        <p:txBody>
          <a:bodyPr wrap="square">
            <a:spAutoFit/>
          </a:bodyPr>
          <a:lstStyle/>
          <a:p>
            <a:r>
              <a:rPr lang="en-GB" dirty="0" err="1">
                <a:solidFill>
                  <a:srgbClr val="002060"/>
                </a:solidFill>
              </a:rPr>
              <a:t>MicroCarb’s</a:t>
            </a:r>
            <a:r>
              <a:rPr lang="en-GB" dirty="0">
                <a:solidFill>
                  <a:srgbClr val="002060"/>
                </a:solidFill>
              </a:rPr>
              <a:t> infrared spectrometer was built by </a:t>
            </a:r>
            <a:r>
              <a:rPr lang="en-GB" b="1" dirty="0">
                <a:solidFill>
                  <a:srgbClr val="002060"/>
                </a:solidFill>
              </a:rPr>
              <a:t>Airbus France.</a:t>
            </a:r>
            <a:r>
              <a:rPr lang="en-GB" dirty="0">
                <a:solidFill>
                  <a:srgbClr val="002060"/>
                </a:solidFill>
              </a:rPr>
              <a:t> The </a:t>
            </a:r>
            <a:r>
              <a:rPr lang="en-GB" b="1" dirty="0">
                <a:solidFill>
                  <a:srgbClr val="002060"/>
                </a:solidFill>
              </a:rPr>
              <a:t>UK National Physical Laboratory (NPL) </a:t>
            </a:r>
            <a:r>
              <a:rPr lang="en-GB" dirty="0">
                <a:solidFill>
                  <a:srgbClr val="002060"/>
                </a:solidFill>
              </a:rPr>
              <a:t>provided the SI-traceable ground calibration facility, and are developing algorithms and quality metrics. </a:t>
            </a:r>
            <a:r>
              <a:rPr lang="en-GB" b="1" dirty="0">
                <a:solidFill>
                  <a:srgbClr val="002060"/>
                </a:solidFill>
              </a:rPr>
              <a:t>STFC RAL Space</a:t>
            </a:r>
            <a:r>
              <a:rPr lang="en-GB" dirty="0">
                <a:solidFill>
                  <a:srgbClr val="002060"/>
                </a:solidFill>
              </a:rPr>
              <a:t>, based at Harwell developed the mission’s pointing and calibration system. </a:t>
            </a:r>
            <a:r>
              <a:rPr lang="en-GB" b="1" dirty="0">
                <a:solidFill>
                  <a:srgbClr val="002060"/>
                </a:solidFill>
              </a:rPr>
              <a:t>Thales </a:t>
            </a:r>
            <a:r>
              <a:rPr lang="en-GB" b="1" dirty="0" err="1">
                <a:solidFill>
                  <a:srgbClr val="002060"/>
                </a:solidFill>
              </a:rPr>
              <a:t>Alenia</a:t>
            </a:r>
            <a:r>
              <a:rPr lang="en-GB" b="1" dirty="0">
                <a:solidFill>
                  <a:srgbClr val="002060"/>
                </a:solidFill>
              </a:rPr>
              <a:t> Space </a:t>
            </a:r>
            <a:r>
              <a:rPr lang="en-GB" dirty="0">
                <a:solidFill>
                  <a:srgbClr val="002060"/>
                </a:solidFill>
              </a:rPr>
              <a:t>completed the satellite’s assembly integration and test campaign at </a:t>
            </a:r>
            <a:r>
              <a:rPr lang="en-GB" b="1" dirty="0">
                <a:solidFill>
                  <a:srgbClr val="002060"/>
                </a:solidFill>
              </a:rPr>
              <a:t>RAL Space’s </a:t>
            </a:r>
            <a:r>
              <a:rPr lang="en-GB" dirty="0">
                <a:solidFill>
                  <a:srgbClr val="002060"/>
                </a:solidFill>
              </a:rPr>
              <a:t>facilities and are responsible for the launch campaign preparations, whilst </a:t>
            </a:r>
            <a:r>
              <a:rPr lang="en-GB" b="1" dirty="0">
                <a:solidFill>
                  <a:srgbClr val="002060"/>
                </a:solidFill>
              </a:rPr>
              <a:t>GMV UK </a:t>
            </a:r>
            <a:r>
              <a:rPr lang="en-GB" dirty="0">
                <a:solidFill>
                  <a:srgbClr val="002060"/>
                </a:solidFill>
              </a:rPr>
              <a:t>designed, implemented and quality assured the algorithms and operational processors.</a:t>
            </a:r>
          </a:p>
        </p:txBody>
      </p:sp>
      <p:sp>
        <p:nvSpPr>
          <p:cNvPr id="8" name="TextBox 7">
            <a:extLst>
              <a:ext uri="{FF2B5EF4-FFF2-40B4-BE49-F238E27FC236}">
                <a16:creationId xmlns:a16="http://schemas.microsoft.com/office/drawing/2014/main" id="{463BE2EE-1B7D-479E-ABDD-7425B9A2A3E4}"/>
              </a:ext>
            </a:extLst>
          </p:cNvPr>
          <p:cNvSpPr txBox="1"/>
          <p:nvPr/>
        </p:nvSpPr>
        <p:spPr>
          <a:xfrm>
            <a:off x="734906" y="3691956"/>
            <a:ext cx="2993813" cy="307777"/>
          </a:xfrm>
          <a:prstGeom prst="rect">
            <a:avLst/>
          </a:prstGeom>
          <a:noFill/>
        </p:spPr>
        <p:txBody>
          <a:bodyPr wrap="square" rtlCol="0">
            <a:spAutoFit/>
          </a:bodyPr>
          <a:lstStyle/>
          <a:p>
            <a:pPr algn="ctr"/>
            <a:r>
              <a:rPr lang="en-GB" dirty="0">
                <a:solidFill>
                  <a:srgbClr val="002060"/>
                </a:solidFill>
              </a:rPr>
              <a:t>Launch date: Summer 2025</a:t>
            </a:r>
          </a:p>
        </p:txBody>
      </p:sp>
    </p:spTree>
    <p:extLst>
      <p:ext uri="{BB962C8B-B14F-4D97-AF65-F5344CB8AC3E}">
        <p14:creationId xmlns:p14="http://schemas.microsoft.com/office/powerpoint/2010/main" val="376501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12192000" cy="6858000"/>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object 4"/>
            <p:cNvPicPr/>
            <p:nvPr/>
          </p:nvPicPr>
          <p:blipFill>
            <a:blip r:embed="rId3" cstate="screen">
              <a:extLst>
                <a:ext uri="{28A0092B-C50C-407E-A947-70E740481C1C}">
                  <a14:useLocalDpi xmlns:a14="http://schemas.microsoft.com/office/drawing/2010/main"/>
                </a:ext>
              </a:extLst>
            </a:blip>
            <a:stretch>
              <a:fillRect/>
            </a:stretch>
          </p:blipFill>
          <p:spPr>
            <a:xfrm>
              <a:off x="9262998" y="255650"/>
              <a:ext cx="2743200" cy="765175"/>
            </a:xfrm>
            <a:prstGeom prst="rect">
              <a:avLst/>
            </a:prstGeom>
          </p:spPr>
        </p:pic>
      </p:grpSp>
      <p:sp>
        <p:nvSpPr>
          <p:cNvPr id="5" name="object 5"/>
          <p:cNvSpPr txBox="1"/>
          <p:nvPr/>
        </p:nvSpPr>
        <p:spPr>
          <a:xfrm>
            <a:off x="280568" y="751904"/>
            <a:ext cx="5031105" cy="3189976"/>
          </a:xfrm>
          <a:prstGeom prst="rect">
            <a:avLst/>
          </a:prstGeom>
        </p:spPr>
        <p:txBody>
          <a:bodyPr vert="horz" wrap="square" lIns="0" tIns="32385" rIns="0" bIns="0" rtlCol="0">
            <a:spAutoFit/>
          </a:bodyPr>
          <a:lstStyle/>
          <a:p>
            <a:pPr marL="180975" marR="80963" indent="-171450" defTabSz="685800">
              <a:lnSpc>
                <a:spcPct val="90100"/>
              </a:lnSpc>
              <a:spcBef>
                <a:spcPts val="255"/>
              </a:spcBef>
              <a:buClr>
                <a:srgbClr val="FFFFFF"/>
              </a:buClr>
              <a:buFont typeface="Arial"/>
              <a:buChar char="•"/>
              <a:tabLst>
                <a:tab pos="180975" algn="l"/>
              </a:tabLst>
            </a:pPr>
            <a:r>
              <a:rPr sz="1500" dirty="0">
                <a:solidFill>
                  <a:srgbClr val="FFFFFF"/>
                </a:solidFill>
                <a:latin typeface="Calibri"/>
                <a:cs typeface="Calibri"/>
              </a:rPr>
              <a:t>A</a:t>
            </a:r>
            <a:r>
              <a:rPr sz="1500" spc="-19" dirty="0">
                <a:solidFill>
                  <a:srgbClr val="FFFFFF"/>
                </a:solidFill>
                <a:latin typeface="Calibri"/>
                <a:cs typeface="Calibri"/>
              </a:rPr>
              <a:t> </a:t>
            </a:r>
            <a:r>
              <a:rPr sz="1500" spc="38" dirty="0">
                <a:solidFill>
                  <a:srgbClr val="FFFFFF"/>
                </a:solidFill>
                <a:latin typeface="Calibri"/>
                <a:cs typeface="Calibri"/>
              </a:rPr>
              <a:t>UK-</a:t>
            </a:r>
            <a:r>
              <a:rPr sz="1500" spc="49" dirty="0">
                <a:solidFill>
                  <a:srgbClr val="FFFFFF"/>
                </a:solidFill>
                <a:latin typeface="Calibri"/>
                <a:cs typeface="Calibri"/>
              </a:rPr>
              <a:t>conceived</a:t>
            </a:r>
            <a:r>
              <a:rPr sz="1500" spc="-45" dirty="0">
                <a:solidFill>
                  <a:srgbClr val="FFFFFF"/>
                </a:solidFill>
                <a:latin typeface="Calibri"/>
                <a:cs typeface="Calibri"/>
              </a:rPr>
              <a:t> </a:t>
            </a:r>
            <a:r>
              <a:rPr sz="1500" spc="53" dirty="0">
                <a:solidFill>
                  <a:srgbClr val="FFFFFF"/>
                </a:solidFill>
                <a:latin typeface="Calibri"/>
                <a:cs typeface="Calibri"/>
              </a:rPr>
              <a:t>and</a:t>
            </a:r>
            <a:r>
              <a:rPr sz="1500" spc="-15" dirty="0">
                <a:solidFill>
                  <a:srgbClr val="FFFFFF"/>
                </a:solidFill>
                <a:latin typeface="Calibri"/>
                <a:cs typeface="Calibri"/>
              </a:rPr>
              <a:t> </a:t>
            </a:r>
            <a:r>
              <a:rPr sz="1500" spc="38" dirty="0">
                <a:solidFill>
                  <a:srgbClr val="FFFFFF"/>
                </a:solidFill>
                <a:latin typeface="Calibri"/>
                <a:cs typeface="Calibri"/>
              </a:rPr>
              <a:t>UK-</a:t>
            </a:r>
            <a:r>
              <a:rPr sz="1500" spc="41" dirty="0">
                <a:solidFill>
                  <a:srgbClr val="FFFFFF"/>
                </a:solidFill>
                <a:latin typeface="Calibri"/>
                <a:cs typeface="Calibri"/>
              </a:rPr>
              <a:t>led</a:t>
            </a:r>
            <a:r>
              <a:rPr sz="1500" spc="-26" dirty="0">
                <a:solidFill>
                  <a:srgbClr val="FFFFFF"/>
                </a:solidFill>
                <a:latin typeface="Calibri"/>
                <a:cs typeface="Calibri"/>
              </a:rPr>
              <a:t> </a:t>
            </a:r>
            <a:r>
              <a:rPr sz="1500" spc="86" dirty="0">
                <a:solidFill>
                  <a:srgbClr val="FFFFFF"/>
                </a:solidFill>
                <a:latin typeface="Calibri"/>
                <a:cs typeface="Calibri"/>
              </a:rPr>
              <a:t>ESA</a:t>
            </a:r>
            <a:r>
              <a:rPr sz="1500" spc="-19" dirty="0">
                <a:solidFill>
                  <a:srgbClr val="FFFFFF"/>
                </a:solidFill>
                <a:latin typeface="Calibri"/>
                <a:cs typeface="Calibri"/>
              </a:rPr>
              <a:t> </a:t>
            </a:r>
            <a:r>
              <a:rPr sz="1500" spc="60" dirty="0">
                <a:solidFill>
                  <a:srgbClr val="FFFFFF"/>
                </a:solidFill>
                <a:latin typeface="Calibri"/>
                <a:cs typeface="Calibri"/>
              </a:rPr>
              <a:t>mission.</a:t>
            </a:r>
            <a:r>
              <a:rPr sz="1500" spc="-26" dirty="0">
                <a:solidFill>
                  <a:srgbClr val="FFFFFF"/>
                </a:solidFill>
                <a:latin typeface="Calibri"/>
                <a:cs typeface="Calibri"/>
              </a:rPr>
              <a:t> </a:t>
            </a:r>
            <a:r>
              <a:rPr sz="1500" spc="64" dirty="0">
                <a:solidFill>
                  <a:srgbClr val="FFFFFF"/>
                </a:solidFill>
                <a:latin typeface="Calibri"/>
                <a:cs typeface="Calibri"/>
              </a:rPr>
              <a:t>TRUTHS</a:t>
            </a:r>
            <a:r>
              <a:rPr sz="1500" spc="-11" dirty="0">
                <a:solidFill>
                  <a:srgbClr val="FFFFFF"/>
                </a:solidFill>
                <a:latin typeface="Calibri"/>
                <a:cs typeface="Calibri"/>
              </a:rPr>
              <a:t> </a:t>
            </a:r>
            <a:r>
              <a:rPr sz="1500" dirty="0">
                <a:solidFill>
                  <a:srgbClr val="FFFFFF"/>
                </a:solidFill>
                <a:latin typeface="Calibri"/>
                <a:cs typeface="Calibri"/>
              </a:rPr>
              <a:t>will</a:t>
            </a:r>
            <a:r>
              <a:rPr sz="1500" spc="-11" dirty="0">
                <a:solidFill>
                  <a:srgbClr val="FFFFFF"/>
                </a:solidFill>
                <a:latin typeface="Calibri"/>
                <a:cs typeface="Calibri"/>
              </a:rPr>
              <a:t> </a:t>
            </a:r>
            <a:r>
              <a:rPr sz="1500" spc="45" dirty="0">
                <a:solidFill>
                  <a:srgbClr val="FFFFFF"/>
                </a:solidFill>
                <a:latin typeface="Calibri"/>
                <a:cs typeface="Calibri"/>
              </a:rPr>
              <a:t>be</a:t>
            </a:r>
            <a:r>
              <a:rPr sz="1500" spc="-23" dirty="0">
                <a:solidFill>
                  <a:srgbClr val="FFFFFF"/>
                </a:solidFill>
                <a:latin typeface="Calibri"/>
                <a:cs typeface="Calibri"/>
              </a:rPr>
              <a:t> </a:t>
            </a:r>
            <a:r>
              <a:rPr sz="1500" spc="34" dirty="0">
                <a:solidFill>
                  <a:srgbClr val="FFFFFF"/>
                </a:solidFill>
                <a:latin typeface="Calibri"/>
                <a:cs typeface="Calibri"/>
              </a:rPr>
              <a:t>a </a:t>
            </a:r>
            <a:r>
              <a:rPr sz="1500" spc="15" dirty="0">
                <a:solidFill>
                  <a:srgbClr val="FFFFFF"/>
                </a:solidFill>
                <a:latin typeface="Calibri"/>
                <a:cs typeface="Calibri"/>
              </a:rPr>
              <a:t>calibration</a:t>
            </a:r>
            <a:r>
              <a:rPr sz="1500" spc="-23" dirty="0">
                <a:solidFill>
                  <a:srgbClr val="FFFFFF"/>
                </a:solidFill>
                <a:latin typeface="Calibri"/>
                <a:cs typeface="Calibri"/>
              </a:rPr>
              <a:t> </a:t>
            </a:r>
            <a:r>
              <a:rPr sz="1500" spc="53" dirty="0">
                <a:solidFill>
                  <a:srgbClr val="FFFFFF"/>
                </a:solidFill>
                <a:latin typeface="Calibri"/>
                <a:cs typeface="Calibri"/>
              </a:rPr>
              <a:t>lab</a:t>
            </a:r>
            <a:r>
              <a:rPr sz="1500" dirty="0">
                <a:solidFill>
                  <a:srgbClr val="FFFFFF"/>
                </a:solidFill>
                <a:latin typeface="Calibri"/>
                <a:cs typeface="Calibri"/>
              </a:rPr>
              <a:t> </a:t>
            </a:r>
            <a:r>
              <a:rPr sz="1500" spc="15" dirty="0">
                <a:solidFill>
                  <a:srgbClr val="FFFFFF"/>
                </a:solidFill>
                <a:latin typeface="Calibri"/>
                <a:cs typeface="Calibri"/>
              </a:rPr>
              <a:t>in</a:t>
            </a:r>
            <a:r>
              <a:rPr sz="1500" dirty="0">
                <a:solidFill>
                  <a:srgbClr val="FFFFFF"/>
                </a:solidFill>
                <a:latin typeface="Calibri"/>
                <a:cs typeface="Calibri"/>
              </a:rPr>
              <a:t> </a:t>
            </a:r>
            <a:r>
              <a:rPr sz="1500" spc="75" dirty="0">
                <a:solidFill>
                  <a:srgbClr val="FFFFFF"/>
                </a:solidFill>
                <a:latin typeface="Calibri"/>
                <a:cs typeface="Calibri"/>
              </a:rPr>
              <a:t>space,</a:t>
            </a:r>
            <a:r>
              <a:rPr sz="1500" spc="-4" dirty="0">
                <a:solidFill>
                  <a:srgbClr val="FFFFFF"/>
                </a:solidFill>
                <a:latin typeface="Calibri"/>
                <a:cs typeface="Calibri"/>
              </a:rPr>
              <a:t> </a:t>
            </a:r>
            <a:r>
              <a:rPr sz="1500" spc="41" dirty="0">
                <a:solidFill>
                  <a:srgbClr val="FFFFFF"/>
                </a:solidFill>
                <a:latin typeface="Calibri"/>
                <a:cs typeface="Calibri"/>
              </a:rPr>
              <a:t>increasing</a:t>
            </a:r>
            <a:r>
              <a:rPr sz="1500" spc="-23" dirty="0">
                <a:solidFill>
                  <a:srgbClr val="FFFFFF"/>
                </a:solidFill>
                <a:latin typeface="Calibri"/>
                <a:cs typeface="Calibri"/>
              </a:rPr>
              <a:t> </a:t>
            </a:r>
            <a:r>
              <a:rPr sz="1500" spc="68" dirty="0">
                <a:solidFill>
                  <a:srgbClr val="FFFFFF"/>
                </a:solidFill>
                <a:latin typeface="Calibri"/>
                <a:cs typeface="Calibri"/>
              </a:rPr>
              <a:t>accuracy</a:t>
            </a:r>
            <a:r>
              <a:rPr sz="1500" spc="-30" dirty="0">
                <a:solidFill>
                  <a:srgbClr val="FFFFFF"/>
                </a:solidFill>
                <a:latin typeface="Calibri"/>
                <a:cs typeface="Calibri"/>
              </a:rPr>
              <a:t> </a:t>
            </a:r>
            <a:r>
              <a:rPr sz="1500" spc="15" dirty="0">
                <a:solidFill>
                  <a:srgbClr val="FFFFFF"/>
                </a:solidFill>
                <a:latin typeface="Calibri"/>
                <a:cs typeface="Calibri"/>
              </a:rPr>
              <a:t>of</a:t>
            </a:r>
            <a:r>
              <a:rPr sz="1500" spc="-8" dirty="0">
                <a:solidFill>
                  <a:srgbClr val="FFFFFF"/>
                </a:solidFill>
                <a:latin typeface="Calibri"/>
                <a:cs typeface="Calibri"/>
              </a:rPr>
              <a:t> </a:t>
            </a:r>
            <a:r>
              <a:rPr sz="1500" spc="90" dirty="0">
                <a:solidFill>
                  <a:srgbClr val="FFFFFF"/>
                </a:solidFill>
                <a:latin typeface="Calibri"/>
                <a:cs typeface="Calibri"/>
              </a:rPr>
              <a:t>EO</a:t>
            </a:r>
            <a:r>
              <a:rPr sz="1500" spc="8" dirty="0">
                <a:solidFill>
                  <a:srgbClr val="FFFFFF"/>
                </a:solidFill>
                <a:latin typeface="Calibri"/>
                <a:cs typeface="Calibri"/>
              </a:rPr>
              <a:t> </a:t>
            </a:r>
            <a:r>
              <a:rPr sz="1500" spc="23" dirty="0">
                <a:solidFill>
                  <a:srgbClr val="FFFFFF"/>
                </a:solidFill>
                <a:latin typeface="Calibri"/>
                <a:cs typeface="Calibri"/>
              </a:rPr>
              <a:t>data </a:t>
            </a:r>
            <a:r>
              <a:rPr sz="1500" dirty="0">
                <a:solidFill>
                  <a:srgbClr val="FFFFFF"/>
                </a:solidFill>
                <a:latin typeface="Calibri"/>
                <a:cs typeface="Calibri"/>
              </a:rPr>
              <a:t>ten-</a:t>
            </a:r>
            <a:r>
              <a:rPr sz="1500" spc="-8" dirty="0">
                <a:solidFill>
                  <a:srgbClr val="FFFFFF"/>
                </a:solidFill>
                <a:latin typeface="Calibri"/>
                <a:cs typeface="Calibri"/>
              </a:rPr>
              <a:t>fold.</a:t>
            </a:r>
            <a:endParaRPr sz="1500" dirty="0">
              <a:solidFill>
                <a:sysClr val="windowText" lastClr="000000"/>
              </a:solidFill>
              <a:latin typeface="Calibri"/>
              <a:cs typeface="Calibri"/>
            </a:endParaRPr>
          </a:p>
          <a:p>
            <a:pPr marL="180975" marR="706279" indent="-171450" defTabSz="685800">
              <a:lnSpc>
                <a:spcPts val="1620"/>
              </a:lnSpc>
              <a:spcBef>
                <a:spcPts val="780"/>
              </a:spcBef>
              <a:buClrTx/>
              <a:buFont typeface="Arial"/>
              <a:buChar char="•"/>
              <a:tabLst>
                <a:tab pos="180975" algn="l"/>
              </a:tabLst>
            </a:pPr>
            <a:r>
              <a:rPr sz="1500" dirty="0">
                <a:solidFill>
                  <a:srgbClr val="FFFFFF"/>
                </a:solidFill>
                <a:latin typeface="Calibri"/>
                <a:cs typeface="Calibri"/>
              </a:rPr>
              <a:t>It</a:t>
            </a:r>
            <a:r>
              <a:rPr sz="1500" spc="34" dirty="0">
                <a:solidFill>
                  <a:srgbClr val="FFFFFF"/>
                </a:solidFill>
                <a:latin typeface="Calibri"/>
                <a:cs typeface="Calibri"/>
              </a:rPr>
              <a:t> </a:t>
            </a:r>
            <a:r>
              <a:rPr sz="1500" dirty="0">
                <a:solidFill>
                  <a:srgbClr val="FFFFFF"/>
                </a:solidFill>
                <a:latin typeface="Calibri"/>
                <a:cs typeface="Calibri"/>
              </a:rPr>
              <a:t>will</a:t>
            </a:r>
            <a:r>
              <a:rPr sz="1500" spc="45" dirty="0">
                <a:solidFill>
                  <a:srgbClr val="FFFFFF"/>
                </a:solidFill>
                <a:latin typeface="Calibri"/>
                <a:cs typeface="Calibri"/>
              </a:rPr>
              <a:t> </a:t>
            </a:r>
            <a:r>
              <a:rPr sz="1500" dirty="0">
                <a:solidFill>
                  <a:srgbClr val="FFFFFF"/>
                </a:solidFill>
                <a:latin typeface="Calibri"/>
                <a:cs typeface="Calibri"/>
              </a:rPr>
              <a:t>provide </a:t>
            </a:r>
            <a:r>
              <a:rPr sz="1500" spc="71" dirty="0">
                <a:solidFill>
                  <a:srgbClr val="FFFFFF"/>
                </a:solidFill>
                <a:latin typeface="Calibri"/>
                <a:cs typeface="Calibri"/>
              </a:rPr>
              <a:t>a</a:t>
            </a:r>
            <a:r>
              <a:rPr sz="1500" spc="26" dirty="0">
                <a:solidFill>
                  <a:srgbClr val="FFFFFF"/>
                </a:solidFill>
                <a:latin typeface="Calibri"/>
                <a:cs typeface="Calibri"/>
              </a:rPr>
              <a:t> </a:t>
            </a:r>
            <a:r>
              <a:rPr sz="1500" spc="53" dirty="0">
                <a:solidFill>
                  <a:srgbClr val="FFFFFF"/>
                </a:solidFill>
                <a:latin typeface="Calibri"/>
                <a:cs typeface="Calibri"/>
              </a:rPr>
              <a:t>benchmark</a:t>
            </a:r>
            <a:r>
              <a:rPr sz="1500" spc="19" dirty="0">
                <a:solidFill>
                  <a:srgbClr val="FFFFFF"/>
                </a:solidFill>
                <a:latin typeface="Calibri"/>
                <a:cs typeface="Calibri"/>
              </a:rPr>
              <a:t> </a:t>
            </a:r>
            <a:r>
              <a:rPr sz="1500" dirty="0">
                <a:solidFill>
                  <a:srgbClr val="FFFFFF"/>
                </a:solidFill>
                <a:latin typeface="Calibri"/>
                <a:cs typeface="Calibri"/>
              </a:rPr>
              <a:t>reference of</a:t>
            </a:r>
            <a:r>
              <a:rPr sz="1500" spc="26" dirty="0">
                <a:solidFill>
                  <a:srgbClr val="FFFFFF"/>
                </a:solidFill>
                <a:latin typeface="Calibri"/>
                <a:cs typeface="Calibri"/>
              </a:rPr>
              <a:t> </a:t>
            </a:r>
            <a:r>
              <a:rPr sz="1500" dirty="0">
                <a:solidFill>
                  <a:srgbClr val="FFFFFF"/>
                </a:solidFill>
                <a:latin typeface="Calibri"/>
                <a:cs typeface="Calibri"/>
              </a:rPr>
              <a:t>the</a:t>
            </a:r>
            <a:r>
              <a:rPr sz="1500" spc="30" dirty="0">
                <a:solidFill>
                  <a:srgbClr val="FFFFFF"/>
                </a:solidFill>
                <a:latin typeface="Calibri"/>
                <a:cs typeface="Calibri"/>
              </a:rPr>
              <a:t> </a:t>
            </a:r>
            <a:r>
              <a:rPr sz="1500" spc="38" dirty="0">
                <a:solidFill>
                  <a:srgbClr val="FFFFFF"/>
                </a:solidFill>
                <a:latin typeface="Calibri"/>
                <a:cs typeface="Calibri"/>
              </a:rPr>
              <a:t>optical </a:t>
            </a:r>
            <a:r>
              <a:rPr sz="1500" dirty="0">
                <a:solidFill>
                  <a:srgbClr val="FFFFFF"/>
                </a:solidFill>
                <a:latin typeface="Calibri"/>
                <a:cs typeface="Calibri"/>
              </a:rPr>
              <a:t>radiation</a:t>
            </a:r>
            <a:r>
              <a:rPr sz="1500" spc="49" dirty="0">
                <a:solidFill>
                  <a:srgbClr val="FFFFFF"/>
                </a:solidFill>
                <a:latin typeface="Calibri"/>
                <a:cs typeface="Calibri"/>
              </a:rPr>
              <a:t> </a:t>
            </a:r>
            <a:r>
              <a:rPr sz="1500" dirty="0">
                <a:solidFill>
                  <a:srgbClr val="FFFFFF"/>
                </a:solidFill>
                <a:latin typeface="Calibri"/>
                <a:cs typeface="Calibri"/>
              </a:rPr>
              <a:t>state</a:t>
            </a:r>
            <a:r>
              <a:rPr sz="1500" spc="71" dirty="0">
                <a:solidFill>
                  <a:srgbClr val="FFFFFF"/>
                </a:solidFill>
                <a:latin typeface="Calibri"/>
                <a:cs typeface="Calibri"/>
              </a:rPr>
              <a:t> </a:t>
            </a:r>
            <a:r>
              <a:rPr sz="1500" dirty="0">
                <a:solidFill>
                  <a:srgbClr val="FFFFFF"/>
                </a:solidFill>
                <a:latin typeface="Calibri"/>
                <a:cs typeface="Calibri"/>
              </a:rPr>
              <a:t>of</a:t>
            </a:r>
            <a:r>
              <a:rPr sz="1500" spc="71" dirty="0">
                <a:solidFill>
                  <a:srgbClr val="FFFFFF"/>
                </a:solidFill>
                <a:latin typeface="Calibri"/>
                <a:cs typeface="Calibri"/>
              </a:rPr>
              <a:t> </a:t>
            </a:r>
            <a:r>
              <a:rPr sz="1500" dirty="0">
                <a:solidFill>
                  <a:srgbClr val="FFFFFF"/>
                </a:solidFill>
                <a:latin typeface="Calibri"/>
                <a:cs typeface="Calibri"/>
              </a:rPr>
              <a:t>the</a:t>
            </a:r>
            <a:r>
              <a:rPr sz="1500" spc="75" dirty="0">
                <a:solidFill>
                  <a:srgbClr val="FFFFFF"/>
                </a:solidFill>
                <a:latin typeface="Calibri"/>
                <a:cs typeface="Calibri"/>
              </a:rPr>
              <a:t> </a:t>
            </a:r>
            <a:r>
              <a:rPr sz="1500" spc="-8" dirty="0">
                <a:solidFill>
                  <a:srgbClr val="FFFFFF"/>
                </a:solidFill>
                <a:latin typeface="Calibri"/>
                <a:cs typeface="Calibri"/>
              </a:rPr>
              <a:t>planet.</a:t>
            </a:r>
            <a:endParaRPr sz="1500" dirty="0">
              <a:solidFill>
                <a:sysClr val="windowText" lastClr="000000"/>
              </a:solidFill>
              <a:latin typeface="Calibri"/>
              <a:cs typeface="Calibri"/>
            </a:endParaRPr>
          </a:p>
          <a:p>
            <a:pPr marL="180975" marR="94773" indent="-171450" defTabSz="685800">
              <a:lnSpc>
                <a:spcPct val="90000"/>
              </a:lnSpc>
              <a:spcBef>
                <a:spcPts val="724"/>
              </a:spcBef>
              <a:buClrTx/>
              <a:buFont typeface="Arial"/>
              <a:buChar char="•"/>
              <a:tabLst>
                <a:tab pos="180975" algn="l"/>
              </a:tabLst>
            </a:pPr>
            <a:r>
              <a:rPr sz="1500" spc="41" dirty="0">
                <a:solidFill>
                  <a:srgbClr val="FFFFFF"/>
                </a:solidFill>
                <a:latin typeface="Calibri"/>
                <a:cs typeface="Calibri"/>
              </a:rPr>
              <a:t>Our</a:t>
            </a:r>
            <a:r>
              <a:rPr sz="1500" spc="15" dirty="0">
                <a:solidFill>
                  <a:srgbClr val="FFFFFF"/>
                </a:solidFill>
                <a:latin typeface="Calibri"/>
                <a:cs typeface="Calibri"/>
              </a:rPr>
              <a:t> </a:t>
            </a:r>
            <a:r>
              <a:rPr sz="1500" dirty="0">
                <a:solidFill>
                  <a:srgbClr val="FFFFFF"/>
                </a:solidFill>
                <a:latin typeface="Calibri"/>
                <a:cs typeface="Calibri"/>
              </a:rPr>
              <a:t>ambition</a:t>
            </a:r>
            <a:r>
              <a:rPr sz="1500" spc="-4" dirty="0">
                <a:solidFill>
                  <a:srgbClr val="FFFFFF"/>
                </a:solidFill>
                <a:latin typeface="Calibri"/>
                <a:cs typeface="Calibri"/>
              </a:rPr>
              <a:t> </a:t>
            </a:r>
            <a:r>
              <a:rPr sz="1500" spc="75" dirty="0">
                <a:solidFill>
                  <a:srgbClr val="FFFFFF"/>
                </a:solidFill>
                <a:latin typeface="Calibri"/>
                <a:cs typeface="Calibri"/>
              </a:rPr>
              <a:t>is</a:t>
            </a:r>
            <a:r>
              <a:rPr sz="1500" spc="19" dirty="0">
                <a:solidFill>
                  <a:srgbClr val="FFFFFF"/>
                </a:solidFill>
                <a:latin typeface="Calibri"/>
                <a:cs typeface="Calibri"/>
              </a:rPr>
              <a:t> </a:t>
            </a:r>
            <a:r>
              <a:rPr sz="1500" dirty="0">
                <a:solidFill>
                  <a:srgbClr val="FFFFFF"/>
                </a:solidFill>
                <a:latin typeface="Calibri"/>
                <a:cs typeface="Calibri"/>
              </a:rPr>
              <a:t>to</a:t>
            </a:r>
            <a:r>
              <a:rPr sz="1500" spc="26" dirty="0">
                <a:solidFill>
                  <a:srgbClr val="FFFFFF"/>
                </a:solidFill>
                <a:latin typeface="Calibri"/>
                <a:cs typeface="Calibri"/>
              </a:rPr>
              <a:t> </a:t>
            </a:r>
            <a:r>
              <a:rPr sz="1500" spc="45" dirty="0">
                <a:solidFill>
                  <a:srgbClr val="FFFFFF"/>
                </a:solidFill>
                <a:latin typeface="Calibri"/>
                <a:cs typeface="Calibri"/>
              </a:rPr>
              <a:t>host</a:t>
            </a:r>
            <a:r>
              <a:rPr sz="1500" spc="19" dirty="0">
                <a:solidFill>
                  <a:srgbClr val="FFFFFF"/>
                </a:solidFill>
                <a:latin typeface="Calibri"/>
                <a:cs typeface="Calibri"/>
              </a:rPr>
              <a:t> </a:t>
            </a:r>
            <a:r>
              <a:rPr sz="1500" dirty="0">
                <a:solidFill>
                  <a:srgbClr val="FFFFFF"/>
                </a:solidFill>
                <a:latin typeface="Calibri"/>
                <a:cs typeface="Calibri"/>
              </a:rPr>
              <a:t>the</a:t>
            </a:r>
            <a:r>
              <a:rPr sz="1500" spc="23" dirty="0">
                <a:solidFill>
                  <a:srgbClr val="FFFFFF"/>
                </a:solidFill>
                <a:latin typeface="Calibri"/>
                <a:cs typeface="Calibri"/>
              </a:rPr>
              <a:t> </a:t>
            </a:r>
            <a:r>
              <a:rPr sz="1500" spc="60" dirty="0">
                <a:solidFill>
                  <a:srgbClr val="FFFFFF"/>
                </a:solidFill>
                <a:latin typeface="Calibri"/>
                <a:cs typeface="Calibri"/>
              </a:rPr>
              <a:t>TRUTHS</a:t>
            </a:r>
            <a:r>
              <a:rPr sz="1500" spc="19" dirty="0">
                <a:solidFill>
                  <a:srgbClr val="FFFFFF"/>
                </a:solidFill>
                <a:latin typeface="Calibri"/>
                <a:cs typeface="Calibri"/>
              </a:rPr>
              <a:t> </a:t>
            </a:r>
            <a:r>
              <a:rPr sz="1500" dirty="0">
                <a:solidFill>
                  <a:srgbClr val="FFFFFF"/>
                </a:solidFill>
                <a:latin typeface="Calibri"/>
                <a:cs typeface="Calibri"/>
              </a:rPr>
              <a:t>ground</a:t>
            </a:r>
            <a:r>
              <a:rPr sz="1500" spc="15" dirty="0">
                <a:solidFill>
                  <a:srgbClr val="FFFFFF"/>
                </a:solidFill>
                <a:latin typeface="Calibri"/>
                <a:cs typeface="Calibri"/>
              </a:rPr>
              <a:t> </a:t>
            </a:r>
            <a:r>
              <a:rPr sz="1500" spc="45" dirty="0">
                <a:solidFill>
                  <a:srgbClr val="FFFFFF"/>
                </a:solidFill>
                <a:latin typeface="Calibri"/>
                <a:cs typeface="Calibri"/>
              </a:rPr>
              <a:t>segment</a:t>
            </a:r>
            <a:r>
              <a:rPr sz="1500" spc="8" dirty="0">
                <a:solidFill>
                  <a:srgbClr val="FFFFFF"/>
                </a:solidFill>
                <a:latin typeface="Calibri"/>
                <a:cs typeface="Calibri"/>
              </a:rPr>
              <a:t> </a:t>
            </a:r>
            <a:r>
              <a:rPr sz="1500" dirty="0">
                <a:solidFill>
                  <a:srgbClr val="FFFFFF"/>
                </a:solidFill>
                <a:latin typeface="Calibri"/>
                <a:cs typeface="Calibri"/>
              </a:rPr>
              <a:t>in</a:t>
            </a:r>
            <a:r>
              <a:rPr sz="1500" spc="15" dirty="0">
                <a:solidFill>
                  <a:srgbClr val="FFFFFF"/>
                </a:solidFill>
                <a:latin typeface="Calibri"/>
                <a:cs typeface="Calibri"/>
              </a:rPr>
              <a:t> </a:t>
            </a:r>
            <a:r>
              <a:rPr sz="1500" spc="-19" dirty="0">
                <a:solidFill>
                  <a:srgbClr val="FFFFFF"/>
                </a:solidFill>
                <a:latin typeface="Calibri"/>
                <a:cs typeface="Calibri"/>
              </a:rPr>
              <a:t>the </a:t>
            </a:r>
            <a:r>
              <a:rPr sz="1500" spc="56" dirty="0">
                <a:solidFill>
                  <a:srgbClr val="FFFFFF"/>
                </a:solidFill>
                <a:latin typeface="Calibri"/>
                <a:cs typeface="Calibri"/>
              </a:rPr>
              <a:t>UK,</a:t>
            </a:r>
            <a:r>
              <a:rPr sz="1500" spc="4" dirty="0">
                <a:solidFill>
                  <a:srgbClr val="FFFFFF"/>
                </a:solidFill>
                <a:latin typeface="Calibri"/>
                <a:cs typeface="Calibri"/>
              </a:rPr>
              <a:t> </a:t>
            </a:r>
            <a:r>
              <a:rPr sz="1500" dirty="0">
                <a:solidFill>
                  <a:srgbClr val="FFFFFF"/>
                </a:solidFill>
                <a:latin typeface="Calibri"/>
                <a:cs typeface="Calibri"/>
              </a:rPr>
              <a:t>to</a:t>
            </a:r>
            <a:r>
              <a:rPr sz="1500" spc="4" dirty="0">
                <a:solidFill>
                  <a:srgbClr val="FFFFFF"/>
                </a:solidFill>
                <a:latin typeface="Calibri"/>
                <a:cs typeface="Calibri"/>
              </a:rPr>
              <a:t> </a:t>
            </a:r>
            <a:r>
              <a:rPr sz="1500" spc="41" dirty="0">
                <a:solidFill>
                  <a:srgbClr val="FFFFFF"/>
                </a:solidFill>
                <a:latin typeface="Calibri"/>
                <a:cs typeface="Calibri"/>
              </a:rPr>
              <a:t>build</a:t>
            </a:r>
            <a:r>
              <a:rPr sz="1500" dirty="0">
                <a:solidFill>
                  <a:srgbClr val="FFFFFF"/>
                </a:solidFill>
                <a:latin typeface="Calibri"/>
                <a:cs typeface="Calibri"/>
              </a:rPr>
              <a:t> </a:t>
            </a:r>
            <a:r>
              <a:rPr sz="1500" spc="53" dirty="0">
                <a:solidFill>
                  <a:srgbClr val="FFFFFF"/>
                </a:solidFill>
                <a:latin typeface="Calibri"/>
                <a:cs typeface="Calibri"/>
              </a:rPr>
              <a:t>and</a:t>
            </a:r>
            <a:r>
              <a:rPr sz="1500" spc="-8" dirty="0">
                <a:solidFill>
                  <a:srgbClr val="FFFFFF"/>
                </a:solidFill>
                <a:latin typeface="Calibri"/>
                <a:cs typeface="Calibri"/>
              </a:rPr>
              <a:t> </a:t>
            </a:r>
            <a:r>
              <a:rPr sz="1500" dirty="0">
                <a:solidFill>
                  <a:srgbClr val="FFFFFF"/>
                </a:solidFill>
                <a:latin typeface="Calibri"/>
                <a:cs typeface="Calibri"/>
              </a:rPr>
              <a:t>develop</a:t>
            </a:r>
            <a:r>
              <a:rPr sz="1500" spc="-8" dirty="0">
                <a:solidFill>
                  <a:srgbClr val="FFFFFF"/>
                </a:solidFill>
                <a:latin typeface="Calibri"/>
                <a:cs typeface="Calibri"/>
              </a:rPr>
              <a:t> </a:t>
            </a:r>
            <a:r>
              <a:rPr sz="1500" dirty="0">
                <a:solidFill>
                  <a:srgbClr val="FFFFFF"/>
                </a:solidFill>
                <a:latin typeface="Calibri"/>
                <a:cs typeface="Calibri"/>
              </a:rPr>
              <a:t>the</a:t>
            </a:r>
            <a:r>
              <a:rPr sz="1500" spc="-8" dirty="0">
                <a:solidFill>
                  <a:srgbClr val="FFFFFF"/>
                </a:solidFill>
                <a:latin typeface="Calibri"/>
                <a:cs typeface="Calibri"/>
              </a:rPr>
              <a:t> </a:t>
            </a:r>
            <a:r>
              <a:rPr sz="1500" spc="49" dirty="0">
                <a:solidFill>
                  <a:srgbClr val="FFFFFF"/>
                </a:solidFill>
                <a:latin typeface="Calibri"/>
                <a:cs typeface="Calibri"/>
              </a:rPr>
              <a:t>UK's</a:t>
            </a:r>
            <a:r>
              <a:rPr sz="1500" spc="8" dirty="0">
                <a:solidFill>
                  <a:srgbClr val="FFFFFF"/>
                </a:solidFill>
                <a:latin typeface="Calibri"/>
                <a:cs typeface="Calibri"/>
              </a:rPr>
              <a:t> </a:t>
            </a:r>
            <a:r>
              <a:rPr sz="1500" spc="49" dirty="0">
                <a:solidFill>
                  <a:srgbClr val="FFFFFF"/>
                </a:solidFill>
                <a:latin typeface="Calibri"/>
                <a:cs typeface="Calibri"/>
              </a:rPr>
              <a:t>capabilities</a:t>
            </a:r>
            <a:r>
              <a:rPr sz="1500" spc="-23" dirty="0">
                <a:solidFill>
                  <a:srgbClr val="FFFFFF"/>
                </a:solidFill>
                <a:latin typeface="Calibri"/>
                <a:cs typeface="Calibri"/>
              </a:rPr>
              <a:t> </a:t>
            </a:r>
            <a:r>
              <a:rPr sz="1500" dirty="0">
                <a:solidFill>
                  <a:srgbClr val="FFFFFF"/>
                </a:solidFill>
                <a:latin typeface="Calibri"/>
                <a:cs typeface="Calibri"/>
              </a:rPr>
              <a:t>for</a:t>
            </a:r>
            <a:r>
              <a:rPr sz="1500" spc="-4" dirty="0">
                <a:solidFill>
                  <a:srgbClr val="FFFFFF"/>
                </a:solidFill>
                <a:latin typeface="Calibri"/>
                <a:cs typeface="Calibri"/>
              </a:rPr>
              <a:t> </a:t>
            </a:r>
            <a:r>
              <a:rPr sz="1500" spc="41" dirty="0">
                <a:solidFill>
                  <a:srgbClr val="FFFFFF"/>
                </a:solidFill>
                <a:latin typeface="Calibri"/>
                <a:cs typeface="Calibri"/>
              </a:rPr>
              <a:t>end-</a:t>
            </a:r>
            <a:r>
              <a:rPr sz="1500" spc="-19" dirty="0">
                <a:solidFill>
                  <a:srgbClr val="FFFFFF"/>
                </a:solidFill>
                <a:latin typeface="Calibri"/>
                <a:cs typeface="Calibri"/>
              </a:rPr>
              <a:t>to- </a:t>
            </a:r>
            <a:r>
              <a:rPr sz="1500" spc="38" dirty="0">
                <a:solidFill>
                  <a:srgbClr val="FFFFFF"/>
                </a:solidFill>
                <a:latin typeface="Calibri"/>
                <a:cs typeface="Calibri"/>
              </a:rPr>
              <a:t>end</a:t>
            </a:r>
            <a:r>
              <a:rPr sz="1500" spc="-8" dirty="0">
                <a:solidFill>
                  <a:srgbClr val="FFFFFF"/>
                </a:solidFill>
                <a:latin typeface="Calibri"/>
                <a:cs typeface="Calibri"/>
              </a:rPr>
              <a:t> </a:t>
            </a:r>
            <a:r>
              <a:rPr sz="1500" dirty="0">
                <a:solidFill>
                  <a:srgbClr val="FFFFFF"/>
                </a:solidFill>
                <a:latin typeface="Calibri"/>
                <a:cs typeface="Calibri"/>
              </a:rPr>
              <a:t>delivery</a:t>
            </a:r>
            <a:r>
              <a:rPr sz="1500" spc="-15" dirty="0">
                <a:solidFill>
                  <a:srgbClr val="FFFFFF"/>
                </a:solidFill>
                <a:latin typeface="Calibri"/>
                <a:cs typeface="Calibri"/>
              </a:rPr>
              <a:t> </a:t>
            </a:r>
            <a:r>
              <a:rPr sz="1500" dirty="0">
                <a:solidFill>
                  <a:srgbClr val="FFFFFF"/>
                </a:solidFill>
                <a:latin typeface="Calibri"/>
                <a:cs typeface="Calibri"/>
              </a:rPr>
              <a:t>of </a:t>
            </a:r>
            <a:r>
              <a:rPr sz="1500" spc="71" dirty="0">
                <a:solidFill>
                  <a:srgbClr val="FFFFFF"/>
                </a:solidFill>
                <a:latin typeface="Calibri"/>
                <a:cs typeface="Calibri"/>
              </a:rPr>
              <a:t>a</a:t>
            </a:r>
            <a:r>
              <a:rPr sz="1500" dirty="0">
                <a:solidFill>
                  <a:srgbClr val="FFFFFF"/>
                </a:solidFill>
                <a:latin typeface="Calibri"/>
                <a:cs typeface="Calibri"/>
              </a:rPr>
              <a:t> </a:t>
            </a:r>
            <a:r>
              <a:rPr sz="1500" spc="53" dirty="0">
                <a:solidFill>
                  <a:srgbClr val="FFFFFF"/>
                </a:solidFill>
                <a:latin typeface="Calibri"/>
                <a:cs typeface="Calibri"/>
              </a:rPr>
              <a:t>complex</a:t>
            </a:r>
            <a:r>
              <a:rPr sz="1500" spc="-4" dirty="0">
                <a:solidFill>
                  <a:srgbClr val="FFFFFF"/>
                </a:solidFill>
                <a:latin typeface="Calibri"/>
                <a:cs typeface="Calibri"/>
              </a:rPr>
              <a:t> </a:t>
            </a:r>
            <a:r>
              <a:rPr sz="1500" spc="83" dirty="0">
                <a:solidFill>
                  <a:srgbClr val="FFFFFF"/>
                </a:solidFill>
                <a:latin typeface="Calibri"/>
                <a:cs typeface="Calibri"/>
              </a:rPr>
              <a:t>space</a:t>
            </a:r>
            <a:r>
              <a:rPr sz="1500" spc="-11" dirty="0">
                <a:solidFill>
                  <a:srgbClr val="FFFFFF"/>
                </a:solidFill>
                <a:latin typeface="Calibri"/>
                <a:cs typeface="Calibri"/>
              </a:rPr>
              <a:t> </a:t>
            </a:r>
            <a:r>
              <a:rPr sz="1500" spc="49" dirty="0">
                <a:solidFill>
                  <a:srgbClr val="FFFFFF"/>
                </a:solidFill>
                <a:latin typeface="Calibri"/>
                <a:cs typeface="Calibri"/>
              </a:rPr>
              <a:t>mission</a:t>
            </a:r>
            <a:endParaRPr sz="1500" dirty="0">
              <a:solidFill>
                <a:sysClr val="windowText" lastClr="000000"/>
              </a:solidFill>
              <a:latin typeface="Calibri"/>
              <a:cs typeface="Calibri"/>
            </a:endParaRPr>
          </a:p>
          <a:p>
            <a:pPr marL="180975" marR="24765" indent="-171450" defTabSz="685800">
              <a:lnSpc>
                <a:spcPct val="90100"/>
              </a:lnSpc>
              <a:spcBef>
                <a:spcPts val="746"/>
              </a:spcBef>
              <a:buClrTx/>
              <a:buFont typeface="Arial"/>
              <a:buChar char="•"/>
              <a:tabLst>
                <a:tab pos="180975" algn="l"/>
              </a:tabLst>
            </a:pPr>
            <a:r>
              <a:rPr sz="1500" spc="8" dirty="0">
                <a:solidFill>
                  <a:srgbClr val="FFFFFF"/>
                </a:solidFill>
                <a:latin typeface="Calibri"/>
                <a:cs typeface="Calibri"/>
              </a:rPr>
              <a:t>A </a:t>
            </a:r>
            <a:r>
              <a:rPr sz="1500" spc="56" dirty="0">
                <a:solidFill>
                  <a:srgbClr val="FFFFFF"/>
                </a:solidFill>
                <a:latin typeface="Calibri"/>
                <a:cs typeface="Calibri"/>
              </a:rPr>
              <a:t>UK</a:t>
            </a:r>
            <a:r>
              <a:rPr sz="1500" spc="11" dirty="0">
                <a:solidFill>
                  <a:srgbClr val="FFFFFF"/>
                </a:solidFill>
                <a:latin typeface="Calibri"/>
                <a:cs typeface="Calibri"/>
              </a:rPr>
              <a:t> </a:t>
            </a:r>
            <a:r>
              <a:rPr sz="1500" spc="38" dirty="0">
                <a:solidFill>
                  <a:srgbClr val="FFFFFF"/>
                </a:solidFill>
                <a:latin typeface="Calibri"/>
                <a:cs typeface="Calibri"/>
              </a:rPr>
              <a:t>Ground</a:t>
            </a:r>
            <a:r>
              <a:rPr sz="1500" spc="4" dirty="0">
                <a:solidFill>
                  <a:srgbClr val="FFFFFF"/>
                </a:solidFill>
                <a:latin typeface="Calibri"/>
                <a:cs typeface="Calibri"/>
              </a:rPr>
              <a:t> </a:t>
            </a:r>
            <a:r>
              <a:rPr sz="1500" spc="45" dirty="0">
                <a:solidFill>
                  <a:srgbClr val="FFFFFF"/>
                </a:solidFill>
                <a:latin typeface="Calibri"/>
                <a:cs typeface="Calibri"/>
              </a:rPr>
              <a:t>Segment</a:t>
            </a:r>
            <a:r>
              <a:rPr sz="1500" spc="-4" dirty="0">
                <a:solidFill>
                  <a:srgbClr val="FFFFFF"/>
                </a:solidFill>
                <a:latin typeface="Calibri"/>
                <a:cs typeface="Calibri"/>
              </a:rPr>
              <a:t> </a:t>
            </a:r>
            <a:r>
              <a:rPr sz="1500" spc="8" dirty="0">
                <a:solidFill>
                  <a:srgbClr val="FFFFFF"/>
                </a:solidFill>
                <a:latin typeface="Calibri"/>
                <a:cs typeface="Calibri"/>
              </a:rPr>
              <a:t>will</a:t>
            </a:r>
            <a:r>
              <a:rPr sz="1500" spc="19" dirty="0">
                <a:solidFill>
                  <a:srgbClr val="FFFFFF"/>
                </a:solidFill>
                <a:latin typeface="Calibri"/>
                <a:cs typeface="Calibri"/>
              </a:rPr>
              <a:t> </a:t>
            </a:r>
            <a:r>
              <a:rPr sz="1500" spc="8" dirty="0">
                <a:solidFill>
                  <a:srgbClr val="FFFFFF"/>
                </a:solidFill>
                <a:latin typeface="Calibri"/>
                <a:cs typeface="Calibri"/>
              </a:rPr>
              <a:t>provide</a:t>
            </a:r>
            <a:r>
              <a:rPr sz="1500" spc="-4" dirty="0">
                <a:solidFill>
                  <a:srgbClr val="FFFFFF"/>
                </a:solidFill>
                <a:latin typeface="Calibri"/>
                <a:cs typeface="Calibri"/>
              </a:rPr>
              <a:t> </a:t>
            </a:r>
            <a:r>
              <a:rPr sz="1500" spc="8" dirty="0">
                <a:solidFill>
                  <a:srgbClr val="FFFFFF"/>
                </a:solidFill>
                <a:latin typeface="Calibri"/>
                <a:cs typeface="Calibri"/>
              </a:rPr>
              <a:t>opportunities</a:t>
            </a:r>
            <a:r>
              <a:rPr sz="1500" spc="-11" dirty="0">
                <a:solidFill>
                  <a:srgbClr val="FFFFFF"/>
                </a:solidFill>
                <a:latin typeface="Calibri"/>
                <a:cs typeface="Calibri"/>
              </a:rPr>
              <a:t> </a:t>
            </a:r>
            <a:r>
              <a:rPr sz="1500" spc="8" dirty="0">
                <a:solidFill>
                  <a:srgbClr val="FFFFFF"/>
                </a:solidFill>
                <a:latin typeface="Calibri"/>
                <a:cs typeface="Calibri"/>
              </a:rPr>
              <a:t>for</a:t>
            </a:r>
            <a:r>
              <a:rPr sz="1500" spc="11" dirty="0">
                <a:solidFill>
                  <a:srgbClr val="FFFFFF"/>
                </a:solidFill>
                <a:latin typeface="Calibri"/>
                <a:cs typeface="Calibri"/>
              </a:rPr>
              <a:t> </a:t>
            </a:r>
            <a:r>
              <a:rPr sz="1500" spc="53" dirty="0">
                <a:solidFill>
                  <a:srgbClr val="FFFFFF"/>
                </a:solidFill>
                <a:latin typeface="Calibri"/>
                <a:cs typeface="Calibri"/>
              </a:rPr>
              <a:t>scaling </a:t>
            </a:r>
            <a:r>
              <a:rPr sz="1500" spc="45" dirty="0">
                <a:solidFill>
                  <a:srgbClr val="FFFFFF"/>
                </a:solidFill>
                <a:latin typeface="Calibri"/>
                <a:cs typeface="Calibri"/>
              </a:rPr>
              <a:t>up</a:t>
            </a:r>
            <a:r>
              <a:rPr sz="1500" spc="38" dirty="0">
                <a:solidFill>
                  <a:srgbClr val="FFFFFF"/>
                </a:solidFill>
                <a:latin typeface="Calibri"/>
                <a:cs typeface="Calibri"/>
              </a:rPr>
              <a:t> </a:t>
            </a:r>
            <a:r>
              <a:rPr sz="1500" spc="60" dirty="0">
                <a:solidFill>
                  <a:srgbClr val="FFFFFF"/>
                </a:solidFill>
                <a:latin typeface="Calibri"/>
                <a:cs typeface="Calibri"/>
              </a:rPr>
              <a:t>skills </a:t>
            </a:r>
            <a:r>
              <a:rPr sz="1500" spc="15" dirty="0">
                <a:solidFill>
                  <a:srgbClr val="FFFFFF"/>
                </a:solidFill>
                <a:latin typeface="Calibri"/>
                <a:cs typeface="Calibri"/>
              </a:rPr>
              <a:t>development</a:t>
            </a:r>
            <a:r>
              <a:rPr sz="1500" spc="11" dirty="0">
                <a:solidFill>
                  <a:srgbClr val="FFFFFF"/>
                </a:solidFill>
                <a:latin typeface="Calibri"/>
                <a:cs typeface="Calibri"/>
              </a:rPr>
              <a:t> </a:t>
            </a:r>
            <a:r>
              <a:rPr sz="1500" spc="15" dirty="0">
                <a:solidFill>
                  <a:srgbClr val="FFFFFF"/>
                </a:solidFill>
                <a:latin typeface="Calibri"/>
                <a:cs typeface="Calibri"/>
              </a:rPr>
              <a:t>in</a:t>
            </a:r>
            <a:r>
              <a:rPr sz="1500" spc="26" dirty="0">
                <a:solidFill>
                  <a:srgbClr val="FFFFFF"/>
                </a:solidFill>
                <a:latin typeface="Calibri"/>
                <a:cs typeface="Calibri"/>
              </a:rPr>
              <a:t> </a:t>
            </a:r>
            <a:r>
              <a:rPr sz="1500" spc="15" dirty="0">
                <a:solidFill>
                  <a:srgbClr val="FFFFFF"/>
                </a:solidFill>
                <a:latin typeface="Calibri"/>
                <a:cs typeface="Calibri"/>
              </a:rPr>
              <a:t>the</a:t>
            </a:r>
            <a:r>
              <a:rPr sz="1500" spc="41" dirty="0">
                <a:solidFill>
                  <a:srgbClr val="FFFFFF"/>
                </a:solidFill>
                <a:latin typeface="Calibri"/>
                <a:cs typeface="Calibri"/>
              </a:rPr>
              <a:t> </a:t>
            </a:r>
            <a:r>
              <a:rPr sz="1500" spc="15" dirty="0">
                <a:solidFill>
                  <a:srgbClr val="FFFFFF"/>
                </a:solidFill>
                <a:latin typeface="Calibri"/>
                <a:cs typeface="Calibri"/>
              </a:rPr>
              <a:t>Flight</a:t>
            </a:r>
            <a:r>
              <a:rPr sz="1500" spc="34" dirty="0">
                <a:solidFill>
                  <a:srgbClr val="FFFFFF"/>
                </a:solidFill>
                <a:latin typeface="Calibri"/>
                <a:cs typeface="Calibri"/>
              </a:rPr>
              <a:t> </a:t>
            </a:r>
            <a:r>
              <a:rPr sz="1500" spc="15" dirty="0">
                <a:solidFill>
                  <a:srgbClr val="FFFFFF"/>
                </a:solidFill>
                <a:latin typeface="Calibri"/>
                <a:cs typeface="Calibri"/>
              </a:rPr>
              <a:t>Operations</a:t>
            </a:r>
            <a:r>
              <a:rPr sz="1500" spc="11" dirty="0">
                <a:solidFill>
                  <a:srgbClr val="FFFFFF"/>
                </a:solidFill>
                <a:latin typeface="Calibri"/>
                <a:cs typeface="Calibri"/>
              </a:rPr>
              <a:t> </a:t>
            </a:r>
            <a:r>
              <a:rPr sz="1500" spc="34" dirty="0">
                <a:solidFill>
                  <a:srgbClr val="FFFFFF"/>
                </a:solidFill>
                <a:latin typeface="Calibri"/>
                <a:cs typeface="Calibri"/>
              </a:rPr>
              <a:t>and </a:t>
            </a:r>
            <a:r>
              <a:rPr sz="1500" spc="38" dirty="0">
                <a:solidFill>
                  <a:srgbClr val="FFFFFF"/>
                </a:solidFill>
                <a:latin typeface="Calibri"/>
                <a:cs typeface="Calibri"/>
              </a:rPr>
              <a:t>Downstream</a:t>
            </a:r>
            <a:r>
              <a:rPr sz="1500" spc="-23" dirty="0">
                <a:solidFill>
                  <a:srgbClr val="FFFFFF"/>
                </a:solidFill>
                <a:latin typeface="Calibri"/>
                <a:cs typeface="Calibri"/>
              </a:rPr>
              <a:t> </a:t>
            </a:r>
            <a:r>
              <a:rPr sz="1500" spc="38" dirty="0">
                <a:solidFill>
                  <a:srgbClr val="FFFFFF"/>
                </a:solidFill>
                <a:latin typeface="Calibri"/>
                <a:cs typeface="Calibri"/>
              </a:rPr>
              <a:t>sector</a:t>
            </a:r>
            <a:endParaRPr lang="en-GB" sz="1500" spc="38" dirty="0">
              <a:solidFill>
                <a:srgbClr val="FFFFFF"/>
              </a:solidFill>
              <a:latin typeface="Calibri"/>
              <a:cs typeface="Calibri"/>
            </a:endParaRPr>
          </a:p>
          <a:p>
            <a:pPr marL="180975" marR="24765" indent="-171450" defTabSz="685800">
              <a:lnSpc>
                <a:spcPct val="90100"/>
              </a:lnSpc>
              <a:spcBef>
                <a:spcPts val="746"/>
              </a:spcBef>
              <a:buClrTx/>
              <a:buFont typeface="Arial"/>
              <a:buChar char="•"/>
              <a:tabLst>
                <a:tab pos="180975" algn="l"/>
              </a:tabLst>
            </a:pPr>
            <a:endParaRPr lang="en-GB" sz="1500" spc="38" dirty="0">
              <a:solidFill>
                <a:srgbClr val="FFFFFF"/>
              </a:solidFill>
              <a:latin typeface="Calibri"/>
              <a:cs typeface="Calibri"/>
            </a:endParaRPr>
          </a:p>
          <a:p>
            <a:pPr marL="180975" marR="24765" indent="-171450" defTabSz="685800">
              <a:lnSpc>
                <a:spcPct val="90100"/>
              </a:lnSpc>
              <a:spcBef>
                <a:spcPts val="746"/>
              </a:spcBef>
              <a:buClrTx/>
              <a:buFont typeface="Arial"/>
              <a:buChar char="•"/>
              <a:tabLst>
                <a:tab pos="180975" algn="l"/>
              </a:tabLst>
            </a:pPr>
            <a:r>
              <a:rPr lang="en-GB" sz="1500" spc="38" dirty="0">
                <a:solidFill>
                  <a:srgbClr val="FFFFFF"/>
                </a:solidFill>
                <a:latin typeface="Calibri"/>
                <a:cs typeface="Calibri"/>
              </a:rPr>
              <a:t>Planned launch date: 2030</a:t>
            </a:r>
            <a:endParaRPr sz="1500" dirty="0">
              <a:solidFill>
                <a:sysClr val="windowText" lastClr="000000"/>
              </a:solidFill>
              <a:latin typeface="Calibri"/>
              <a:cs typeface="Calibri"/>
            </a:endParaRPr>
          </a:p>
        </p:txBody>
      </p:sp>
      <p:grpSp>
        <p:nvGrpSpPr>
          <p:cNvPr id="6" name="object 6"/>
          <p:cNvGrpSpPr/>
          <p:nvPr/>
        </p:nvGrpSpPr>
        <p:grpSpPr>
          <a:xfrm>
            <a:off x="2613565" y="1389222"/>
            <a:ext cx="6225540" cy="3672364"/>
            <a:chOff x="3484753" y="1852295"/>
            <a:chExt cx="8300720" cy="4896485"/>
          </a:xfrm>
        </p:grpSpPr>
        <p:pic>
          <p:nvPicPr>
            <p:cNvPr id="7" name="object 7"/>
            <p:cNvPicPr/>
            <p:nvPr/>
          </p:nvPicPr>
          <p:blipFill>
            <a:blip r:embed="rId4" cstate="screen">
              <a:extLst>
                <a:ext uri="{28A0092B-C50C-407E-A947-70E740481C1C}">
                  <a14:useLocalDpi xmlns:a14="http://schemas.microsoft.com/office/drawing/2010/main"/>
                </a:ext>
              </a:extLst>
            </a:blip>
            <a:stretch>
              <a:fillRect/>
            </a:stretch>
          </p:blipFill>
          <p:spPr>
            <a:xfrm>
              <a:off x="7570343" y="1852295"/>
              <a:ext cx="4214749" cy="2833878"/>
            </a:xfrm>
            <a:prstGeom prst="rect">
              <a:avLst/>
            </a:prstGeom>
          </p:spPr>
        </p:pic>
        <p:pic>
          <p:nvPicPr>
            <p:cNvPr id="8" name="object 8"/>
            <p:cNvPicPr/>
            <p:nvPr/>
          </p:nvPicPr>
          <p:blipFill>
            <a:blip r:embed="rId5" cstate="print"/>
            <a:stretch>
              <a:fillRect/>
            </a:stretch>
          </p:blipFill>
          <p:spPr>
            <a:xfrm>
              <a:off x="3484753" y="5486638"/>
              <a:ext cx="1276350" cy="1257298"/>
            </a:xfrm>
            <a:prstGeom prst="rect">
              <a:avLst/>
            </a:prstGeom>
          </p:spPr>
        </p:pic>
        <p:pic>
          <p:nvPicPr>
            <p:cNvPr id="9" name="object 9"/>
            <p:cNvPicPr/>
            <p:nvPr/>
          </p:nvPicPr>
          <p:blipFill>
            <a:blip r:embed="rId6" cstate="print"/>
            <a:stretch>
              <a:fillRect/>
            </a:stretch>
          </p:blipFill>
          <p:spPr>
            <a:xfrm>
              <a:off x="8793480" y="5481752"/>
              <a:ext cx="1295400" cy="1266823"/>
            </a:xfrm>
            <a:prstGeom prst="rect">
              <a:avLst/>
            </a:prstGeom>
          </p:spPr>
        </p:pic>
      </p:grpSp>
      <p:sp>
        <p:nvSpPr>
          <p:cNvPr id="10" name="object 10"/>
          <p:cNvSpPr txBox="1">
            <a:spLocks noGrp="1"/>
          </p:cNvSpPr>
          <p:nvPr>
            <p:ph type="title"/>
          </p:nvPr>
        </p:nvSpPr>
        <p:spPr>
          <a:xfrm>
            <a:off x="396468" y="110071"/>
            <a:ext cx="4769168" cy="470802"/>
          </a:xfrm>
          <a:prstGeom prst="rect">
            <a:avLst/>
          </a:prstGeom>
        </p:spPr>
        <p:txBody>
          <a:bodyPr vert="horz" wrap="square" lIns="0" tIns="9049" rIns="0" bIns="0" rtlCol="0">
            <a:spAutoFit/>
          </a:bodyPr>
          <a:lstStyle/>
          <a:p>
            <a:pPr marL="9525">
              <a:spcBef>
                <a:spcPts val="71"/>
              </a:spcBef>
            </a:pPr>
            <a:r>
              <a:rPr sz="3000" b="1" spc="161" dirty="0">
                <a:solidFill>
                  <a:srgbClr val="FFFFFF"/>
                </a:solidFill>
              </a:rPr>
              <a:t>TRUTHS</a:t>
            </a:r>
            <a:r>
              <a:rPr sz="3000" b="1" spc="-34" dirty="0">
                <a:solidFill>
                  <a:srgbClr val="FFFFFF"/>
                </a:solidFill>
              </a:rPr>
              <a:t> </a:t>
            </a:r>
            <a:r>
              <a:rPr sz="1200" b="1" spc="41" dirty="0">
                <a:solidFill>
                  <a:srgbClr val="FFFFFF"/>
                </a:solidFill>
              </a:rPr>
              <a:t>(UKSA</a:t>
            </a:r>
            <a:r>
              <a:rPr sz="1200" b="1" spc="-15" dirty="0">
                <a:solidFill>
                  <a:srgbClr val="FFFFFF"/>
                </a:solidFill>
              </a:rPr>
              <a:t> </a:t>
            </a:r>
            <a:r>
              <a:rPr sz="1200" b="1" spc="68" dirty="0">
                <a:solidFill>
                  <a:srgbClr val="FFFFFF"/>
                </a:solidFill>
              </a:rPr>
              <a:t>contacts:</a:t>
            </a:r>
            <a:r>
              <a:rPr sz="1200" b="1" spc="-11" dirty="0">
                <a:solidFill>
                  <a:srgbClr val="FFFFFF"/>
                </a:solidFill>
              </a:rPr>
              <a:t> </a:t>
            </a:r>
            <a:r>
              <a:rPr sz="1200" b="1" spc="45" dirty="0">
                <a:solidFill>
                  <a:srgbClr val="FFFFFF"/>
                </a:solidFill>
              </a:rPr>
              <a:t>Kainat</a:t>
            </a:r>
            <a:r>
              <a:rPr sz="1200" b="1" spc="4" dirty="0">
                <a:solidFill>
                  <a:srgbClr val="FFFFFF"/>
                </a:solidFill>
              </a:rPr>
              <a:t> </a:t>
            </a:r>
            <a:r>
              <a:rPr sz="1200" b="1" spc="56" dirty="0">
                <a:solidFill>
                  <a:srgbClr val="FFFFFF"/>
                </a:solidFill>
              </a:rPr>
              <a:t>Hussain/William</a:t>
            </a:r>
            <a:r>
              <a:rPr sz="1200" b="1" spc="4" dirty="0">
                <a:solidFill>
                  <a:srgbClr val="FFFFFF"/>
                </a:solidFill>
              </a:rPr>
              <a:t> </a:t>
            </a:r>
            <a:r>
              <a:rPr sz="1200" b="1" spc="38" dirty="0">
                <a:solidFill>
                  <a:srgbClr val="FFFFFF"/>
                </a:solidFill>
              </a:rPr>
              <a:t>Smith)</a:t>
            </a:r>
            <a:endParaRPr sz="1200" dirty="0"/>
          </a:p>
        </p:txBody>
      </p:sp>
      <p:sp>
        <p:nvSpPr>
          <p:cNvPr id="11" name="object 11"/>
          <p:cNvSpPr txBox="1"/>
          <p:nvPr/>
        </p:nvSpPr>
        <p:spPr>
          <a:xfrm>
            <a:off x="579577" y="4431487"/>
            <a:ext cx="1748314" cy="425116"/>
          </a:xfrm>
          <a:prstGeom prst="rect">
            <a:avLst/>
          </a:prstGeom>
        </p:spPr>
        <p:txBody>
          <a:bodyPr vert="horz" wrap="square" lIns="0" tIns="9525" rIns="0" bIns="0" rtlCol="0">
            <a:spAutoFit/>
          </a:bodyPr>
          <a:lstStyle/>
          <a:p>
            <a:pPr marL="9525" marR="3810" defTabSz="685800">
              <a:spcBef>
                <a:spcPts val="75"/>
              </a:spcBef>
              <a:buClrTx/>
            </a:pPr>
            <a:r>
              <a:rPr sz="1350" dirty="0">
                <a:solidFill>
                  <a:srgbClr val="FFFFFF"/>
                </a:solidFill>
                <a:latin typeface="Calibri"/>
                <a:cs typeface="Calibri"/>
              </a:rPr>
              <a:t>Watch</a:t>
            </a:r>
            <a:r>
              <a:rPr sz="1350" spc="23" dirty="0">
                <a:solidFill>
                  <a:srgbClr val="FFFFFF"/>
                </a:solidFill>
                <a:latin typeface="Calibri"/>
                <a:cs typeface="Calibri"/>
              </a:rPr>
              <a:t> </a:t>
            </a:r>
            <a:r>
              <a:rPr sz="1350" dirty="0">
                <a:solidFill>
                  <a:srgbClr val="FFFFFF"/>
                </a:solidFill>
                <a:latin typeface="Calibri"/>
                <a:cs typeface="Calibri"/>
              </a:rPr>
              <a:t>the</a:t>
            </a:r>
            <a:r>
              <a:rPr sz="1350" spc="23" dirty="0">
                <a:solidFill>
                  <a:srgbClr val="FFFFFF"/>
                </a:solidFill>
                <a:latin typeface="Calibri"/>
                <a:cs typeface="Calibri"/>
              </a:rPr>
              <a:t> </a:t>
            </a:r>
            <a:r>
              <a:rPr sz="1350" spc="124" dirty="0">
                <a:solidFill>
                  <a:srgbClr val="FFFFFF"/>
                </a:solidFill>
                <a:latin typeface="Calibri"/>
                <a:cs typeface="Calibri"/>
              </a:rPr>
              <a:t>S4C</a:t>
            </a:r>
            <a:r>
              <a:rPr sz="1350" spc="19" dirty="0">
                <a:solidFill>
                  <a:srgbClr val="FFFFFF"/>
                </a:solidFill>
                <a:latin typeface="Calibri"/>
                <a:cs typeface="Calibri"/>
              </a:rPr>
              <a:t> </a:t>
            </a:r>
            <a:r>
              <a:rPr sz="1350" spc="49" dirty="0">
                <a:solidFill>
                  <a:srgbClr val="FFFFFF"/>
                </a:solidFill>
                <a:latin typeface="Calibri"/>
                <a:cs typeface="Calibri"/>
              </a:rPr>
              <a:t>TRUTHS </a:t>
            </a:r>
            <a:r>
              <a:rPr sz="1350" spc="-8" dirty="0">
                <a:solidFill>
                  <a:srgbClr val="FFFFFF"/>
                </a:solidFill>
                <a:latin typeface="Calibri"/>
                <a:cs typeface="Calibri"/>
              </a:rPr>
              <a:t>video:</a:t>
            </a:r>
            <a:endParaRPr sz="1350">
              <a:solidFill>
                <a:sysClr val="windowText" lastClr="000000"/>
              </a:solidFill>
              <a:latin typeface="Calibri"/>
              <a:cs typeface="Calibri"/>
            </a:endParaRPr>
          </a:p>
        </p:txBody>
      </p:sp>
      <p:sp>
        <p:nvSpPr>
          <p:cNvPr id="12" name="object 12"/>
          <p:cNvSpPr txBox="1"/>
          <p:nvPr/>
        </p:nvSpPr>
        <p:spPr>
          <a:xfrm>
            <a:off x="4453891" y="4392167"/>
            <a:ext cx="2000726" cy="425116"/>
          </a:xfrm>
          <a:prstGeom prst="rect">
            <a:avLst/>
          </a:prstGeom>
        </p:spPr>
        <p:txBody>
          <a:bodyPr vert="horz" wrap="square" lIns="0" tIns="9525" rIns="0" bIns="0" rtlCol="0">
            <a:spAutoFit/>
          </a:bodyPr>
          <a:lstStyle/>
          <a:p>
            <a:pPr marL="9525" marR="3810" defTabSz="685800">
              <a:spcBef>
                <a:spcPts val="75"/>
              </a:spcBef>
              <a:buClrTx/>
            </a:pPr>
            <a:r>
              <a:rPr sz="1350" spc="38" dirty="0">
                <a:solidFill>
                  <a:srgbClr val="FFFFFF"/>
                </a:solidFill>
                <a:latin typeface="Calibri"/>
                <a:cs typeface="Calibri"/>
              </a:rPr>
              <a:t>Download</a:t>
            </a:r>
            <a:r>
              <a:rPr sz="1350" spc="-38" dirty="0">
                <a:solidFill>
                  <a:srgbClr val="FFFFFF"/>
                </a:solidFill>
                <a:latin typeface="Calibri"/>
                <a:cs typeface="Calibri"/>
              </a:rPr>
              <a:t> </a:t>
            </a:r>
            <a:r>
              <a:rPr sz="1350" dirty="0">
                <a:solidFill>
                  <a:srgbClr val="FFFFFF"/>
                </a:solidFill>
                <a:latin typeface="Calibri"/>
                <a:cs typeface="Calibri"/>
              </a:rPr>
              <a:t>the </a:t>
            </a:r>
            <a:r>
              <a:rPr sz="1350" spc="105" dirty="0">
                <a:solidFill>
                  <a:srgbClr val="FFFFFF"/>
                </a:solidFill>
                <a:latin typeface="Calibri"/>
                <a:cs typeface="Calibri"/>
              </a:rPr>
              <a:t>S4C </a:t>
            </a:r>
            <a:r>
              <a:rPr sz="1350" spc="56" dirty="0">
                <a:solidFill>
                  <a:srgbClr val="FFFFFF"/>
                </a:solidFill>
                <a:latin typeface="Calibri"/>
                <a:cs typeface="Calibri"/>
              </a:rPr>
              <a:t>TRUTHS</a:t>
            </a:r>
            <a:r>
              <a:rPr sz="1350" spc="-30" dirty="0">
                <a:solidFill>
                  <a:srgbClr val="FFFFFF"/>
                </a:solidFill>
                <a:latin typeface="Calibri"/>
                <a:cs typeface="Calibri"/>
              </a:rPr>
              <a:t> </a:t>
            </a:r>
            <a:r>
              <a:rPr sz="1350" spc="56" dirty="0">
                <a:solidFill>
                  <a:srgbClr val="FFFFFF"/>
                </a:solidFill>
                <a:latin typeface="Calibri"/>
                <a:cs typeface="Calibri"/>
              </a:rPr>
              <a:t>mission</a:t>
            </a:r>
            <a:r>
              <a:rPr sz="1350" spc="-38" dirty="0">
                <a:solidFill>
                  <a:srgbClr val="FFFFFF"/>
                </a:solidFill>
                <a:latin typeface="Calibri"/>
                <a:cs typeface="Calibri"/>
              </a:rPr>
              <a:t> </a:t>
            </a:r>
            <a:r>
              <a:rPr sz="1350" spc="-8" dirty="0">
                <a:solidFill>
                  <a:srgbClr val="FFFFFF"/>
                </a:solidFill>
                <a:latin typeface="Calibri"/>
                <a:cs typeface="Calibri"/>
              </a:rPr>
              <a:t>explainer:</a:t>
            </a:r>
            <a:endParaRPr sz="1350">
              <a:solidFill>
                <a:sysClr val="windowText" lastClr="000000"/>
              </a:solidFill>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SSTL spacecraft in build</a:t>
            </a:r>
            <a:endParaRPr dirty="0"/>
          </a:p>
        </p:txBody>
      </p:sp>
      <p:pic>
        <p:nvPicPr>
          <p:cNvPr id="3" name="Picture 2">
            <a:extLst>
              <a:ext uri="{FF2B5EF4-FFF2-40B4-BE49-F238E27FC236}">
                <a16:creationId xmlns:a16="http://schemas.microsoft.com/office/drawing/2014/main" id="{5F189F94-63AD-4160-8C80-9AD3B66E18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3067" y="948587"/>
            <a:ext cx="6637866" cy="3733333"/>
          </a:xfrm>
          <a:prstGeom prst="rect">
            <a:avLst/>
          </a:prstGeom>
        </p:spPr>
      </p:pic>
    </p:spTree>
    <p:extLst>
      <p:ext uri="{BB962C8B-B14F-4D97-AF65-F5344CB8AC3E}">
        <p14:creationId xmlns:p14="http://schemas.microsoft.com/office/powerpoint/2010/main" val="191723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UK EO Data Hub</a:t>
            </a:r>
            <a:endParaRPr dirty="0"/>
          </a:p>
        </p:txBody>
      </p:sp>
      <p:pic>
        <p:nvPicPr>
          <p:cNvPr id="2" name="Picture 1">
            <a:extLst>
              <a:ext uri="{FF2B5EF4-FFF2-40B4-BE49-F238E27FC236}">
                <a16:creationId xmlns:a16="http://schemas.microsoft.com/office/drawing/2014/main" id="{751BE2AB-8225-4061-AFB8-6672CBC4ED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03" y="860215"/>
            <a:ext cx="6407794" cy="3756616"/>
          </a:xfrm>
          <a:prstGeom prst="rect">
            <a:avLst/>
          </a:prstGeom>
        </p:spPr>
      </p:pic>
    </p:spTree>
    <p:extLst>
      <p:ext uri="{BB962C8B-B14F-4D97-AF65-F5344CB8AC3E}">
        <p14:creationId xmlns:p14="http://schemas.microsoft.com/office/powerpoint/2010/main" val="56414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UK EO Data Hub</a:t>
            </a:r>
            <a:endParaRPr dirty="0"/>
          </a:p>
        </p:txBody>
      </p:sp>
      <p:pic>
        <p:nvPicPr>
          <p:cNvPr id="2" name="Picture 1">
            <a:extLst>
              <a:ext uri="{FF2B5EF4-FFF2-40B4-BE49-F238E27FC236}">
                <a16:creationId xmlns:a16="http://schemas.microsoft.com/office/drawing/2014/main" id="{86A64510-E61C-41F4-A9A0-C55F53406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5683" y="818436"/>
            <a:ext cx="6532633" cy="3959303"/>
          </a:xfrm>
          <a:prstGeom prst="rect">
            <a:avLst/>
          </a:prstGeom>
        </p:spPr>
      </p:pic>
    </p:spTree>
    <p:extLst>
      <p:ext uri="{BB962C8B-B14F-4D97-AF65-F5344CB8AC3E}">
        <p14:creationId xmlns:p14="http://schemas.microsoft.com/office/powerpoint/2010/main" val="158956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UK EO Data Hub</a:t>
            </a:r>
            <a:endParaRPr dirty="0"/>
          </a:p>
        </p:txBody>
      </p:sp>
      <p:pic>
        <p:nvPicPr>
          <p:cNvPr id="2" name="Picture 1">
            <a:extLst>
              <a:ext uri="{FF2B5EF4-FFF2-40B4-BE49-F238E27FC236}">
                <a16:creationId xmlns:a16="http://schemas.microsoft.com/office/drawing/2014/main" id="{2CB55F01-4718-4704-86E1-5E3C3BE0B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2541" y="796476"/>
            <a:ext cx="6518918" cy="3948380"/>
          </a:xfrm>
          <a:prstGeom prst="rect">
            <a:avLst/>
          </a:prstGeom>
        </p:spPr>
      </p:pic>
    </p:spTree>
    <p:extLst>
      <p:ext uri="{BB962C8B-B14F-4D97-AF65-F5344CB8AC3E}">
        <p14:creationId xmlns:p14="http://schemas.microsoft.com/office/powerpoint/2010/main" val="63693014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826</Words>
  <Application>Microsoft Office PowerPoint</Application>
  <PresentationFormat>On-screen Show (16:9)</PresentationFormat>
  <Paragraphs>61</Paragraphs>
  <Slides>12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Tenorite </vt:lpstr>
      <vt:lpstr>Arial</vt:lpstr>
      <vt:lpstr>Tenorite Bold</vt:lpstr>
      <vt:lpstr>Calibri</vt:lpstr>
      <vt:lpstr>Montserrat Medium</vt:lpstr>
      <vt:lpstr>effra</vt:lpstr>
      <vt:lpstr>Montserrat</vt:lpstr>
      <vt:lpstr>ceos</vt:lpstr>
      <vt:lpstr>Office Theme</vt:lpstr>
      <vt:lpstr>Agency Report - UKSA</vt:lpstr>
      <vt:lpstr>Future Missions with UK involvement</vt:lpstr>
      <vt:lpstr>Biomass UK contributors</vt:lpstr>
      <vt:lpstr>MicroCarb UK contributors</vt:lpstr>
      <vt:lpstr>TRUTHS (UKSA contacts: Kainat Hussain/William Smith)</vt:lpstr>
      <vt:lpstr>SSTL spacecraft in build</vt:lpstr>
      <vt:lpstr>UK EO Data Hub</vt:lpstr>
      <vt:lpstr>UK EO Data Hub</vt:lpstr>
      <vt:lpstr>UK EO Data Hub</vt:lpstr>
      <vt:lpstr>UK EO Data Hub</vt:lpstr>
      <vt:lpstr>UKSA’s CEOS Chair Theme: Unlocking EO Data for Society</vt:lpstr>
      <vt:lpstr>CEOS ‘In Schools’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WGISS-59 Presentation Template</dc:title>
  <dc:creator>FLETCHER, Robert</dc:creator>
  <cp:lastModifiedBy>FLETCHER, Robert</cp:lastModifiedBy>
  <cp:revision>20</cp:revision>
  <dcterms:modified xsi:type="dcterms:W3CDTF">2025-03-21T11:26:58Z</dcterms:modified>
</cp:coreProperties>
</file>