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9"/>
  </p:notesMasterIdLst>
  <p:handoutMasterIdLst>
    <p:handoutMasterId r:id="rId10"/>
  </p:handoutMasterIdLst>
  <p:sldIdLst>
    <p:sldId id="256" r:id="rId2"/>
    <p:sldId id="259" r:id="rId3"/>
    <p:sldId id="263" r:id="rId4"/>
    <p:sldId id="264" r:id="rId5"/>
    <p:sldId id="267" r:id="rId6"/>
    <p:sldId id="262" r:id="rId7"/>
    <p:sldId id="261" r:id="rId8"/>
  </p:sldIdLst>
  <p:sldSz cx="9144000" cy="5143500" type="screen16x9"/>
  <p:notesSz cx="6858000" cy="9144000"/>
  <p:embeddedFontLst>
    <p:embeddedFont>
      <p:font typeface="Montserrat Medium" panose="020B0604020202020204" charset="0"/>
      <p:regular r:id="rId11"/>
      <p:bold r:id="rId12"/>
      <p:italic r:id="rId13"/>
      <p:boldItalic r:id="rId14"/>
    </p:embeddedFont>
    <p:embeddedFont>
      <p:font typeface="Montserrat"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56" autoAdjust="0"/>
  </p:normalViewPr>
  <p:slideViewPr>
    <p:cSldViewPr snapToGrid="0">
      <p:cViewPr varScale="1">
        <p:scale>
          <a:sx n="106" d="100"/>
          <a:sy n="106" d="100"/>
        </p:scale>
        <p:origin x="528" y="4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35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E64821-BB14-432E-B4F0-BFECFCB851D6}" type="slidenum">
              <a:rPr lang="en-IN" smtClean="0"/>
              <a:t>‹#›</a:t>
            </a:fld>
            <a:endParaRPr lang="en-IN"/>
          </a:p>
        </p:txBody>
      </p:sp>
    </p:spTree>
    <p:extLst>
      <p:ext uri="{BB962C8B-B14F-4D97-AF65-F5344CB8AC3E}">
        <p14:creationId xmlns:p14="http://schemas.microsoft.com/office/powerpoint/2010/main" val="2740921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38953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470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148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522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65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8" name="Google Shape;28;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29" name="Google Shape;29;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0" name="Google Shape;30;p3"/>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smtClean="0">
                <a:solidFill>
                  <a:schemeClr val="dk2"/>
                </a:solidFill>
                <a:latin typeface="Montserrat"/>
                <a:ea typeface="Montserrat"/>
                <a:cs typeface="Montserrat"/>
                <a:sym typeface="Montserrat"/>
              </a:rPr>
              <a:t>WGISS-59, 24-28</a:t>
            </a:r>
            <a:r>
              <a:rPr lang="en" sz="1100" b="1" baseline="0" dirty="0" smtClean="0">
                <a:solidFill>
                  <a:schemeClr val="dk2"/>
                </a:solidFill>
                <a:latin typeface="Montserrat"/>
                <a:ea typeface="Montserrat"/>
                <a:cs typeface="Montserrat"/>
                <a:sym typeface="Montserrat"/>
              </a:rPr>
              <a:t> March</a:t>
            </a:r>
            <a:r>
              <a:rPr lang="en" sz="1100" b="1" dirty="0" smtClean="0">
                <a:solidFill>
                  <a:schemeClr val="dk2"/>
                </a:solidFill>
                <a:latin typeface="Montserrat"/>
                <a:ea typeface="Montserrat"/>
                <a:cs typeface="Montserrat"/>
                <a:sym typeface="Montserrat"/>
              </a:rPr>
              <a:t> 2025</a:t>
            </a:r>
            <a:endParaRPr sz="1100" b="1" dirty="0">
              <a:solidFill>
                <a:schemeClr val="dk2"/>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0" name="Google Shape;40;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WGISS-58, 16-17 October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7" name="Google Shape;47;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p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WGISS-58, 16-17 October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7">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khub.earthobservations.org/packages/p0zg8-02b5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132023" y="131950"/>
            <a:ext cx="5308800" cy="2979600"/>
          </a:xfrm>
          <a:prstGeom prst="rect">
            <a:avLst/>
          </a:prstGeom>
        </p:spPr>
        <p:txBody>
          <a:bodyPr spcFirstLastPara="1" wrap="square" lIns="68575" tIns="34275" rIns="68575" bIns="34275" anchor="t" anchorCtr="0">
            <a:noAutofit/>
          </a:bodyPr>
          <a:lstStyle/>
          <a:p>
            <a:pPr lvl="0">
              <a:lnSpc>
                <a:spcPct val="100000"/>
              </a:lnSpc>
            </a:pPr>
            <a:r>
              <a:rPr lang="en-US" sz="2400" b="1" dirty="0" smtClean="0"/>
              <a:t/>
            </a:r>
            <a:br>
              <a:rPr lang="en-US" sz="2400" b="1" dirty="0" smtClean="0"/>
            </a:br>
            <a:r>
              <a:rPr lang="en-US" sz="2400" b="1" dirty="0"/>
              <a:t/>
            </a:r>
            <a:br>
              <a:rPr lang="en-US" sz="2400" b="1" dirty="0"/>
            </a:br>
            <a:r>
              <a:rPr lang="en-US" sz="2400" b="1" dirty="0" smtClean="0"/>
              <a:t>GEO Data Licensing Guidance</a:t>
            </a:r>
            <a:r>
              <a:rPr lang="en-US" sz="2400" dirty="0"/>
              <a:t/>
            </a:r>
            <a:br>
              <a:rPr lang="en-US" sz="2400" dirty="0"/>
            </a:br>
            <a:endParaRPr sz="2400" dirty="0"/>
          </a:p>
        </p:txBody>
      </p:sp>
      <p:sp>
        <p:nvSpPr>
          <p:cNvPr id="56" name="Google Shape;56;p6"/>
          <p:cNvSpPr txBox="1"/>
          <p:nvPr/>
        </p:nvSpPr>
        <p:spPr>
          <a:xfrm>
            <a:off x="5181450" y="3511250"/>
            <a:ext cx="3962700" cy="1509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700" b="1" dirty="0" smtClean="0">
                <a:solidFill>
                  <a:schemeClr val="accent1"/>
                </a:solidFill>
                <a:latin typeface="Montserrat"/>
                <a:ea typeface="Montserrat"/>
                <a:cs typeface="Montserrat"/>
                <a:sym typeface="Montserrat"/>
              </a:rPr>
              <a:t>Nitant Dube, ISRO</a:t>
            </a:r>
          </a:p>
          <a:p>
            <a:pPr marL="0" lvl="0" indent="0" algn="r" rtl="0">
              <a:lnSpc>
                <a:spcPct val="115000"/>
              </a:lnSpc>
              <a:spcBef>
                <a:spcPts val="0"/>
              </a:spcBef>
              <a:spcAft>
                <a:spcPts val="0"/>
              </a:spcAft>
              <a:buNone/>
            </a:pPr>
            <a:r>
              <a:rPr lang="en" sz="1700" b="1" dirty="0" smtClean="0">
                <a:solidFill>
                  <a:schemeClr val="accent1"/>
                </a:solidFill>
                <a:latin typeface="Montserrat"/>
                <a:ea typeface="Montserrat"/>
                <a:cs typeface="Montserrat"/>
                <a:sym typeface="Montserrat"/>
              </a:rPr>
              <a:t>Agenda </a:t>
            </a:r>
            <a:r>
              <a:rPr lang="en" sz="1700" b="1" dirty="0">
                <a:solidFill>
                  <a:schemeClr val="accent1"/>
                </a:solidFill>
                <a:latin typeface="Montserrat"/>
                <a:ea typeface="Montserrat"/>
                <a:cs typeface="Montserrat"/>
                <a:sym typeface="Montserrat"/>
              </a:rPr>
              <a:t>Item </a:t>
            </a:r>
            <a:r>
              <a:rPr lang="en" sz="1700" b="1" dirty="0" smtClean="0">
                <a:solidFill>
                  <a:schemeClr val="accent1"/>
                </a:solidFill>
                <a:latin typeface="Montserrat"/>
                <a:ea typeface="Montserrat"/>
                <a:cs typeface="Montserrat"/>
                <a:sym typeface="Montserrat"/>
              </a:rPr>
              <a:t>3.1</a:t>
            </a:r>
            <a:endParaRPr sz="1700" b="1" dirty="0">
              <a:solidFill>
                <a:schemeClr val="accent1"/>
              </a:solidFill>
              <a:latin typeface="Montserrat"/>
              <a:ea typeface="Montserrat"/>
              <a:cs typeface="Montserrat"/>
              <a:sym typeface="Montserrat"/>
            </a:endParaRPr>
          </a:p>
          <a:p>
            <a:pPr lvl="0" algn="r">
              <a:lnSpc>
                <a:spcPct val="115000"/>
              </a:lnSpc>
            </a:pPr>
            <a:r>
              <a:rPr lang="en-IN" sz="1700" b="1" dirty="0">
                <a:solidFill>
                  <a:schemeClr val="accent1"/>
                </a:solidFill>
                <a:latin typeface="Montserrat"/>
                <a:ea typeface="Montserrat"/>
                <a:cs typeface="Montserrat"/>
                <a:sym typeface="Montserrat"/>
              </a:rPr>
              <a:t>WGISS-59</a:t>
            </a:r>
          </a:p>
          <a:p>
            <a:pPr lvl="0" algn="r">
              <a:lnSpc>
                <a:spcPct val="115000"/>
              </a:lnSpc>
            </a:pPr>
            <a:r>
              <a:rPr lang="en-IN" sz="1700" b="1" dirty="0">
                <a:solidFill>
                  <a:schemeClr val="accent1"/>
                </a:solidFill>
                <a:latin typeface="Montserrat"/>
                <a:ea typeface="Montserrat"/>
                <a:cs typeface="Montserrat"/>
                <a:sym typeface="Montserrat"/>
              </a:rPr>
              <a:t>24-28 March, 2025</a:t>
            </a:r>
          </a:p>
          <a:p>
            <a:pPr lvl="0" algn="r">
              <a:lnSpc>
                <a:spcPct val="115000"/>
              </a:lnSpc>
            </a:pPr>
            <a:r>
              <a:rPr lang="en-IN" sz="1700" b="1" dirty="0">
                <a:solidFill>
                  <a:schemeClr val="accent1"/>
                </a:solidFill>
                <a:latin typeface="Montserrat"/>
                <a:ea typeface="Montserrat"/>
                <a:cs typeface="Montserrat"/>
                <a:sym typeface="Montserrat"/>
              </a:rPr>
              <a:t>Bangkok, Thailand</a:t>
            </a:r>
          </a:p>
        </p:txBody>
      </p:sp>
      <p:sp>
        <p:nvSpPr>
          <p:cNvPr id="2" name="Rectangle 1"/>
          <p:cNvSpPr/>
          <p:nvPr/>
        </p:nvSpPr>
        <p:spPr>
          <a:xfrm>
            <a:off x="132023" y="2014393"/>
            <a:ext cx="3975174" cy="1815882"/>
          </a:xfrm>
          <a:prstGeom prst="rect">
            <a:avLst/>
          </a:prstGeom>
        </p:spPr>
        <p:txBody>
          <a:bodyPr wrap="square">
            <a:spAutoFit/>
          </a:bodyPr>
          <a:lstStyle/>
          <a:p>
            <a:r>
              <a:rPr lang="en-US" sz="2800" dirty="0" smtClean="0">
                <a:solidFill>
                  <a:schemeClr val="bg1"/>
                </a:solidFill>
              </a:rPr>
              <a:t>Inputs for Policy Factor for CEOS Interoperability Handbook 2.0</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en-US" dirty="0" smtClean="0"/>
              <a:t>Data Licensing Guidance</a:t>
            </a:r>
            <a:endParaRPr dirty="0"/>
          </a:p>
        </p:txBody>
      </p:sp>
      <p:sp>
        <p:nvSpPr>
          <p:cNvPr id="7" name="Google Shape;89;p5"/>
          <p:cNvSpPr txBox="1">
            <a:spLocks noGrp="1"/>
          </p:cNvSpPr>
          <p:nvPr>
            <p:ph type="body" idx="1"/>
          </p:nvPr>
        </p:nvSpPr>
        <p:spPr>
          <a:xfrm>
            <a:off x="0" y="791308"/>
            <a:ext cx="9144000" cy="4141177"/>
          </a:xfrm>
          <a:prstGeom prst="rect">
            <a:avLst/>
          </a:prstGeom>
          <a:noFill/>
          <a:ln>
            <a:noFill/>
          </a:ln>
        </p:spPr>
        <p:txBody>
          <a:bodyPr spcFirstLastPara="1" wrap="square" lIns="68575" tIns="34275" rIns="68575" bIns="34275" anchor="t" anchorCtr="0">
            <a:noAutofit/>
          </a:bodyPr>
          <a:lstStyle/>
          <a:p>
            <a:pPr marL="95250" lvl="0" indent="0" rtl="0">
              <a:lnSpc>
                <a:spcPct val="150000"/>
              </a:lnSpc>
              <a:spcBef>
                <a:spcPts val="800"/>
              </a:spcBef>
              <a:spcAft>
                <a:spcPts val="0"/>
              </a:spcAft>
              <a:buSzPts val="2100"/>
              <a:buNone/>
            </a:pPr>
            <a:r>
              <a:rPr lang="en-US" sz="1600" b="1" dirty="0" smtClean="0"/>
              <a:t>GEO guidelines for Open Data Licensing</a:t>
            </a:r>
          </a:p>
          <a:p>
            <a:r>
              <a:rPr lang="en-US" sz="1600" dirty="0" smtClean="0"/>
              <a:t>Developed by GEO Law and Policy Subgroup (LP-SG)  (</a:t>
            </a:r>
            <a:r>
              <a:rPr lang="en-US" sz="1600" b="1" dirty="0"/>
              <a:t>D</a:t>
            </a:r>
            <a:r>
              <a:rPr lang="en-US" sz="1600" b="1" dirty="0" smtClean="0"/>
              <a:t>erek Hanson and Jordi </a:t>
            </a:r>
            <a:r>
              <a:rPr lang="en-US" sz="1600" b="1" dirty="0" err="1" smtClean="0"/>
              <a:t>Sandalinas</a:t>
            </a:r>
            <a:r>
              <a:rPr lang="en-US" sz="1600" dirty="0" smtClean="0"/>
              <a:t>)</a:t>
            </a:r>
          </a:p>
          <a:p>
            <a:r>
              <a:rPr lang="en-US" sz="1600" dirty="0" smtClean="0"/>
              <a:t>Approved by GEO Data Working Group</a:t>
            </a:r>
          </a:p>
          <a:p>
            <a:r>
              <a:rPr lang="en-US" sz="1600" b="1" dirty="0" smtClean="0"/>
              <a:t>Disclaimer</a:t>
            </a:r>
            <a:r>
              <a:rPr lang="en-US" sz="1600" dirty="0" smtClean="0"/>
              <a:t> : This work is carried out by GEO Law and Policy Subgroup and is being presented here to discuss, if the existing GEO data licensing Guidance can be adopted in CEOS Interoperability Handbook 2.0</a:t>
            </a:r>
          </a:p>
          <a:p>
            <a:pPr marL="95250" lvl="0" indent="0" rtl="0">
              <a:lnSpc>
                <a:spcPct val="150000"/>
              </a:lnSpc>
              <a:spcBef>
                <a:spcPts val="800"/>
              </a:spcBef>
              <a:spcAft>
                <a:spcPts val="0"/>
              </a:spcAft>
              <a:buSzPts val="2100"/>
              <a:buNone/>
            </a:pPr>
            <a:endParaRPr sz="1600" dirty="0"/>
          </a:p>
        </p:txBody>
      </p:sp>
    </p:spTree>
    <p:extLst>
      <p:ext uri="{BB962C8B-B14F-4D97-AF65-F5344CB8AC3E}">
        <p14:creationId xmlns:p14="http://schemas.microsoft.com/office/powerpoint/2010/main" val="748281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790829"/>
            <a:ext cx="9144000" cy="4000977"/>
          </a:xfrm>
        </p:spPr>
        <p:txBody>
          <a:bodyPr/>
          <a:lstStyle/>
          <a:p>
            <a:r>
              <a:rPr lang="en-US" b="1" dirty="0" smtClean="0"/>
              <a:t>Legal Interoperability</a:t>
            </a:r>
          </a:p>
          <a:p>
            <a:pPr lvl="1"/>
            <a:r>
              <a:rPr lang="en-US" sz="1400" dirty="0" smtClean="0"/>
              <a:t>Data users should understand their legal rights and obligations when using Earth Observation Data </a:t>
            </a:r>
          </a:p>
          <a:p>
            <a:pPr lvl="1"/>
            <a:r>
              <a:rPr lang="en-US" sz="1400" dirty="0" smtClean="0"/>
              <a:t>The current terms being used “Full and Open” does not provide sufficient legal certainty </a:t>
            </a:r>
          </a:p>
          <a:p>
            <a:pPr lvl="1"/>
            <a:r>
              <a:rPr lang="en-US" sz="1400" dirty="0" smtClean="0"/>
              <a:t>EULA: End Use License Agreement often include substantive restrictions (restricting to non-commercial use) and </a:t>
            </a:r>
            <a:r>
              <a:rPr lang="en-US" sz="1400" dirty="0"/>
              <a:t>requires legal </a:t>
            </a:r>
            <a:r>
              <a:rPr lang="en-US" sz="1400" dirty="0" smtClean="0"/>
              <a:t>review</a:t>
            </a:r>
          </a:p>
          <a:p>
            <a:pPr lvl="1"/>
            <a:r>
              <a:rPr lang="en-US" sz="1400" dirty="0" smtClean="0"/>
              <a:t>Lack of uniformity in definitions, treatment of value-added products, creates legal risk for users</a:t>
            </a:r>
          </a:p>
          <a:p>
            <a:pPr lvl="1"/>
            <a:r>
              <a:rPr lang="en-US" sz="1400" dirty="0" smtClean="0"/>
              <a:t>Use of data in AI/ML and other Cloud computing technologies further complicates the legal issues </a:t>
            </a:r>
          </a:p>
          <a:p>
            <a:pPr lvl="1"/>
            <a:endParaRPr lang="en-US" dirty="0" smtClean="0"/>
          </a:p>
          <a:p>
            <a:pPr lvl="1"/>
            <a:endParaRPr lang="en-IN" dirty="0"/>
          </a:p>
        </p:txBody>
      </p:sp>
      <p:sp>
        <p:nvSpPr>
          <p:cNvPr id="3" name="Title 2"/>
          <p:cNvSpPr>
            <a:spLocks noGrp="1"/>
          </p:cNvSpPr>
          <p:nvPr>
            <p:ph type="title"/>
          </p:nvPr>
        </p:nvSpPr>
        <p:spPr/>
        <p:txBody>
          <a:bodyPr/>
          <a:lstStyle/>
          <a:p>
            <a:r>
              <a:rPr lang="en-US" dirty="0"/>
              <a:t>Data Licensing Guidance</a:t>
            </a:r>
            <a:endParaRPr lang="en-IN" dirty="0"/>
          </a:p>
        </p:txBody>
      </p:sp>
    </p:spTree>
    <p:extLst>
      <p:ext uri="{BB962C8B-B14F-4D97-AF65-F5344CB8AC3E}">
        <p14:creationId xmlns:p14="http://schemas.microsoft.com/office/powerpoint/2010/main" val="115897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790829"/>
            <a:ext cx="9144000" cy="4000977"/>
          </a:xfrm>
        </p:spPr>
        <p:txBody>
          <a:bodyPr/>
          <a:lstStyle/>
          <a:p>
            <a:r>
              <a:rPr lang="en-US" b="1" dirty="0" smtClean="0"/>
              <a:t>Standard Open Data License</a:t>
            </a:r>
          </a:p>
          <a:p>
            <a:pPr lvl="1"/>
            <a:r>
              <a:rPr lang="en-US" sz="1400" b="1" dirty="0" smtClean="0"/>
              <a:t>GEO recommends use of Standard Open Data License</a:t>
            </a:r>
          </a:p>
          <a:p>
            <a:pPr lvl="2"/>
            <a:r>
              <a:rPr lang="en-US" sz="1100" dirty="0"/>
              <a:t>Creative Commons Zero 1.0 Universal Public Domain Dedication (</a:t>
            </a:r>
            <a:r>
              <a:rPr lang="en-US" sz="1100" dirty="0" err="1"/>
              <a:t>CCo</a:t>
            </a:r>
            <a:r>
              <a:rPr lang="en-US" sz="1100" dirty="0"/>
              <a:t>)</a:t>
            </a:r>
          </a:p>
          <a:p>
            <a:pPr lvl="2"/>
            <a:r>
              <a:rPr lang="en-US" sz="1100" dirty="0"/>
              <a:t>Open Data commons Public Domain Dedication and License (PDDL)</a:t>
            </a:r>
          </a:p>
          <a:p>
            <a:pPr lvl="2"/>
            <a:r>
              <a:rPr lang="en-US" sz="1100" dirty="0"/>
              <a:t>Creative Commons Attribution 4.0 International (CC BY 4.0) </a:t>
            </a:r>
            <a:endParaRPr lang="en-US" sz="1100" b="1" dirty="0" smtClean="0"/>
          </a:p>
          <a:p>
            <a:pPr lvl="1"/>
            <a:r>
              <a:rPr lang="en-US" dirty="0" smtClean="0"/>
              <a:t>Other Groups/agencies where Open Data License is preferred</a:t>
            </a:r>
          </a:p>
          <a:p>
            <a:pPr lvl="2"/>
            <a:r>
              <a:rPr lang="en-US" sz="1200" dirty="0" smtClean="0"/>
              <a:t>FAIR Principles</a:t>
            </a:r>
          </a:p>
          <a:p>
            <a:pPr lvl="2"/>
            <a:r>
              <a:rPr lang="en-US" sz="1200" dirty="0" smtClean="0"/>
              <a:t>Research Data Alliance and CODATA</a:t>
            </a:r>
          </a:p>
          <a:p>
            <a:pPr lvl="2"/>
            <a:r>
              <a:rPr lang="en-US" sz="1200" dirty="0" smtClean="0"/>
              <a:t>International Hydrographic Organization</a:t>
            </a:r>
          </a:p>
          <a:p>
            <a:pPr lvl="2"/>
            <a:r>
              <a:rPr lang="en-US" sz="1200" dirty="0" smtClean="0"/>
              <a:t>United Nations Statistical Commission</a:t>
            </a:r>
          </a:p>
          <a:p>
            <a:pPr lvl="2"/>
            <a:r>
              <a:rPr lang="en-US" sz="1200" dirty="0" smtClean="0"/>
              <a:t>European Commission</a:t>
            </a:r>
          </a:p>
          <a:p>
            <a:pPr lvl="2"/>
            <a:endParaRPr lang="en-IN" dirty="0"/>
          </a:p>
        </p:txBody>
      </p:sp>
      <p:sp>
        <p:nvSpPr>
          <p:cNvPr id="3" name="Title 2"/>
          <p:cNvSpPr>
            <a:spLocks noGrp="1"/>
          </p:cNvSpPr>
          <p:nvPr>
            <p:ph type="title"/>
          </p:nvPr>
        </p:nvSpPr>
        <p:spPr/>
        <p:txBody>
          <a:bodyPr/>
          <a:lstStyle/>
          <a:p>
            <a:r>
              <a:rPr lang="en-US" dirty="0"/>
              <a:t>Data Licensing Guidance</a:t>
            </a:r>
            <a:endParaRPr lang="en-IN" dirty="0"/>
          </a:p>
        </p:txBody>
      </p:sp>
    </p:spTree>
    <p:extLst>
      <p:ext uri="{BB962C8B-B14F-4D97-AF65-F5344CB8AC3E}">
        <p14:creationId xmlns:p14="http://schemas.microsoft.com/office/powerpoint/2010/main" val="71197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License Comparison </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3019233897"/>
              </p:ext>
            </p:extLst>
          </p:nvPr>
        </p:nvGraphicFramePr>
        <p:xfrm>
          <a:off x="0" y="788895"/>
          <a:ext cx="9144001" cy="4069975"/>
        </p:xfrm>
        <a:graphic>
          <a:graphicData uri="http://schemas.openxmlformats.org/drawingml/2006/table">
            <a:tbl>
              <a:tblPr firstRow="1" bandRow="1">
                <a:tableStyleId>{5C22544A-7EE6-4342-B048-85BDC9FD1C3A}</a:tableStyleId>
              </a:tblPr>
              <a:tblGrid>
                <a:gridCol w="2294965"/>
                <a:gridCol w="2113277"/>
                <a:gridCol w="2328047"/>
                <a:gridCol w="2407712"/>
              </a:tblGrid>
              <a:tr h="1157516">
                <a:tc>
                  <a:txBody>
                    <a:bodyPr/>
                    <a:lstStyle/>
                    <a:p>
                      <a:r>
                        <a:rPr lang="en-US" dirty="0" smtClean="0"/>
                        <a:t>License</a:t>
                      </a:r>
                      <a:endParaRPr lang="en-IN" dirty="0"/>
                    </a:p>
                  </a:txBody>
                  <a:tcPr/>
                </a:tc>
                <a:tc>
                  <a:txBody>
                    <a:bodyPr/>
                    <a:lstStyle/>
                    <a:p>
                      <a:r>
                        <a:rPr lang="en-US" dirty="0" smtClean="0"/>
                        <a:t>Creative Commons Zero 1.0 Universal Public Domain Dedication (</a:t>
                      </a:r>
                      <a:r>
                        <a:rPr lang="en-US" dirty="0" err="1" smtClean="0"/>
                        <a:t>CCo</a:t>
                      </a:r>
                      <a:r>
                        <a:rPr lang="en-US" dirty="0" smtClean="0"/>
                        <a:t> 1.0)</a:t>
                      </a:r>
                      <a:endParaRPr lang="en-IN" dirty="0"/>
                    </a:p>
                  </a:txBody>
                  <a:tcPr/>
                </a:tc>
                <a:tc>
                  <a:txBody>
                    <a:bodyPr/>
                    <a:lstStyle/>
                    <a:p>
                      <a:r>
                        <a:rPr lang="en-US" dirty="0" smtClean="0"/>
                        <a:t>Open Data Commons Public domain Dedication and License (PDPL) v1.0</a:t>
                      </a:r>
                      <a:endParaRPr lang="en-IN" dirty="0"/>
                    </a:p>
                  </a:txBody>
                  <a:tcPr/>
                </a:tc>
                <a:tc>
                  <a:txBody>
                    <a:bodyPr/>
                    <a:lstStyle/>
                    <a:p>
                      <a:r>
                        <a:rPr lang="en-US" dirty="0" smtClean="0"/>
                        <a:t>Creative Commons Attribution 4.0 International (CC BY 4.0)</a:t>
                      </a:r>
                      <a:endParaRPr lang="en-IN" dirty="0"/>
                    </a:p>
                  </a:txBody>
                  <a:tcPr/>
                </a:tc>
              </a:tr>
              <a:tr h="115751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aseline="0" dirty="0" smtClean="0"/>
                        <a:t>Permits users to use, copy, modify and redistribute the data for any purpose</a:t>
                      </a:r>
                      <a:endParaRPr lang="en-IN" dirty="0" smtClean="0"/>
                    </a:p>
                  </a:txBody>
                  <a:tcPr/>
                </a:tc>
                <a:tc>
                  <a:txBody>
                    <a:bodyPr/>
                    <a:lstStyle/>
                    <a:p>
                      <a:r>
                        <a:rPr lang="en-US" dirty="0" smtClean="0"/>
                        <a:t>Yes</a:t>
                      </a:r>
                      <a:endParaRPr lang="en-IN" dirty="0"/>
                    </a:p>
                  </a:txBody>
                  <a:tcPr/>
                </a:tc>
                <a:tc>
                  <a:txBody>
                    <a:bodyPr/>
                    <a:lstStyle/>
                    <a:p>
                      <a:r>
                        <a:rPr lang="en-US" dirty="0" smtClean="0"/>
                        <a:t>Yes</a:t>
                      </a:r>
                      <a:endParaRPr lang="en-IN" dirty="0"/>
                    </a:p>
                  </a:txBody>
                  <a:tcPr/>
                </a:tc>
                <a:tc>
                  <a:txBody>
                    <a:bodyPr/>
                    <a:lstStyle/>
                    <a:p>
                      <a:r>
                        <a:rPr lang="en-US" dirty="0" smtClean="0"/>
                        <a:t>Yes,</a:t>
                      </a:r>
                    </a:p>
                    <a:p>
                      <a:r>
                        <a:rPr lang="en-US" dirty="0" smtClean="0"/>
                        <a:t>Credit to original data provider is required</a:t>
                      </a:r>
                      <a:endParaRPr lang="en-IN" dirty="0"/>
                    </a:p>
                  </a:txBody>
                  <a:tcPr/>
                </a:tc>
              </a:tr>
              <a:tr h="373392">
                <a:tc>
                  <a:txBody>
                    <a:bodyPr/>
                    <a:lstStyle/>
                    <a:p>
                      <a:r>
                        <a:rPr lang="en-US" dirty="0" smtClean="0"/>
                        <a:t>Copyright Retained</a:t>
                      </a:r>
                    </a:p>
                  </a:txBody>
                  <a:tcPr/>
                </a:tc>
                <a:tc>
                  <a:txBody>
                    <a:bodyPr/>
                    <a:lstStyle/>
                    <a:p>
                      <a:r>
                        <a:rPr lang="en-US" dirty="0" smtClean="0"/>
                        <a:t>No</a:t>
                      </a:r>
                      <a:endParaRPr lang="en-IN" dirty="0"/>
                    </a:p>
                  </a:txBody>
                  <a:tcPr/>
                </a:tc>
                <a:tc>
                  <a:txBody>
                    <a:bodyPr/>
                    <a:lstStyle/>
                    <a:p>
                      <a:r>
                        <a:rPr lang="en-US" dirty="0" smtClean="0"/>
                        <a:t>No</a:t>
                      </a:r>
                      <a:endParaRPr lang="en-IN" dirty="0"/>
                    </a:p>
                  </a:txBody>
                  <a:tcPr/>
                </a:tc>
                <a:tc>
                  <a:txBody>
                    <a:bodyPr/>
                    <a:lstStyle/>
                    <a:p>
                      <a:r>
                        <a:rPr lang="en-US" dirty="0" smtClean="0"/>
                        <a:t>Yes</a:t>
                      </a:r>
                      <a:endParaRPr lang="en-IN" dirty="0"/>
                    </a:p>
                  </a:txBody>
                  <a:tcPr/>
                </a:tc>
              </a:tr>
              <a:tr h="634767">
                <a:tc>
                  <a:txBody>
                    <a:bodyPr/>
                    <a:lstStyle/>
                    <a:p>
                      <a:r>
                        <a:rPr lang="en-US" dirty="0" smtClean="0"/>
                        <a:t>Attribution Legally Required</a:t>
                      </a:r>
                      <a:endParaRPr lang="en-IN" dirty="0"/>
                    </a:p>
                  </a:txBody>
                  <a:tcPr/>
                </a:tc>
                <a:tc>
                  <a:txBody>
                    <a:bodyPr/>
                    <a:lstStyle/>
                    <a:p>
                      <a:r>
                        <a:rPr lang="en-US" dirty="0" smtClean="0"/>
                        <a:t>No</a:t>
                      </a:r>
                      <a:endParaRPr lang="en-IN" dirty="0"/>
                    </a:p>
                  </a:txBody>
                  <a:tcPr/>
                </a:tc>
                <a:tc>
                  <a:txBody>
                    <a:bodyPr/>
                    <a:lstStyle/>
                    <a:p>
                      <a:r>
                        <a:rPr lang="en-US" dirty="0" smtClean="0"/>
                        <a:t>No</a:t>
                      </a:r>
                      <a:endParaRPr lang="en-IN" dirty="0"/>
                    </a:p>
                  </a:txBody>
                  <a:tcPr/>
                </a:tc>
                <a:tc>
                  <a:txBody>
                    <a:bodyPr/>
                    <a:lstStyle/>
                    <a:p>
                      <a:r>
                        <a:rPr lang="en-US" dirty="0" smtClean="0"/>
                        <a:t>Yes</a:t>
                      </a:r>
                      <a:endParaRPr lang="en-IN" dirty="0"/>
                    </a:p>
                  </a:txBody>
                  <a:tcPr/>
                </a:tc>
              </a:tr>
              <a:tr h="373392">
                <a:tc>
                  <a:txBody>
                    <a:bodyPr/>
                    <a:lstStyle/>
                    <a:p>
                      <a:r>
                        <a:rPr lang="en-US" dirty="0" smtClean="0"/>
                        <a:t>International Validity</a:t>
                      </a:r>
                      <a:endParaRPr lang="en-IN" dirty="0"/>
                    </a:p>
                  </a:txBody>
                  <a:tcPr/>
                </a:tc>
                <a:tc>
                  <a:txBody>
                    <a:bodyPr/>
                    <a:lstStyle/>
                    <a:p>
                      <a:r>
                        <a:rPr lang="en-US" dirty="0" smtClean="0"/>
                        <a:t>Yes</a:t>
                      </a:r>
                      <a:endParaRPr lang="en-IN" dirty="0"/>
                    </a:p>
                  </a:txBody>
                  <a:tcPr/>
                </a:tc>
                <a:tc>
                  <a:txBody>
                    <a:bodyPr/>
                    <a:lstStyle/>
                    <a:p>
                      <a:r>
                        <a:rPr lang="en-US" dirty="0" smtClean="0"/>
                        <a:t>Yes</a:t>
                      </a:r>
                      <a:endParaRPr lang="en-IN" dirty="0"/>
                    </a:p>
                  </a:txBody>
                  <a:tcPr/>
                </a:tc>
                <a:tc>
                  <a:txBody>
                    <a:bodyPr/>
                    <a:lstStyle/>
                    <a:p>
                      <a:r>
                        <a:rPr lang="en-US" dirty="0" smtClean="0"/>
                        <a:t>Yes</a:t>
                      </a:r>
                      <a:endParaRPr lang="en-IN" dirty="0"/>
                    </a:p>
                  </a:txBody>
                  <a:tcPr/>
                </a:tc>
              </a:tr>
              <a:tr h="373392">
                <a:tc>
                  <a:txBody>
                    <a:bodyPr/>
                    <a:lstStyle/>
                    <a:p>
                      <a:r>
                        <a:rPr lang="en-US" dirty="0" smtClean="0"/>
                        <a:t>Machine Readable</a:t>
                      </a:r>
                      <a:endParaRPr lang="en-IN" dirty="0"/>
                    </a:p>
                  </a:txBody>
                  <a:tcPr/>
                </a:tc>
                <a:tc>
                  <a:txBody>
                    <a:bodyPr/>
                    <a:lstStyle/>
                    <a:p>
                      <a:r>
                        <a:rPr lang="en-US" dirty="0" smtClean="0"/>
                        <a:t>Yes</a:t>
                      </a:r>
                      <a:endParaRPr lang="en-IN" dirty="0"/>
                    </a:p>
                  </a:txBody>
                  <a:tcPr/>
                </a:tc>
                <a:tc>
                  <a:txBody>
                    <a:bodyPr/>
                    <a:lstStyle/>
                    <a:p>
                      <a:r>
                        <a:rPr lang="en-US" dirty="0" smtClean="0"/>
                        <a:t>Yes</a:t>
                      </a:r>
                      <a:endParaRPr lang="en-IN" dirty="0"/>
                    </a:p>
                  </a:txBody>
                  <a:tcPr/>
                </a:tc>
                <a:tc>
                  <a:txBody>
                    <a:bodyPr/>
                    <a:lstStyle/>
                    <a:p>
                      <a:r>
                        <a:rPr lang="en-US" dirty="0" smtClean="0"/>
                        <a:t>Yes</a:t>
                      </a:r>
                      <a:endParaRPr lang="en-IN" dirty="0"/>
                    </a:p>
                  </a:txBody>
                  <a:tcPr/>
                </a:tc>
              </a:tr>
            </a:tbl>
          </a:graphicData>
        </a:graphic>
      </p:graphicFrame>
    </p:spTree>
    <p:extLst>
      <p:ext uri="{BB962C8B-B14F-4D97-AF65-F5344CB8AC3E}">
        <p14:creationId xmlns:p14="http://schemas.microsoft.com/office/powerpoint/2010/main" val="271068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Montserrat Medium"/>
              <a:buNone/>
            </a:pPr>
            <a:r>
              <a:rPr lang="en-US" dirty="0" smtClean="0"/>
              <a:t>Recommendation</a:t>
            </a:r>
            <a:endParaRPr dirty="0"/>
          </a:p>
        </p:txBody>
      </p:sp>
      <p:sp>
        <p:nvSpPr>
          <p:cNvPr id="7" name="Google Shape;89;p5"/>
          <p:cNvSpPr txBox="1">
            <a:spLocks noGrp="1"/>
          </p:cNvSpPr>
          <p:nvPr>
            <p:ph type="body" idx="1"/>
          </p:nvPr>
        </p:nvSpPr>
        <p:spPr>
          <a:xfrm>
            <a:off x="243175" y="1016500"/>
            <a:ext cx="8621700" cy="3497100"/>
          </a:xfrm>
          <a:prstGeom prst="rect">
            <a:avLst/>
          </a:prstGeom>
          <a:noFill/>
          <a:ln>
            <a:noFill/>
          </a:ln>
        </p:spPr>
        <p:txBody>
          <a:bodyPr spcFirstLastPara="1" wrap="square" lIns="68575" tIns="34275" rIns="68575" bIns="34275" anchor="t" anchorCtr="0">
            <a:noAutofit/>
          </a:bodyPr>
          <a:lstStyle/>
          <a:p>
            <a:pPr marL="95250" lvl="0" indent="0" rtl="0">
              <a:lnSpc>
                <a:spcPct val="150000"/>
              </a:lnSpc>
              <a:spcBef>
                <a:spcPts val="800"/>
              </a:spcBef>
              <a:spcAft>
                <a:spcPts val="0"/>
              </a:spcAft>
              <a:buSzPts val="2100"/>
              <a:buNone/>
            </a:pPr>
            <a:r>
              <a:rPr lang="en-US" sz="1600" b="1" dirty="0" smtClean="0"/>
              <a:t>Recommendation in Interoperability Handbook 2.0 based on GEO Data Licensing Guidance Document</a:t>
            </a:r>
          </a:p>
          <a:p>
            <a:pPr marL="95250" indent="0">
              <a:buNone/>
            </a:pPr>
            <a:r>
              <a:rPr lang="en-IN" sz="1400" b="1" dirty="0"/>
              <a:t>Data Licensing:</a:t>
            </a:r>
            <a:r>
              <a:rPr lang="en-IN" sz="1400" dirty="0"/>
              <a:t> Organizations sharing open and unrestricted data should license the data using one of the following data license a) Creative Commons Zero 1.0 Universal Public Domain Dedication (</a:t>
            </a:r>
            <a:r>
              <a:rPr lang="en-IN" sz="1400" dirty="0" err="1"/>
              <a:t>CCo</a:t>
            </a:r>
            <a:r>
              <a:rPr lang="en-IN" sz="1400" dirty="0"/>
              <a:t>) b) Open Data Commons Public Domain Dedication and License (PDDL) v1.0 c) Creative Commons Attribution 4.0 International (CC BY 4.0). The Custom license agreement should not be used, and these standard licenses should not be modified or augmented with additional text as per </a:t>
            </a:r>
            <a:r>
              <a:rPr lang="en-IN" sz="1400" u="sng" dirty="0">
                <a:hlinkClick r:id="rId3"/>
              </a:rPr>
              <a:t>GEO data licensing Guidance</a:t>
            </a:r>
            <a:endParaRPr lang="en-IN" sz="1400" dirty="0"/>
          </a:p>
          <a:p>
            <a:pPr marL="95250" lvl="0" indent="0" rtl="0">
              <a:lnSpc>
                <a:spcPct val="150000"/>
              </a:lnSpc>
              <a:spcBef>
                <a:spcPts val="800"/>
              </a:spcBef>
              <a:spcAft>
                <a:spcPts val="0"/>
              </a:spcAft>
              <a:buSzPts val="2100"/>
              <a:buNone/>
            </a:pPr>
            <a:endParaRPr dirty="0"/>
          </a:p>
        </p:txBody>
      </p:sp>
    </p:spTree>
    <p:extLst>
      <p:ext uri="{BB962C8B-B14F-4D97-AF65-F5344CB8AC3E}">
        <p14:creationId xmlns:p14="http://schemas.microsoft.com/office/powerpoint/2010/main" val="3285203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p>
            <a:pPr marL="95250" lvl="0" indent="0" algn="ctr" rtl="0">
              <a:lnSpc>
                <a:spcPct val="150000"/>
              </a:lnSpc>
              <a:spcBef>
                <a:spcPts val="800"/>
              </a:spcBef>
              <a:spcAft>
                <a:spcPts val="0"/>
              </a:spcAft>
              <a:buSzPts val="2100"/>
              <a:buNone/>
            </a:pPr>
            <a:endParaRPr dirty="0"/>
          </a:p>
          <a:p>
            <a:pPr marL="95250" lvl="0" indent="0" algn="ctr" rtl="0">
              <a:lnSpc>
                <a:spcPct val="150000"/>
              </a:lnSpc>
              <a:spcBef>
                <a:spcPts val="800"/>
              </a:spcBef>
              <a:spcAft>
                <a:spcPts val="0"/>
              </a:spcAft>
              <a:buSzPts val="2100"/>
              <a:buNone/>
            </a:pPr>
            <a:r>
              <a:rPr lang="en-US" b="1" dirty="0"/>
              <a:t>Thanks</a:t>
            </a:r>
            <a:endParaRPr b="1" dirty="0"/>
          </a:p>
          <a:p>
            <a:pPr marL="95250" lvl="0" indent="0" algn="ctr" rtl="0">
              <a:lnSpc>
                <a:spcPct val="150000"/>
              </a:lnSpc>
              <a:spcBef>
                <a:spcPts val="800"/>
              </a:spcBef>
              <a:spcAft>
                <a:spcPts val="0"/>
              </a:spcAft>
              <a:buSzPts val="2100"/>
              <a:buNone/>
            </a:pPr>
            <a:r>
              <a:rPr lang="en-US" b="1" dirty="0"/>
              <a:t>nitant@sac.isro.gov.in</a:t>
            </a:r>
            <a:endParaRPr b="1" dirty="0"/>
          </a:p>
        </p:txBody>
      </p:sp>
      <p:pic>
        <p:nvPicPr>
          <p:cNvPr id="90" name="Google Shape;90;p5"/>
          <p:cNvPicPr preferRelativeResize="0"/>
          <p:nvPr/>
        </p:nvPicPr>
        <p:blipFill rotWithShape="1">
          <a:blip r:embed="rId3">
            <a:alphaModFix/>
          </a:blip>
          <a:srcRect/>
          <a:stretch/>
        </p:blipFill>
        <p:spPr>
          <a:xfrm>
            <a:off x="4279681" y="1382353"/>
            <a:ext cx="548688" cy="481626"/>
          </a:xfrm>
          <a:prstGeom prst="rect">
            <a:avLst/>
          </a:prstGeom>
          <a:noFill/>
          <a:ln>
            <a:noFill/>
          </a:ln>
        </p:spPr>
      </p:pic>
    </p:spTree>
    <p:extLst>
      <p:ext uri="{BB962C8B-B14F-4D97-AF65-F5344CB8AC3E}">
        <p14:creationId xmlns:p14="http://schemas.microsoft.com/office/powerpoint/2010/main" val="832458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352</Words>
  <Application>Microsoft Office PowerPoint</Application>
  <PresentationFormat>On-screen Show (16:9)</PresentationFormat>
  <Paragraphs>63</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Montserrat Medium</vt:lpstr>
      <vt:lpstr>Montserrat</vt:lpstr>
      <vt:lpstr>Arial</vt:lpstr>
      <vt:lpstr>ceos</vt:lpstr>
      <vt:lpstr>  GEO Data Licensing Guidance </vt:lpstr>
      <vt:lpstr>Data Licensing Guidance</vt:lpstr>
      <vt:lpstr>Data Licensing Guidance</vt:lpstr>
      <vt:lpstr>Data Licensing Guidance</vt:lpstr>
      <vt:lpstr>Data License Comparison </vt:lpstr>
      <vt:lpstr>Recommendation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WGISS-58 Presentation Template</dc:title>
  <dc:creator>Nitant Dube</dc:creator>
  <cp:lastModifiedBy>Nitant</cp:lastModifiedBy>
  <cp:revision>23</cp:revision>
  <dcterms:modified xsi:type="dcterms:W3CDTF">2025-03-18T09:05:43Z</dcterms:modified>
</cp:coreProperties>
</file>