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0" roundtripDataSignature="AMtx7mhBSfNYVeB41Yi1qaQU4z3uk0Qj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D7D4F2-4594-417F-A85B-42CA38EF1320}">
  <a:tblStyle styleId="{03D7D4F2-4594-417F-A85B-42CA38EF132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Master" Target="slideMasters/slideMaster1.xml"/><Relationship Id="rId19" Type="http://schemas.openxmlformats.org/officeDocument/2006/relationships/font" Target="fonts/MontserratMedium-boldItalic.fntdata"/><Relationship Id="rId6" Type="http://schemas.openxmlformats.org/officeDocument/2006/relationships/notesMaster" Target="notesMasters/notesMaster1.xml"/><Relationship Id="rId18"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5.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8"/>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8"/>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8"/>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8"/>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8"/>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8"/>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8"/>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9"/>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9"/>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1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1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1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1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0"/>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10"/>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1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1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1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1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1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7"/>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7"/>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ublic.ccsds.org/pubs/650x0m2.pdf" TargetMode="External"/><Relationship Id="rId4" Type="http://schemas.openxmlformats.org/officeDocument/2006/relationships/hyperlink" Target="https://ceos.org/ourwork/workinggroups/wgiss/documents/" TargetMode="External"/><Relationship Id="rId5" Type="http://schemas.openxmlformats.org/officeDocument/2006/relationships/hyperlink" Target="https://public.ccsds.org/Pubs/651x0m1.pdf" TargetMode="External"/><Relationship Id="rId6" Type="http://schemas.openxmlformats.org/officeDocument/2006/relationships/hyperlink" Target="https://ceos.org/ourwork/workinggroups/wgiss/documen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eos.org/ourwork/workinggroups/wgiss/documents/" TargetMode="External"/><Relationship Id="rId4" Type="http://schemas.openxmlformats.org/officeDocument/2006/relationships/hyperlink" Target="https://ceos.org/ourwork/workinggroups/wgiss/documen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860068"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000"/>
              <a:t>Data Architecture (Archival and Preservation)</a:t>
            </a:r>
            <a:endParaRPr/>
          </a:p>
        </p:txBody>
      </p:sp>
      <p:sp>
        <p:nvSpPr>
          <p:cNvPr id="56" name="Google Shape;56;p1"/>
          <p:cNvSpPr txBox="1"/>
          <p:nvPr/>
        </p:nvSpPr>
        <p:spPr>
          <a:xfrm>
            <a:off x="5181300" y="3220304"/>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Mirko Albani,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6.1</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WGISS-59</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24-28 March 2025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Bangkok, Thailand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1" type="body"/>
          </p:nvPr>
        </p:nvSpPr>
        <p:spPr>
          <a:xfrm>
            <a:off x="112821" y="991260"/>
            <a:ext cx="8830287" cy="3497100"/>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rPr b="1" i="0" lang="en-US" sz="1600">
                <a:solidFill>
                  <a:srgbClr val="000000"/>
                </a:solidFill>
                <a:latin typeface="Montserrat"/>
                <a:ea typeface="Montserrat"/>
                <a:cs typeface="Montserrat"/>
                <a:sym typeface="Montserrat"/>
              </a:rPr>
              <a:t>SCOPE OF THE SESSION</a:t>
            </a:r>
            <a:r>
              <a:rPr b="0" i="0" lang="en-US" sz="1600">
                <a:solidFill>
                  <a:srgbClr val="000000"/>
                </a:solidFill>
                <a:latin typeface="Montserrat"/>
                <a:ea typeface="Montserrat"/>
                <a:cs typeface="Montserrat"/>
                <a:sym typeface="Montserrat"/>
              </a:rPr>
              <a:t>: data and information archival and preservation.</a:t>
            </a:r>
            <a:endParaRPr/>
          </a:p>
          <a:p>
            <a:pPr indent="0" lvl="0" marL="95250" rtl="0" algn="l">
              <a:lnSpc>
                <a:spcPct val="150000"/>
              </a:lnSpc>
              <a:spcBef>
                <a:spcPts val="800"/>
              </a:spcBef>
              <a:spcAft>
                <a:spcPts val="0"/>
              </a:spcAft>
              <a:buSzPts val="2100"/>
              <a:buNone/>
            </a:pPr>
            <a:r>
              <a:rPr b="0" i="0" lang="en-US" sz="1600">
                <a:solidFill>
                  <a:srgbClr val="000000"/>
                </a:solidFill>
                <a:latin typeface="Montserrat"/>
                <a:ea typeface="Montserrat"/>
                <a:cs typeface="Montserrat"/>
                <a:sym typeface="Montserrat"/>
              </a:rPr>
              <a:t>The primary purpose of data archiving is to preserve data over time. Preserving data over time consists in holding data in repositories in a way which enables data to be available, retrievable and usable even many years after the time it was produced. Data archiving is not only a long-term process, but also a complex process involving many partners: data providers supplying data to the archive, data users willing to use the archive, archive managers organizing the archive, other archives with which interoperability may be sought.</a:t>
            </a:r>
            <a:endParaRPr/>
          </a:p>
        </p:txBody>
      </p:sp>
      <p:sp>
        <p:nvSpPr>
          <p:cNvPr id="62" name="Google Shape;62;p2"/>
          <p:cNvSpPr txBox="1"/>
          <p:nvPr>
            <p:ph type="title"/>
          </p:nvPr>
        </p:nvSpPr>
        <p:spPr>
          <a:xfrm>
            <a:off x="112821" y="150401"/>
            <a:ext cx="7266291"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3000"/>
              <a:t>Data Architecture Session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86825" y="69275"/>
            <a:ext cx="7217400" cy="584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300"/>
              <a:t>Data Architecture </a:t>
            </a:r>
            <a:r>
              <a:rPr lang="en-US" sz="2300"/>
              <a:t>(Archival and Preservation) </a:t>
            </a:r>
            <a:r>
              <a:rPr lang="en-US" sz="2300"/>
              <a:t>Recommendations</a:t>
            </a:r>
            <a:endParaRPr sz="2300"/>
          </a:p>
        </p:txBody>
      </p:sp>
      <p:graphicFrame>
        <p:nvGraphicFramePr>
          <p:cNvPr id="68" name="Google Shape;68;p3"/>
          <p:cNvGraphicFramePr/>
          <p:nvPr/>
        </p:nvGraphicFramePr>
        <p:xfrm>
          <a:off x="294493" y="1104356"/>
          <a:ext cx="3000000" cy="3000000"/>
        </p:xfrm>
        <a:graphic>
          <a:graphicData uri="http://schemas.openxmlformats.org/drawingml/2006/table">
            <a:tbl>
              <a:tblPr bandRow="1" firstRow="1">
                <a:noFill/>
                <a:tableStyleId>{03D7D4F2-4594-417F-A85B-42CA38EF1320}</a:tableStyleId>
              </a:tblPr>
              <a:tblGrid>
                <a:gridCol w="2449825"/>
                <a:gridCol w="6105175"/>
              </a:tblGrid>
              <a:tr h="370850">
                <a:tc>
                  <a:txBody>
                    <a:bodyPr/>
                    <a:lstStyle/>
                    <a:p>
                      <a:pPr indent="0" lvl="0" marL="0" marR="0" rtl="0" algn="l">
                        <a:lnSpc>
                          <a:spcPct val="100000"/>
                        </a:lnSpc>
                        <a:spcBef>
                          <a:spcPts val="0"/>
                        </a:spcBef>
                        <a:spcAft>
                          <a:spcPts val="0"/>
                        </a:spcAft>
                        <a:buNone/>
                      </a:pPr>
                      <a:r>
                        <a:rPr lang="en-US" sz="1400" u="none" cap="none" strike="noStrike"/>
                        <a:t>ID</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RECOMMENDATION</a:t>
                      </a:r>
                      <a:endParaRPr/>
                    </a:p>
                  </a:txBody>
                  <a:tcPr marT="45725" marB="45725" marR="91450" marL="91450"/>
                </a:tc>
              </a:tr>
              <a:tr h="43550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#1</a:t>
                      </a:r>
                      <a:r>
                        <a:rPr lang="en-US" sz="800" u="none" cap="none" strike="noStrike">
                          <a:latin typeface="Arial"/>
                          <a:ea typeface="Arial"/>
                          <a:cs typeface="Arial"/>
                          <a:sym typeface="Arial"/>
                        </a:rPr>
                        <a:t> </a:t>
                      </a:r>
                      <a:endParaRPr sz="1100" u="none" cap="none" strike="noStrike">
                        <a:latin typeface="Arial"/>
                        <a:ea typeface="Arial"/>
                        <a:cs typeface="Arial"/>
                        <a:sym typeface="Arial"/>
                      </a:endParaRPr>
                    </a:p>
                  </a:txBody>
                  <a:tcPr marT="0" marB="0" marR="68575" marL="68575">
                    <a:lnB cap="flat" cmpd="sng" w="127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Use a </a:t>
                      </a:r>
                      <a:r>
                        <a:rPr lang="en-US" sz="1100"/>
                        <a:t>common </a:t>
                      </a:r>
                      <a:r>
                        <a:rPr lang="en-US" sz="1100" u="none" cap="none" strike="noStrike">
                          <a:latin typeface="Arial"/>
                          <a:ea typeface="Arial"/>
                          <a:cs typeface="Arial"/>
                          <a:sym typeface="Arial"/>
                        </a:rPr>
                        <a:t>glossary of terms and definitions applicable to data archiving. </a:t>
                      </a:r>
                      <a:r>
                        <a:rPr lang="en-US" sz="1100" u="none" cap="none" strike="noStrike">
                          <a:solidFill>
                            <a:srgbClr val="0000FF"/>
                          </a:solidFill>
                          <a:latin typeface="Arial"/>
                          <a:ea typeface="Arial"/>
                          <a:cs typeface="Arial"/>
                          <a:sym typeface="Arial"/>
                        </a:rPr>
                        <a:t>(IT COU</a:t>
                      </a:r>
                      <a:r>
                        <a:rPr lang="en-US" sz="1100" u="none" cap="none" strike="noStrike">
                          <a:solidFill>
                            <a:srgbClr val="0000FF"/>
                          </a:solidFill>
                          <a:latin typeface="Arial"/>
                          <a:ea typeface="Arial"/>
                          <a:cs typeface="Arial"/>
                          <a:sym typeface="Arial"/>
                        </a:rPr>
                        <a:t>LD BE A GENERIC RECOMMENDATION A</a:t>
                      </a:r>
                      <a:r>
                        <a:rPr lang="en-US" sz="1100">
                          <a:solidFill>
                            <a:srgbClr val="0000FF"/>
                          </a:solidFill>
                        </a:rPr>
                        <a:t>LSO FOR OTHER DOMAINS</a:t>
                      </a:r>
                      <a:r>
                        <a:rPr lang="en-US" sz="1100" u="none" cap="none" strike="noStrike">
                          <a:solidFill>
                            <a:srgbClr val="0000FF"/>
                          </a:solidFill>
                          <a:latin typeface="Arial"/>
                          <a:ea typeface="Arial"/>
                          <a:cs typeface="Arial"/>
                          <a:sym typeface="Arial"/>
                        </a:rPr>
                        <a:t>)</a:t>
                      </a:r>
                      <a:endParaRPr>
                        <a:solidFill>
                          <a:srgbClr val="0000FF"/>
                        </a:solidFill>
                      </a:endParaRPr>
                    </a:p>
                  </a:txBody>
                  <a:tcPr marT="0" marB="0" marR="68575" marL="68575">
                    <a:lnB cap="flat" cmpd="sng" w="12700">
                      <a:solidFill>
                        <a:schemeClr val="lt1"/>
                      </a:solidFill>
                      <a:prstDash val="solid"/>
                      <a:round/>
                      <a:headEnd len="sm" w="sm" type="none"/>
                      <a:tailEnd len="sm" w="sm" type="none"/>
                    </a:lnB>
                  </a:tcPr>
                </a:tc>
              </a:tr>
              <a:tr h="61870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2</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Archiv</a:t>
                      </a:r>
                      <a:r>
                        <a:rPr lang="en-US" sz="1100"/>
                        <a:t>al</a:t>
                      </a:r>
                      <a:r>
                        <a:rPr lang="en-US" sz="1100" u="none" cap="none" strike="noStrike">
                          <a:latin typeface="Arial"/>
                          <a:ea typeface="Arial"/>
                          <a:cs typeface="Arial"/>
                          <a:sym typeface="Arial"/>
                        </a:rPr>
                        <a:t> systems should comply with the Reference Model for an “Open Archival Information System” (OAIS) (</a:t>
                      </a:r>
                      <a:r>
                        <a:rPr lang="en-US" sz="1100" u="sng" cap="none" strike="noStrike">
                          <a:solidFill>
                            <a:schemeClr val="hlink"/>
                          </a:solidFill>
                          <a:latin typeface="Arial"/>
                          <a:ea typeface="Arial"/>
                          <a:cs typeface="Arial"/>
                          <a:sym typeface="Arial"/>
                          <a:hlinkClick r:id="rId3"/>
                        </a:rPr>
                        <a:t>https://public.ccsds.org/pubs/650x0m2.pdf</a:t>
                      </a:r>
                      <a:r>
                        <a:rPr lang="en-US" sz="1100" u="none" cap="none" strike="noStrike">
                          <a:latin typeface="Arial"/>
                          <a:ea typeface="Arial"/>
                          <a:cs typeface="Arial"/>
                          <a:sym typeface="Arial"/>
                        </a:rPr>
                        <a:t>) and </a:t>
                      </a:r>
                      <a:r>
                        <a:rPr lang="en-US" sz="1100"/>
                        <a:t>with</a:t>
                      </a:r>
                      <a:r>
                        <a:rPr lang="en-US" sz="1100" u="none" cap="none" strike="noStrike">
                          <a:latin typeface="Arial"/>
                          <a:ea typeface="Arial"/>
                          <a:cs typeface="Arial"/>
                          <a:sym typeface="Arial"/>
                        </a:rPr>
                        <a:t> the forthcoming </a:t>
                      </a:r>
                      <a:r>
                        <a:rPr lang="en-US" sz="1100"/>
                        <a:t>“</a:t>
                      </a:r>
                      <a:r>
                        <a:rPr lang="en-US" sz="1100" u="none" cap="none" strike="noStrike">
                          <a:latin typeface="Arial"/>
                          <a:ea typeface="Arial"/>
                          <a:cs typeface="Arial"/>
                          <a:sym typeface="Arial"/>
                        </a:rPr>
                        <a:t>OAIS-Interoperability Framework</a:t>
                      </a:r>
                      <a:r>
                        <a:rPr lang="en-US" sz="1100"/>
                        <a:t>”</a:t>
                      </a:r>
                      <a:r>
                        <a:rPr lang="en-US" sz="1100" u="none" cap="none" strike="noStrike">
                          <a:latin typeface="Arial"/>
                          <a:ea typeface="Arial"/>
                          <a:cs typeface="Arial"/>
                          <a:sym typeface="Arial"/>
                        </a:rPr>
                        <a:t> to facilitate interoperability between archives.</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3720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3</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A</a:t>
                      </a:r>
                      <a:r>
                        <a:rPr lang="en-US" sz="1100"/>
                        <a:t>rchived data should be appraised and properly documented before ingestion in the archives following the forthcoming “CEOS Data Appraisal Procedure” (</a:t>
                      </a:r>
                      <a:r>
                        <a:rPr lang="en-US" sz="1100" u="sng">
                          <a:solidFill>
                            <a:schemeClr val="hlink"/>
                          </a:solidFill>
                          <a:hlinkClick r:id="rId4"/>
                        </a:rPr>
                        <a:t>https://ceos.org/ourwork/workinggroups/wgiss/documents/</a:t>
                      </a:r>
                      <a:r>
                        <a:rPr lang="en-US" sz="1100"/>
                        <a:t>)</a:t>
                      </a:r>
                      <a:r>
                        <a:rPr lang="en-US" sz="1100" u="none" cap="none" strike="noStrike">
                          <a:latin typeface="Arial"/>
                          <a:ea typeface="Arial"/>
                          <a:cs typeface="Arial"/>
                          <a:sym typeface="Arial"/>
                        </a:rPr>
                        <a:t>.</a:t>
                      </a:r>
                      <a:endParaRPr sz="1100"/>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9475">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4</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t>D</a:t>
                      </a:r>
                      <a:r>
                        <a:rPr lang="en-US" sz="1100" u="none" cap="none" strike="noStrike">
                          <a:latin typeface="Arial"/>
                          <a:ea typeface="Arial"/>
                          <a:cs typeface="Arial"/>
                          <a:sym typeface="Arial"/>
                        </a:rPr>
                        <a:t>ata and </a:t>
                      </a:r>
                      <a:r>
                        <a:rPr lang="en-US" sz="1100">
                          <a:solidFill>
                            <a:srgbClr val="FF0000"/>
                          </a:solidFill>
                        </a:rPr>
                        <a:t>a</a:t>
                      </a:r>
                      <a:r>
                        <a:rPr lang="en-US" sz="1100" u="none" cap="none" strike="noStrike">
                          <a:solidFill>
                            <a:srgbClr val="FF0000"/>
                          </a:solidFill>
                          <a:latin typeface="Arial"/>
                          <a:ea typeface="Arial"/>
                          <a:cs typeface="Arial"/>
                          <a:sym typeface="Arial"/>
                        </a:rPr>
                        <a:t>ssociated</a:t>
                      </a:r>
                      <a:r>
                        <a:rPr lang="en-US" sz="1100" u="none" cap="none" strike="noStrike">
                          <a:latin typeface="Arial"/>
                          <a:ea typeface="Arial"/>
                          <a:cs typeface="Arial"/>
                          <a:sym typeface="Arial"/>
                        </a:rPr>
                        <a:t> information ingestion into archives should </a:t>
                      </a:r>
                      <a:r>
                        <a:rPr lang="en-US" sz="1100"/>
                        <a:t>follow</a:t>
                      </a:r>
                      <a:r>
                        <a:rPr lang="en-US" sz="1100" u="none" cap="none" strike="noStrike">
                          <a:latin typeface="Arial"/>
                          <a:ea typeface="Arial"/>
                          <a:cs typeface="Arial"/>
                          <a:sym typeface="Arial"/>
                        </a:rPr>
                        <a:t> internationally recognised standards and best practices </a:t>
                      </a:r>
                      <a:r>
                        <a:rPr lang="en-US" sz="1100"/>
                        <a:t>(e.g. </a:t>
                      </a:r>
                      <a:r>
                        <a:rPr lang="en-US" sz="1100" u="sng">
                          <a:solidFill>
                            <a:schemeClr val="hlink"/>
                          </a:solidFill>
                          <a:hlinkClick r:id="rId5"/>
                        </a:rPr>
                        <a:t>https://public.ccsds.org/Pubs/651x0m1.pdf</a:t>
                      </a:r>
                      <a:r>
                        <a:rPr lang="en-US" sz="1100"/>
                        <a:t>) </a:t>
                      </a:r>
                      <a:r>
                        <a:rPr lang="en-US" sz="1100" u="none" cap="none" strike="noStrike">
                          <a:latin typeface="Arial"/>
                          <a:ea typeface="Arial"/>
                          <a:cs typeface="Arial"/>
                          <a:sym typeface="Arial"/>
                        </a:rPr>
                        <a:t>with documented tailoring derived from the generic activities described </a:t>
                      </a:r>
                      <a:r>
                        <a:rPr lang="en-US" sz="1100"/>
                        <a:t>therein</a:t>
                      </a:r>
                      <a:r>
                        <a:rPr lang="en-US"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79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5</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t>Data and </a:t>
                      </a:r>
                      <a:r>
                        <a:rPr lang="en-US" sz="1100">
                          <a:solidFill>
                            <a:srgbClr val="FF0000"/>
                          </a:solidFill>
                        </a:rPr>
                        <a:t>associated </a:t>
                      </a:r>
                      <a:r>
                        <a:rPr lang="en-US" sz="1100"/>
                        <a:t>information archiving and preservation should follow </a:t>
                      </a:r>
                      <a:r>
                        <a:rPr lang="en-US" sz="1100"/>
                        <a:t>internationally recognised</a:t>
                      </a:r>
                      <a:r>
                        <a:rPr lang="en-US" sz="1100" u="none" cap="none" strike="noStrike">
                          <a:latin typeface="Arial"/>
                          <a:ea typeface="Arial"/>
                          <a:cs typeface="Arial"/>
                          <a:sym typeface="Arial"/>
                        </a:rPr>
                        <a:t> standards and best practices (e.g. </a:t>
                      </a:r>
                      <a:r>
                        <a:rPr lang="en-US" sz="1100" u="sng" cap="none" strike="noStrike">
                          <a:solidFill>
                            <a:schemeClr val="hlink"/>
                          </a:solidFill>
                          <a:latin typeface="Arial"/>
                          <a:ea typeface="Arial"/>
                          <a:cs typeface="Arial"/>
                          <a:sym typeface="Arial"/>
                          <a:hlinkClick r:id="rId6"/>
                        </a:rPr>
                        <a:t>https://ceos.org/ourwork/workinggroups/wgiss/documents/</a:t>
                      </a:r>
                      <a:r>
                        <a:rPr lang="en-US" sz="1100" u="none" cap="none" strike="noStrike">
                          <a:latin typeface="Arial"/>
                          <a:ea typeface="Arial"/>
                          <a:cs typeface="Arial"/>
                          <a:sym typeface="Arial"/>
                        </a:rPr>
                        <a:t>) with documented tailoring derived from the generic activities described </a:t>
                      </a:r>
                      <a:r>
                        <a:rPr lang="en-US" sz="1100"/>
                        <a:t>therein</a:t>
                      </a:r>
                      <a:r>
                        <a:rPr lang="en-US"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endParaRPr/>
                    </a:p>
                  </a:txBody>
                  <a:tcPr marT="0" marB="0" marR="68575" marL="68575">
                    <a:lnT cap="flat" cmpd="sng" w="12700">
                      <a:solidFill>
                        <a:schemeClr val="lt1"/>
                      </a:solidFill>
                      <a:prstDash val="solid"/>
                      <a:round/>
                      <a:headEnd len="sm" w="sm" type="none"/>
                      <a:tailEnd len="sm" w="sm" type="none"/>
                    </a:lnT>
                  </a:tcPr>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CEOS agencies should use the purge alert service before data and information removal from archives. </a:t>
                      </a:r>
                      <a:r>
                        <a:rPr lang="en-US" sz="1100"/>
                        <a:t>→ NOW POLICY POL#9</a:t>
                      </a:r>
                      <a:endParaRPr/>
                    </a:p>
                  </a:txBody>
                  <a:tcPr marT="0" marB="0" marR="68575" marL="68575">
                    <a:lnT cap="flat" cmpd="sng" w="12700">
                      <a:solidFill>
                        <a:schemeClr val="lt1"/>
                      </a:solidFill>
                      <a:prstDash val="solid"/>
                      <a:round/>
                      <a:headEnd len="sm" w="sm" type="none"/>
                      <a:tailEnd len="sm" w="sm" type="none"/>
                    </a:lnT>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86819" y="69273"/>
            <a:ext cx="7040148" cy="584252"/>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300"/>
              <a:buFont typeface="Montserrat Medium"/>
              <a:buNone/>
            </a:pPr>
            <a:r>
              <a:rPr lang="en-US" sz="2300"/>
              <a:t>Data Architecture (Archival and Preservation) Recommendations</a:t>
            </a:r>
            <a:endParaRPr sz="2700"/>
          </a:p>
        </p:txBody>
      </p:sp>
      <p:graphicFrame>
        <p:nvGraphicFramePr>
          <p:cNvPr id="74" name="Google Shape;74;p4"/>
          <p:cNvGraphicFramePr/>
          <p:nvPr/>
        </p:nvGraphicFramePr>
        <p:xfrm>
          <a:off x="554182" y="941478"/>
          <a:ext cx="3000000" cy="3000000"/>
        </p:xfrm>
        <a:graphic>
          <a:graphicData uri="http://schemas.openxmlformats.org/drawingml/2006/table">
            <a:tbl>
              <a:tblPr bandRow="1" firstRow="1">
                <a:noFill/>
                <a:tableStyleId>{03D7D4F2-4594-417F-A85B-42CA38EF1320}</a:tableStyleId>
              </a:tblPr>
              <a:tblGrid>
                <a:gridCol w="2243575"/>
                <a:gridCol w="5591150"/>
              </a:tblGrid>
              <a:tr h="370850">
                <a:tc>
                  <a:txBody>
                    <a:bodyPr/>
                    <a:lstStyle/>
                    <a:p>
                      <a:pPr indent="0" lvl="0" marL="0" marR="0" rtl="0" algn="l">
                        <a:lnSpc>
                          <a:spcPct val="100000"/>
                        </a:lnSpc>
                        <a:spcBef>
                          <a:spcPts val="0"/>
                        </a:spcBef>
                        <a:spcAft>
                          <a:spcPts val="0"/>
                        </a:spcAft>
                        <a:buNone/>
                      </a:pPr>
                      <a:r>
                        <a:rPr lang="en-US" sz="1400" u="none" cap="none" strike="noStrike"/>
                        <a:t>ID</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RECOMMENDATION</a:t>
                      </a:r>
                      <a:endParaRPr/>
                    </a:p>
                  </a:txBody>
                  <a:tcPr marT="45725" marB="45725" marR="91450" marL="91450"/>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6</a:t>
                      </a:r>
                      <a:endParaRPr/>
                    </a:p>
                  </a:txBody>
                  <a:tcPr marT="0" marB="0" marR="68575" marL="68575"/>
                </a:tc>
                <a:tc>
                  <a:txBody>
                    <a:bodyPr/>
                    <a:lstStyle/>
                    <a:p>
                      <a:pPr indent="0" lvl="0" marL="0" rtl="0" algn="l">
                        <a:lnSpc>
                          <a:spcPct val="107000"/>
                        </a:lnSpc>
                        <a:spcBef>
                          <a:spcPts val="0"/>
                        </a:spcBef>
                        <a:spcAft>
                          <a:spcPts val="0"/>
                        </a:spcAft>
                        <a:buNone/>
                      </a:pPr>
                      <a:r>
                        <a:rPr lang="en-US" sz="1100"/>
                        <a:t>Periodically perform archival systems upgrade to the most adequate proven technology to ensure data and information long term preservation. Ensure migration of archived data from old to new systems.</a:t>
                      </a:r>
                      <a:endParaRPr sz="1100" u="none" cap="none" strike="noStrike">
                        <a:latin typeface="Arial"/>
                        <a:ea typeface="Arial"/>
                        <a:cs typeface="Arial"/>
                        <a:sym typeface="Arial"/>
                      </a:endParaRPr>
                    </a:p>
                  </a:txBody>
                  <a:tcPr marT="0" marB="0" marR="68575" marL="68575"/>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7</a:t>
                      </a:r>
                      <a:endParaRPr/>
                    </a:p>
                  </a:txBody>
                  <a:tcPr marT="0" marB="0" marR="68575" marL="68575"/>
                </a:tc>
                <a:tc>
                  <a:txBody>
                    <a:bodyPr/>
                    <a:lstStyle/>
                    <a:p>
                      <a:pPr indent="0" lvl="0" marL="0" rtl="0" algn="l">
                        <a:lnSpc>
                          <a:spcPct val="107000"/>
                        </a:lnSpc>
                        <a:spcBef>
                          <a:spcPts val="0"/>
                        </a:spcBef>
                        <a:spcAft>
                          <a:spcPts val="0"/>
                        </a:spcAft>
                        <a:buClr>
                          <a:schemeClr val="dk1"/>
                        </a:buClr>
                        <a:buFont typeface="Arial"/>
                        <a:buNone/>
                      </a:pPr>
                      <a:r>
                        <a:rPr lang="en-US" sz="1100"/>
                        <a:t>An harmonised approach should be pursued for the development and use of archiving systems, interfaces and formats to improve compatibility of services provided by different organisations.</a:t>
                      </a:r>
                      <a:endParaRPr sz="1100" u="none" cap="none" strike="noStrike">
                        <a:latin typeface="Arial"/>
                        <a:ea typeface="Arial"/>
                        <a:cs typeface="Arial"/>
                        <a:sym typeface="Arial"/>
                      </a:endParaRPr>
                    </a:p>
                  </a:txBody>
                  <a:tcPr marT="0" marB="0" marR="68575" marL="68575"/>
                </a:tc>
              </a:tr>
              <a:tr h="296975">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8</a:t>
                      </a:r>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Maintain formal </a:t>
                      </a:r>
                      <a:r>
                        <a:rPr lang="en-US" sz="1100" u="none" cap="none" strike="noStrike">
                          <a:latin typeface="Arial"/>
                          <a:ea typeface="Arial"/>
                          <a:cs typeface="Arial"/>
                          <a:sym typeface="Arial"/>
                        </a:rPr>
                        <a:t>descriptions of data and information archiving formats.</a:t>
                      </a:r>
                      <a:endParaRPr sz="1100" u="none" cap="none" strike="noStrike">
                        <a:latin typeface="Arial"/>
                        <a:ea typeface="Arial"/>
                        <a:cs typeface="Arial"/>
                        <a:sym typeface="Arial"/>
                      </a:endParaRPr>
                    </a:p>
                  </a:txBody>
                  <a:tcPr marT="0" marB="0" marR="68575" marL="68575"/>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a:t>
                      </a:r>
                      <a:r>
                        <a:rPr lang="en-US" sz="1100"/>
                        <a:t>9</a:t>
                      </a:r>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Perform archived data and information repackaging and/or reformatting to comply with new standard formats and/or exchange formats.</a:t>
                      </a:r>
                      <a:r>
                        <a:rPr lang="en-US" sz="1100"/>
                        <a:t> Properly document changes made to the archived data.</a:t>
                      </a:r>
                      <a:endParaRPr sz="1100">
                        <a:solidFill>
                          <a:srgbClr val="FF0000"/>
                        </a:solidFill>
                      </a:endParaRPr>
                    </a:p>
                    <a:p>
                      <a:pPr indent="0" lvl="0" marL="0" marR="0" rtl="0" algn="l">
                        <a:lnSpc>
                          <a:spcPct val="107000"/>
                        </a:lnSpc>
                        <a:spcBef>
                          <a:spcPts val="0"/>
                        </a:spcBef>
                        <a:spcAft>
                          <a:spcPts val="0"/>
                        </a:spcAft>
                        <a:buNone/>
                      </a:pPr>
                      <a:r>
                        <a:t/>
                      </a:r>
                      <a:endParaRPr sz="1100">
                        <a:solidFill>
                          <a:srgbClr val="FF0000"/>
                        </a:solidFill>
                      </a:endParaRPr>
                    </a:p>
                    <a:p>
                      <a:pPr indent="0" lvl="0" marL="0" marR="0" rtl="0" algn="l">
                        <a:lnSpc>
                          <a:spcPct val="107000"/>
                        </a:lnSpc>
                        <a:spcBef>
                          <a:spcPts val="0"/>
                        </a:spcBef>
                        <a:spcAft>
                          <a:spcPts val="0"/>
                        </a:spcAft>
                        <a:buNone/>
                      </a:pPr>
                      <a:r>
                        <a:t/>
                      </a:r>
                      <a:endParaRPr sz="1100">
                        <a:solidFill>
                          <a:srgbClr val="FF0000"/>
                        </a:solidFill>
                      </a:endParaRPr>
                    </a:p>
                    <a:p>
                      <a:pPr indent="0" lvl="0" marL="0" marR="0" rtl="0" algn="l">
                        <a:lnSpc>
                          <a:spcPct val="107000"/>
                        </a:lnSpc>
                        <a:spcBef>
                          <a:spcPts val="0"/>
                        </a:spcBef>
                        <a:spcAft>
                          <a:spcPts val="0"/>
                        </a:spcAft>
                        <a:buNone/>
                      </a:pPr>
                      <a:r>
                        <a:t/>
                      </a:r>
                      <a:endParaRPr sz="1100">
                        <a:solidFill>
                          <a:srgbClr val="FF0000"/>
                        </a:solidFill>
                      </a:endParaRPr>
                    </a:p>
                    <a:p>
                      <a:pPr indent="0" lvl="0" marL="0" marR="0" rtl="0" algn="l">
                        <a:lnSpc>
                          <a:spcPct val="107000"/>
                        </a:lnSpc>
                        <a:spcBef>
                          <a:spcPts val="0"/>
                        </a:spcBef>
                        <a:spcAft>
                          <a:spcPts val="0"/>
                        </a:spcAft>
                        <a:buNone/>
                      </a:pPr>
                      <a:r>
                        <a:rPr lang="en-US" sz="1100" u="none" cap="none" strike="noStrike">
                          <a:solidFill>
                            <a:srgbClr val="FF0000"/>
                          </a:solidFill>
                          <a:latin typeface="Arial"/>
                          <a:ea typeface="Arial"/>
                          <a:cs typeface="Arial"/>
                          <a:sym typeface="Arial"/>
                        </a:rPr>
                        <a:t>to </a:t>
                      </a:r>
                      <a:r>
                        <a:rPr lang="en-US" sz="1100">
                          <a:solidFill>
                            <a:srgbClr val="FF0000"/>
                          </a:solidFill>
                        </a:rPr>
                        <a:t>ensure</a:t>
                      </a:r>
                      <a:r>
                        <a:rPr lang="en-US" sz="1100" u="none" cap="none" strike="noStrike">
                          <a:solidFill>
                            <a:srgbClr val="FF0000"/>
                          </a:solidFill>
                          <a:latin typeface="Arial"/>
                          <a:ea typeface="Arial"/>
                          <a:cs typeface="Arial"/>
                          <a:sym typeface="Arial"/>
                        </a:rPr>
                        <a:t> long term preservation, to increase technical compatibility and to reduce diversity of formats </a:t>
                      </a:r>
                      <a:r>
                        <a:rPr lang="en-US" sz="1100">
                          <a:solidFill>
                            <a:srgbClr val="FF0000"/>
                          </a:solidFill>
                        </a:rPr>
                        <a:t>and interfaces </a:t>
                      </a:r>
                      <a:r>
                        <a:rPr lang="en-US" sz="1100" u="none" cap="none" strike="noStrike">
                          <a:solidFill>
                            <a:srgbClr val="FF0000"/>
                          </a:solidFill>
                          <a:latin typeface="Arial"/>
                          <a:ea typeface="Arial"/>
                          <a:cs typeface="Arial"/>
                          <a:sym typeface="Arial"/>
                        </a:rPr>
                        <a:t>between archives.</a:t>
                      </a:r>
                      <a:endParaRPr sz="1100" u="none" cap="none" strike="noStrike">
                        <a:solidFill>
                          <a:srgbClr val="FF0000"/>
                        </a:solidFill>
                        <a:latin typeface="Arial"/>
                        <a:ea typeface="Arial"/>
                        <a:cs typeface="Arial"/>
                        <a:sym typeface="Arial"/>
                      </a:endParaRPr>
                    </a:p>
                  </a:txBody>
                  <a:tcPr marT="0" marB="0" marR="68575" marL="68575"/>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#1</a:t>
                      </a:r>
                      <a:r>
                        <a:rPr lang="en-US" sz="1100"/>
                        <a:t>0</a:t>
                      </a:r>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Periodically verify the integrity of the archive collection/content through integrity check on a representative set of the archived data.</a:t>
                      </a:r>
                      <a:endParaRPr sz="11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86819" y="69273"/>
            <a:ext cx="7040148" cy="584252"/>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300"/>
              <a:buFont typeface="Montserrat Medium"/>
              <a:buNone/>
            </a:pPr>
            <a:r>
              <a:rPr lang="en-US" sz="2300"/>
              <a:t>Data Architecture (Archival and Preservation) Recommendations</a:t>
            </a:r>
            <a:endParaRPr sz="2700"/>
          </a:p>
        </p:txBody>
      </p:sp>
      <p:sp>
        <p:nvSpPr>
          <p:cNvPr id="80" name="Google Shape;80;p5"/>
          <p:cNvSpPr txBox="1"/>
          <p:nvPr/>
        </p:nvSpPr>
        <p:spPr>
          <a:xfrm>
            <a:off x="159539" y="1052447"/>
            <a:ext cx="8797425" cy="234365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600"/>
              </a:spcBef>
              <a:spcAft>
                <a:spcPts val="0"/>
              </a:spcAft>
              <a:buClr>
                <a:schemeClr val="dk1"/>
              </a:buClr>
              <a:buSzPts val="2100"/>
              <a:buFont typeface="Montserrat"/>
              <a:buNone/>
            </a:pPr>
            <a:r>
              <a:t/>
            </a:r>
            <a:endParaRPr b="0" i="0" sz="2100" u="none" cap="none" strike="noStrike">
              <a:solidFill>
                <a:srgbClr val="000000"/>
              </a:solidFill>
              <a:latin typeface="Times New Roman"/>
              <a:ea typeface="Times New Roman"/>
              <a:cs typeface="Times New Roman"/>
              <a:sym typeface="Times New Roman"/>
            </a:endParaRPr>
          </a:p>
        </p:txBody>
      </p:sp>
      <p:graphicFrame>
        <p:nvGraphicFramePr>
          <p:cNvPr id="81" name="Google Shape;81;p5"/>
          <p:cNvGraphicFramePr/>
          <p:nvPr/>
        </p:nvGraphicFramePr>
        <p:xfrm>
          <a:off x="554182" y="941478"/>
          <a:ext cx="3000000" cy="3000000"/>
        </p:xfrm>
        <a:graphic>
          <a:graphicData uri="http://schemas.openxmlformats.org/drawingml/2006/table">
            <a:tbl>
              <a:tblPr bandRow="1" firstRow="1">
                <a:noFill/>
                <a:tableStyleId>{03D7D4F2-4594-417F-A85B-42CA38EF1320}</a:tableStyleId>
              </a:tblPr>
              <a:tblGrid>
                <a:gridCol w="2243575"/>
                <a:gridCol w="5591150"/>
              </a:tblGrid>
              <a:tr h="370850">
                <a:tc>
                  <a:txBody>
                    <a:bodyPr/>
                    <a:lstStyle/>
                    <a:p>
                      <a:pPr indent="0" lvl="0" marL="0" marR="0" rtl="0" algn="l">
                        <a:lnSpc>
                          <a:spcPct val="100000"/>
                        </a:lnSpc>
                        <a:spcBef>
                          <a:spcPts val="0"/>
                        </a:spcBef>
                        <a:spcAft>
                          <a:spcPts val="0"/>
                        </a:spcAft>
                        <a:buNone/>
                      </a:pPr>
                      <a:r>
                        <a:rPr lang="en-US" sz="1400" u="none" cap="none" strike="noStrike"/>
                        <a:t>ID</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RECOMMENDATION</a:t>
                      </a:r>
                      <a:endParaRPr/>
                    </a:p>
                  </a:txBody>
                  <a:tcPr marT="45725" marB="45725" marR="91450" marL="91450"/>
                </a:tc>
              </a:tr>
              <a:tr h="646425">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#1</a:t>
                      </a:r>
                      <a:r>
                        <a:rPr lang="en-US" sz="1100"/>
                        <a:t>1</a:t>
                      </a:r>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Ensure that the content of the archived data and associated information remains unchanged and, if changes are made, that these are documented and that this documentation is preserved and made available as well (provenance information).</a:t>
                      </a:r>
                      <a:endParaRPr sz="1100" u="none" cap="none" strike="noStrike">
                        <a:latin typeface="Arial"/>
                        <a:ea typeface="Arial"/>
                        <a:cs typeface="Arial"/>
                        <a:sym typeface="Arial"/>
                      </a:endParaRPr>
                    </a:p>
                  </a:txBody>
                  <a:tcPr marT="0" marB="0" marR="68575" marL="68575"/>
                </a:tc>
              </a:tr>
              <a:tr h="738775">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#1</a:t>
                      </a:r>
                      <a:r>
                        <a:rPr lang="en-US" sz="1100"/>
                        <a:t>2</a:t>
                      </a:r>
                      <a:endParaRPr/>
                    </a:p>
                  </a:txBody>
                  <a:tcPr marT="0" marB="0" marR="68575" marL="68575"/>
                </a:tc>
                <a:tc>
                  <a:txBody>
                    <a:bodyPr/>
                    <a:lstStyle/>
                    <a:p>
                      <a:pPr indent="0" lvl="0" marL="0" marR="0" rtl="0" algn="l">
                        <a:lnSpc>
                          <a:spcPct val="107000"/>
                        </a:lnSpc>
                        <a:spcBef>
                          <a:spcPts val="0"/>
                        </a:spcBef>
                        <a:spcAft>
                          <a:spcPts val="0"/>
                        </a:spcAft>
                        <a:buNone/>
                      </a:pPr>
                      <a:r>
                        <a:rPr lang="en-US" sz="1100"/>
                        <a:t>Manage evolution of archived data collections according to the “Shared Collection Lifecycle Management Principles for EO Data” best practice </a:t>
                      </a:r>
                      <a:r>
                        <a:rPr lang="en-US" sz="1100"/>
                        <a:t>(</a:t>
                      </a:r>
                      <a:r>
                        <a:rPr lang="en-US" sz="1100" u="sng">
                          <a:solidFill>
                            <a:schemeClr val="hlink"/>
                          </a:solidFill>
                          <a:hlinkClick r:id="rId3"/>
                        </a:rPr>
                        <a:t>https://ceos.org/ourwork/workinggroups/wgiss/documents/</a:t>
                      </a:r>
                      <a:r>
                        <a:rPr lang="en-US" sz="1100"/>
                        <a:t>). </a:t>
                      </a:r>
                      <a:endParaRPr sz="1100" u="none" cap="none" strike="noStrike">
                        <a:latin typeface="Arial"/>
                        <a:ea typeface="Arial"/>
                        <a:cs typeface="Arial"/>
                        <a:sym typeface="Arial"/>
                      </a:endParaRPr>
                    </a:p>
                  </a:txBody>
                  <a:tcPr marT="0" marB="0" marR="68575" marL="68575"/>
                </a:tc>
              </a:tr>
              <a:tr h="370850">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D</a:t>
                      </a:r>
                      <a:r>
                        <a:rPr lang="en-US" sz="1100"/>
                        <a:t>PRES</a:t>
                      </a:r>
                      <a:r>
                        <a:rPr lang="en-US" sz="1100" u="none" cap="none" strike="noStrike">
                          <a:latin typeface="Arial"/>
                          <a:ea typeface="Arial"/>
                          <a:cs typeface="Arial"/>
                          <a:sym typeface="Arial"/>
                        </a:rPr>
                        <a:t>#1</a:t>
                      </a:r>
                      <a:r>
                        <a:rPr lang="en-US" sz="1100"/>
                        <a:t>3</a:t>
                      </a:r>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latin typeface="Arial"/>
                          <a:ea typeface="Arial"/>
                          <a:cs typeface="Arial"/>
                          <a:sym typeface="Arial"/>
                        </a:rPr>
                        <a:t>Assign a Persistent Identifier to data archived and published to users and ensure the availability of all associated information in the relevant Landing Page following the </a:t>
                      </a:r>
                      <a:r>
                        <a:rPr lang="en-US" sz="1100"/>
                        <a:t>“CEOS Persistent Identifiers Best Practice” </a:t>
                      </a:r>
                      <a:r>
                        <a:rPr lang="en-US" sz="1100"/>
                        <a:t>(</a:t>
                      </a:r>
                      <a:r>
                        <a:rPr lang="en-US" sz="1100" u="sng">
                          <a:solidFill>
                            <a:schemeClr val="hlink"/>
                          </a:solidFill>
                          <a:hlinkClick r:id="rId4"/>
                        </a:rPr>
                        <a:t>https://ceos.org/ourwork/workinggroups/wgiss/documents/</a:t>
                      </a:r>
                      <a:r>
                        <a:rPr lang="en-US" sz="1100"/>
                        <a:t>)</a:t>
                      </a:r>
                      <a:r>
                        <a:rPr lang="en-US"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0" marB="0" marR="68575" marL="68575"/>
                </a:tc>
              </a:tr>
              <a:tr h="370850">
                <a:tc>
                  <a:txBody>
                    <a:bodyPr/>
                    <a:lstStyle/>
                    <a:p>
                      <a:pPr indent="0" lvl="0" marL="0" marR="0" rtl="0" algn="l">
                        <a:lnSpc>
                          <a:spcPct val="107000"/>
                        </a:lnSpc>
                        <a:spcBef>
                          <a:spcPts val="0"/>
                        </a:spcBef>
                        <a:spcAft>
                          <a:spcPts val="0"/>
                        </a:spcAft>
                        <a:buNone/>
                      </a:pPr>
                      <a:r>
                        <a:rPr lang="en-US" sz="1100"/>
                        <a:t>DPRES#14 </a:t>
                      </a:r>
                      <a:endParaRPr sz="1100" u="none" cap="none" strike="noStrike">
                        <a:latin typeface="Arial"/>
                        <a:ea typeface="Arial"/>
                        <a:cs typeface="Arial"/>
                        <a:sym typeface="Arial"/>
                      </a:endParaRPr>
                    </a:p>
                  </a:txBody>
                  <a:tcPr marT="0" marB="0" marR="68575" marL="68575"/>
                </a:tc>
                <a:tc>
                  <a:txBody>
                    <a:bodyPr/>
                    <a:lstStyle/>
                    <a:p>
                      <a:pPr indent="0" lvl="0" marL="0" rtl="0" algn="l">
                        <a:lnSpc>
                          <a:spcPct val="107000"/>
                        </a:lnSpc>
                        <a:spcBef>
                          <a:spcPts val="0"/>
                        </a:spcBef>
                        <a:spcAft>
                          <a:spcPts val="0"/>
                        </a:spcAft>
                        <a:buNone/>
                      </a:pPr>
                      <a:r>
                        <a:rPr lang="en-US" sz="1100"/>
                        <a:t>Maintain at least two copies of at least the core data products (e.g. Level-0 data), in two different geographical locations to safeguard the archive from external hazards, and possibly using different technologies.</a:t>
                      </a:r>
                      <a:endParaRPr sz="1100"/>
                    </a:p>
                  </a:txBody>
                  <a:tcPr marT="0" marB="0" marR="68575" marL="68575"/>
                </a:tc>
              </a:tr>
              <a:tr h="370850">
                <a:tc>
                  <a:txBody>
                    <a:bodyPr/>
                    <a:lstStyle/>
                    <a:p>
                      <a:pPr indent="0" lvl="0" marL="0" marR="0" rtl="0" algn="l">
                        <a:lnSpc>
                          <a:spcPct val="107000"/>
                        </a:lnSpc>
                        <a:spcBef>
                          <a:spcPts val="0"/>
                        </a:spcBef>
                        <a:spcAft>
                          <a:spcPts val="0"/>
                        </a:spcAft>
                        <a:buNone/>
                      </a:pPr>
                      <a:r>
                        <a:rPr lang="en-US" sz="1100">
                          <a:solidFill>
                            <a:srgbClr val="FF0000"/>
                          </a:solidFill>
                        </a:rPr>
                        <a:t>DPRES#15</a:t>
                      </a:r>
                      <a:endParaRPr sz="1100">
                        <a:solidFill>
                          <a:srgbClr val="FF0000"/>
                        </a:solidFill>
                      </a:endParaRPr>
                    </a:p>
                  </a:txBody>
                  <a:tcPr marT="0" marB="0" marR="68575" marL="68575"/>
                </a:tc>
                <a:tc>
                  <a:txBody>
                    <a:bodyPr/>
                    <a:lstStyle/>
                    <a:p>
                      <a:pPr indent="0" lvl="0" marL="0" rtl="0" algn="l">
                        <a:lnSpc>
                          <a:spcPct val="107000"/>
                        </a:lnSpc>
                        <a:spcBef>
                          <a:spcPts val="0"/>
                        </a:spcBef>
                        <a:spcAft>
                          <a:spcPts val="800"/>
                        </a:spcAft>
                        <a:buNone/>
                      </a:pPr>
                      <a:r>
                        <a:rPr lang="en-US" sz="1100">
                          <a:solidFill>
                            <a:srgbClr val="FF0000"/>
                          </a:solidFill>
                        </a:rPr>
                        <a:t>Keep archives equipment (hardware and software) up-to-date and in conformance with vendor recommendations to preserve data and associated information integrity and facilitate interoperability between archives.</a:t>
                      </a:r>
                      <a:endParaRPr sz="1100">
                        <a:solidFill>
                          <a:srgbClr val="FF0000"/>
                        </a:solidFill>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