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3" roundtripDataSignature="AMtx7miA1owjubGd6rS2/mKoeBjif7XG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1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1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1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1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1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1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2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2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2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22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2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2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CEOS WGISS Overview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23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15-18 October 2024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2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2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7" name="Google Shape;47;p2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" name="Google Shape;48;p2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2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15-18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2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15-18 October 2024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0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20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2.png"/><Relationship Id="rId6" Type="http://schemas.openxmlformats.org/officeDocument/2006/relationships/image" Target="../media/image9.gif"/><Relationship Id="rId7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9.gif"/><Relationship Id="rId7" Type="http://schemas.openxmlformats.org/officeDocument/2006/relationships/image" Target="../media/image35.jpg"/><Relationship Id="rId8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1" Type="http://schemas.openxmlformats.org/officeDocument/2006/relationships/image" Target="../media/image18.png"/><Relationship Id="rId10" Type="http://schemas.openxmlformats.org/officeDocument/2006/relationships/image" Target="../media/image16.png"/><Relationship Id="rId12" Type="http://schemas.openxmlformats.org/officeDocument/2006/relationships/image" Target="../media/image20.jpg"/><Relationship Id="rId9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9.gif"/><Relationship Id="rId7" Type="http://schemas.openxmlformats.org/officeDocument/2006/relationships/image" Target="../media/image35.jpg"/><Relationship Id="rId8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9.gif"/><Relationship Id="rId7" Type="http://schemas.openxmlformats.org/officeDocument/2006/relationships/image" Target="../media/image35.jpg"/><Relationship Id="rId8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132024" y="131950"/>
            <a:ext cx="5434175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600"/>
              <a:t>Self-Sovereign Identity(SSI)</a:t>
            </a:r>
            <a:br>
              <a:rPr lang="en-US" sz="4600"/>
            </a:br>
            <a:r>
              <a:rPr lang="en-US" sz="4600"/>
              <a:t>Activity in Japan.</a:t>
            </a:r>
            <a:endParaRPr sz="4600"/>
          </a:p>
        </p:txBody>
      </p:sp>
      <p:sp>
        <p:nvSpPr>
          <p:cNvPr id="61" name="Google Shape;61;p1"/>
          <p:cNvSpPr txBox="1"/>
          <p:nvPr/>
        </p:nvSpPr>
        <p:spPr>
          <a:xfrm>
            <a:off x="5566200" y="3402419"/>
            <a:ext cx="3577800" cy="16179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Yousuke Ikehata, JAXA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7.5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WGISS-59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26th March 2025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Bangkok, Thai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DIDs Architecture</a:t>
            </a:r>
            <a:endParaRPr/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9709" y="1125698"/>
            <a:ext cx="5432763" cy="31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/>
          <p:nvPr/>
        </p:nvSpPr>
        <p:spPr>
          <a:xfrm>
            <a:off x="1419708" y="909104"/>
            <a:ext cx="1170643" cy="341064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1899084" y="4358609"/>
            <a:ext cx="5934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10"/>
          <p:cNvGrpSpPr/>
          <p:nvPr/>
        </p:nvGrpSpPr>
        <p:grpSpPr>
          <a:xfrm>
            <a:off x="1695884" y="4373085"/>
            <a:ext cx="176514" cy="416574"/>
            <a:chOff x="635000" y="2635250"/>
            <a:chExt cx="317500" cy="749300"/>
          </a:xfrm>
        </p:grpSpPr>
        <p:sp>
          <p:nvSpPr>
            <p:cNvPr id="209" name="Google Shape;209;p10"/>
            <p:cNvSpPr/>
            <p:nvPr/>
          </p:nvSpPr>
          <p:spPr>
            <a:xfrm>
              <a:off x="635000" y="2635250"/>
              <a:ext cx="317500" cy="317500"/>
            </a:xfrm>
            <a:prstGeom prst="ellipse">
              <a:avLst/>
            </a:prstGeom>
            <a:noFill/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0" name="Google Shape;210;p10"/>
            <p:cNvCxnSpPr>
              <a:stCxn id="209" idx="4"/>
            </p:cNvCxnSpPr>
            <p:nvPr/>
          </p:nvCxnSpPr>
          <p:spPr>
            <a:xfrm>
              <a:off x="793750" y="2952750"/>
              <a:ext cx="0" cy="273000"/>
            </a:xfrm>
            <a:prstGeom prst="straightConnector1">
              <a:avLst/>
            </a:prstGeom>
            <a:noFill/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211" name="Google Shape;211;p10"/>
            <p:cNvCxnSpPr/>
            <p:nvPr/>
          </p:nvCxnSpPr>
          <p:spPr>
            <a:xfrm>
              <a:off x="641350" y="3067050"/>
              <a:ext cx="298450" cy="0"/>
            </a:xfrm>
            <a:prstGeom prst="straightConnector1">
              <a:avLst/>
            </a:prstGeom>
            <a:noFill/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212" name="Google Shape;212;p10"/>
            <p:cNvCxnSpPr/>
            <p:nvPr/>
          </p:nvCxnSpPr>
          <p:spPr>
            <a:xfrm flipH="1" rot="10800000">
              <a:off x="654050" y="3225800"/>
              <a:ext cx="139700" cy="158750"/>
            </a:xfrm>
            <a:prstGeom prst="straightConnector1">
              <a:avLst/>
            </a:prstGeom>
            <a:noFill/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213" name="Google Shape;213;p10"/>
            <p:cNvCxnSpPr/>
            <p:nvPr/>
          </p:nvCxnSpPr>
          <p:spPr>
            <a:xfrm rot="10800000">
              <a:off x="793750" y="3225800"/>
              <a:ext cx="139700" cy="158750"/>
            </a:xfrm>
            <a:prstGeom prst="straightConnector1">
              <a:avLst/>
            </a:prstGeom>
            <a:noFill/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14" name="Google Shape;214;p10"/>
          <p:cNvSpPr/>
          <p:nvPr/>
        </p:nvSpPr>
        <p:spPr>
          <a:xfrm>
            <a:off x="2613211" y="909104"/>
            <a:ext cx="3056069" cy="3410644"/>
          </a:xfrm>
          <a:prstGeom prst="roundRect">
            <a:avLst>
              <a:gd fmla="val 6976" name="adj"/>
            </a:avLst>
          </a:prstGeom>
          <a:noFill/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3738800" y="4413040"/>
            <a:ext cx="402668" cy="433012"/>
          </a:xfrm>
          <a:prstGeom prst="foldedCorner">
            <a:avLst>
              <a:gd fmla="val 16667" name="adj"/>
            </a:avLst>
          </a:prstGeom>
          <a:noFill/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4363694" y="4379262"/>
            <a:ext cx="8956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Payload</a:t>
            </a:r>
            <a:endParaRPr b="0" i="0" sz="1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5692405" y="909103"/>
            <a:ext cx="1170644" cy="3410644"/>
          </a:xfrm>
          <a:prstGeom prst="roundRect">
            <a:avLst>
              <a:gd fmla="val 6976" name="adj"/>
            </a:avLst>
          </a:prstGeom>
          <a:noFill/>
          <a:ln cap="flat" cmpd="sng" w="25400">
            <a:solidFill>
              <a:srgbClr val="FF66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サーバー 枠線" id="218" name="Google Shape;2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9505" y="4325482"/>
            <a:ext cx="584704" cy="58470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6562705" y="4382452"/>
            <a:ext cx="7508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66FF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b="0" i="0" sz="1400" u="none" cap="none" strike="noStrike">
              <a:solidFill>
                <a:srgbClr val="FF6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6852472" y="779058"/>
            <a:ext cx="22862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https://www.w3.org/TR/did-1.0/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>
            <p:ph idx="1" type="body"/>
          </p:nvPr>
        </p:nvSpPr>
        <p:spPr>
          <a:xfrm>
            <a:off x="243175" y="1168900"/>
            <a:ext cx="8621700" cy="11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Decentralized identifiers (DIDs) are a new type of identifier that enables verifiable, decentralized digital identity.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https://www.w3.org/TR/did-1.0/</a:t>
            </a:r>
            <a:endParaRPr/>
          </a:p>
        </p:txBody>
      </p:sp>
      <p:sp>
        <p:nvSpPr>
          <p:cNvPr id="226" name="Google Shape;226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DID structure</a:t>
            </a:r>
            <a:endParaRPr/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0770" y="2312920"/>
            <a:ext cx="5811274" cy="182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450" y="3535336"/>
            <a:ext cx="1992630" cy="117151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1"/>
          <p:cNvSpPr/>
          <p:nvPr/>
        </p:nvSpPr>
        <p:spPr>
          <a:xfrm>
            <a:off x="871654" y="3558196"/>
            <a:ext cx="592222" cy="213658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 sz="2400"/>
              <a:t>Key Management</a:t>
            </a:r>
            <a:br>
              <a:rPr lang="en-US" sz="2400"/>
            </a:br>
            <a:r>
              <a:rPr lang="en-US" sz="2400"/>
              <a:t>Client-managed Secret Mode</a:t>
            </a:r>
            <a:endParaRPr sz="2400"/>
          </a:p>
        </p:txBody>
      </p:sp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1112" y="930276"/>
            <a:ext cx="4471637" cy="38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4572000" y="4664118"/>
            <a:ext cx="447163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https://identity.foundation/did-registration/#client-managed-secret-mode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Use case: Covid-19 Vaccination</a:t>
            </a:r>
            <a:endParaRPr/>
          </a:p>
        </p:txBody>
      </p:sp>
      <p:pic>
        <p:nvPicPr>
          <p:cNvPr id="242" name="Google Shape;24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7606" y="922635"/>
            <a:ext cx="6228788" cy="261207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3"/>
          <p:cNvSpPr txBox="1"/>
          <p:nvPr/>
        </p:nvSpPr>
        <p:spPr>
          <a:xfrm>
            <a:off x="132036" y="3658532"/>
            <a:ext cx="874482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Agency in Japan released an application for “Certificate of COVID-19 Vaccination” in 2021.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an implementation by using VCs, and it took standards “SMART Health Card(SHC)”.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SHC is developed by “Vaccination Credential Initiative(VCI), and it is discussed by Microsoft, Amazon Web Service, Oracle and so 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Other use case</a:t>
            </a:r>
            <a:endParaRPr/>
          </a:p>
        </p:txBody>
      </p:sp>
      <p:pic>
        <p:nvPicPr>
          <p:cNvPr id="249" name="Google Shape;2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252" y="1215255"/>
            <a:ext cx="4106589" cy="1835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0565" y="1385410"/>
            <a:ext cx="3179269" cy="166497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 txBox="1"/>
          <p:nvPr/>
        </p:nvSpPr>
        <p:spPr>
          <a:xfrm>
            <a:off x="132036" y="3719445"/>
            <a:ext cx="43224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Implementation in some municipalities to provides local currency and services.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4454480" y="3719443"/>
            <a:ext cx="48463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Implementation in some universities for school/course credits and service in Univ.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4"/>
          <p:cNvSpPr txBox="1"/>
          <p:nvPr/>
        </p:nvSpPr>
        <p:spPr>
          <a:xfrm>
            <a:off x="333105" y="3109442"/>
            <a:ext cx="34067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https://digitalplatformer.co.jp/220607002/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4"/>
          <p:cNvSpPr txBox="1"/>
          <p:nvPr/>
        </p:nvSpPr>
        <p:spPr>
          <a:xfrm>
            <a:off x="4757736" y="3109442"/>
            <a:ext cx="38449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https://www.it-chiba.ac.jp/media/pr230822.pdf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System architecture for SSI</a:t>
            </a:r>
            <a:endParaRPr/>
          </a:p>
        </p:txBody>
      </p:sp>
      <p:pic>
        <p:nvPicPr>
          <p:cNvPr descr="ユーザー 単色塗りつぶし" id="260" name="Google Shape;2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084" y="129656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/>
          <p:nvPr/>
        </p:nvSpPr>
        <p:spPr>
          <a:xfrm>
            <a:off x="7532831" y="2779488"/>
            <a:ext cx="1457219" cy="914400"/>
          </a:xfrm>
          <a:prstGeom prst="can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2043716" y="2731684"/>
            <a:ext cx="12220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3.Send VCs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サーバー 単色塗りつぶし" id="263" name="Google Shape;26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8977" y="2907679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15"/>
          <p:cNvCxnSpPr/>
          <p:nvPr/>
        </p:nvCxnSpPr>
        <p:spPr>
          <a:xfrm rot="10800000">
            <a:off x="1781010" y="2503315"/>
            <a:ext cx="1672692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65" name="Google Shape;265;p15"/>
          <p:cNvSpPr txBox="1"/>
          <p:nvPr/>
        </p:nvSpPr>
        <p:spPr>
          <a:xfrm>
            <a:off x="281149" y="1040618"/>
            <a:ext cx="16321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Holder=User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6607768" y="1616737"/>
            <a:ext cx="1457219" cy="914400"/>
          </a:xfrm>
          <a:prstGeom prst="can">
            <a:avLst>
              <a:gd fmla="val 25000" name="adj"/>
            </a:avLst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Verifiable data registry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346758" y="2181974"/>
            <a:ext cx="1425619" cy="2295889"/>
          </a:xfrm>
          <a:prstGeom prst="rect">
            <a:avLst/>
          </a:prstGeom>
          <a:noFill/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wallet</a:t>
            </a:r>
            <a:endParaRPr/>
          </a:p>
        </p:txBody>
      </p:sp>
      <p:pic>
        <p:nvPicPr>
          <p:cNvPr descr="証書 単色塗りつぶし" id="268" name="Google Shape;26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016" y="2717136"/>
            <a:ext cx="657440" cy="657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AXA | コーポレートロゴ（JAXAロゴ）" id="269" name="Google Shape;26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0823" y="3830451"/>
            <a:ext cx="825867" cy="499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証書 単色塗りつぶし" id="270" name="Google Shape;27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3570" y="3326748"/>
            <a:ext cx="657440" cy="657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o-Informatics and Space Technology Development Agency - Wikipedia" id="271" name="Google Shape;27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3905" y="2980917"/>
            <a:ext cx="651250" cy="369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o-Informatics and Space Technology Development Agency - Wikipedia" id="272" name="Google Shape;27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34836" y="1940560"/>
            <a:ext cx="651250" cy="36933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5"/>
          <p:cNvSpPr txBox="1"/>
          <p:nvPr/>
        </p:nvSpPr>
        <p:spPr>
          <a:xfrm>
            <a:off x="2022798" y="2133983"/>
            <a:ext cx="12429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Issue VCs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AXA | コーポレートロゴ（JAXAロゴ）" id="274" name="Google Shape;27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12894" y="2253719"/>
            <a:ext cx="651251" cy="3936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15"/>
          <p:cNvCxnSpPr/>
          <p:nvPr/>
        </p:nvCxnSpPr>
        <p:spPr>
          <a:xfrm>
            <a:off x="1768266" y="3101016"/>
            <a:ext cx="2660711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76" name="Google Shape;276;p15"/>
          <p:cNvSpPr txBox="1"/>
          <p:nvPr/>
        </p:nvSpPr>
        <p:spPr>
          <a:xfrm>
            <a:off x="5879158" y="2676496"/>
            <a:ext cx="14572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Verify VCs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(Authentication)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 rot="900000">
            <a:off x="5371345" y="2223668"/>
            <a:ext cx="1074014" cy="1008121"/>
          </a:xfrm>
          <a:custGeom>
            <a:rect b="b" l="l" r="r" t="t"/>
            <a:pathLst>
              <a:path extrusionOk="0" h="1008121" w="1074014">
                <a:moveTo>
                  <a:pt x="0" y="862347"/>
                </a:moveTo>
                <a:cubicBezTo>
                  <a:pt x="526774" y="419503"/>
                  <a:pt x="1053548" y="-23340"/>
                  <a:pt x="1073426" y="956"/>
                </a:cubicBezTo>
                <a:cubicBezTo>
                  <a:pt x="1093304" y="25252"/>
                  <a:pt x="606287" y="516686"/>
                  <a:pt x="119270" y="1008121"/>
                </a:cubicBez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" name="Google Shape;278;p15"/>
          <p:cNvCxnSpPr/>
          <p:nvPr/>
        </p:nvCxnSpPr>
        <p:spPr>
          <a:xfrm rot="10800000">
            <a:off x="1781010" y="3711309"/>
            <a:ext cx="2546649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79" name="Google Shape;279;p15"/>
          <p:cNvSpPr txBox="1"/>
          <p:nvPr/>
        </p:nvSpPr>
        <p:spPr>
          <a:xfrm>
            <a:off x="2067682" y="3326748"/>
            <a:ext cx="17004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6.Provide service.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 rot="2700000">
            <a:off x="5494795" y="2528398"/>
            <a:ext cx="1569212" cy="1620842"/>
          </a:xfrm>
          <a:custGeom>
            <a:rect b="b" l="l" r="r" t="t"/>
            <a:pathLst>
              <a:path extrusionOk="0" h="1008121" w="1074014">
                <a:moveTo>
                  <a:pt x="0" y="862347"/>
                </a:moveTo>
                <a:cubicBezTo>
                  <a:pt x="526774" y="419503"/>
                  <a:pt x="1053548" y="-23340"/>
                  <a:pt x="1073426" y="956"/>
                </a:cubicBezTo>
                <a:cubicBezTo>
                  <a:pt x="1093304" y="25252"/>
                  <a:pt x="606287" y="516686"/>
                  <a:pt x="119270" y="1008121"/>
                </a:cubicBez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 txBox="1"/>
          <p:nvPr/>
        </p:nvSpPr>
        <p:spPr>
          <a:xfrm>
            <a:off x="5713934" y="3452747"/>
            <a:ext cx="13789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5.Authorization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3519797" y="1666033"/>
            <a:ext cx="7417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Issure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 txBox="1"/>
          <p:nvPr/>
        </p:nvSpPr>
        <p:spPr>
          <a:xfrm>
            <a:off x="3882890" y="3799522"/>
            <a:ext cx="20152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Verifier=Service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3453702" y="1616737"/>
            <a:ext cx="873957" cy="1009706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66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3613417" y="1451094"/>
            <a:ext cx="538945" cy="252179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98016" y="2070232"/>
            <a:ext cx="1559182" cy="2506728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66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790094" y="4490864"/>
            <a:ext cx="538945" cy="252179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3797117" y="2677388"/>
            <a:ext cx="3610139" cy="155689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66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501504" y="4148185"/>
            <a:ext cx="538945" cy="252179"/>
          </a:xfrm>
          <a:prstGeom prst="ellipse">
            <a:avLst/>
          </a:prstGeom>
          <a:solidFill>
            <a:srgbClr val="FF66FF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" name="Google Shape;290;p15"/>
          <p:cNvCxnSpPr/>
          <p:nvPr/>
        </p:nvCxnSpPr>
        <p:spPr>
          <a:xfrm>
            <a:off x="4356075" y="1940560"/>
            <a:ext cx="2201447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91" name="Google Shape;291;p15"/>
          <p:cNvSpPr txBox="1"/>
          <p:nvPr/>
        </p:nvSpPr>
        <p:spPr>
          <a:xfrm>
            <a:off x="4640434" y="1581430"/>
            <a:ext cx="15387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Register VCs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Pros.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SSI can enhance privacy by blockchain and encryption.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SSI will decrease fraudulent identity.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Cons.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There aren’t common tool.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Client is only accepted smart phone now.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Client must use dedicated application.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Need standardization for VCs.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Or we need to translate VCs.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Too much complexity for procedure.</a:t>
            </a:r>
            <a:endParaRPr/>
          </a:p>
        </p:txBody>
      </p:sp>
      <p:sp>
        <p:nvSpPr>
          <p:cNvPr id="297" name="Google Shape;297;p1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Pros. / Cons.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>
            <p:ph type="title"/>
          </p:nvPr>
        </p:nvSpPr>
        <p:spPr>
          <a:xfrm>
            <a:off x="132035" y="2247899"/>
            <a:ext cx="4617900" cy="86365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</a:pPr>
            <a:r>
              <a:rPr lang="en-US"/>
              <a:t>Appendix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/>
          <p:nvPr>
            <p:ph idx="1" type="body"/>
          </p:nvPr>
        </p:nvSpPr>
        <p:spPr>
          <a:xfrm>
            <a:off x="243175" y="876300"/>
            <a:ext cx="8621700" cy="37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Existence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Users must have an independent existence, enabling them to maintain their identity in the digital world without reliance on third-party credentials. 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Control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Users must control their identities, managing their data as they see fit, even if it is provided by a third party like the DMV.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Access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Users must be able to access their own data and any associated claims without interference, ensuring they can view any changes to their identity.</a:t>
            </a:r>
            <a:endParaRPr sz="1200"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Transparency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Systems must be transparent, allowing users to monitor how their data is managed and ensuring fairness and balance in identity systems.</a:t>
            </a:r>
            <a:endParaRPr sz="1200"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Persistence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Identities should be long-lived and under the user's discretion, even with changing data storage or multiple identifiers.</a:t>
            </a:r>
            <a:endParaRPr sz="1200"/>
          </a:p>
        </p:txBody>
      </p:sp>
      <p:sp>
        <p:nvSpPr>
          <p:cNvPr id="308" name="Google Shape;308;p1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The 10 principles of the SSI (1/2)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/>
          <p:nvPr>
            <p:ph idx="1" type="body"/>
          </p:nvPr>
        </p:nvSpPr>
        <p:spPr>
          <a:xfrm>
            <a:off x="243175" y="876300"/>
            <a:ext cx="8621700" cy="37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Portability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Identity-related information and services should be easily transferable and not controlled by a centralized entity, ensuring user control over where data is stored.</a:t>
            </a:r>
            <a:endParaRPr sz="1200"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Interoperability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Identities should be usable across various systems and internationally, supporting portability and global access.</a:t>
            </a:r>
            <a:endParaRPr sz="1200"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Consent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Users must agree to the use of their identity, with their data shared only with their consent.</a:t>
            </a:r>
            <a:endParaRPr sz="1200"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Minimisation</a:t>
            </a:r>
            <a:endParaRPr sz="1600"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The disclosure of personal data should be minimized, only sharing the necessary information to protect privacy.</a:t>
            </a:r>
            <a:endParaRPr sz="1200"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Protection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Users’ rights must be respected, ensuring a balance between transparency, fairness, and protection, with decentralized systems to maintain security and compliance with regulations like GDPR.</a:t>
            </a:r>
            <a:endParaRPr sz="1200"/>
          </a:p>
        </p:txBody>
      </p:sp>
      <p:sp>
        <p:nvSpPr>
          <p:cNvPr id="314" name="Google Shape;314;p1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The 10 principles of the SSI (2/2)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/>
              <a:t>elf-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/>
              <a:t>overeign </a:t>
            </a:r>
            <a:r>
              <a:rPr lang="en-US">
                <a:solidFill>
                  <a:srgbClr val="FF0000"/>
                </a:solidFill>
              </a:rPr>
              <a:t>I</a:t>
            </a:r>
            <a:r>
              <a:rPr lang="en-US"/>
              <a:t>dentity (SSI) is an approach to digital identity that gives individuals control over the information they use to prove who they are to websites, services, and applications across the web. 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Ref https://en.wikipedia.org/wiki/Self-sovereign_identity</a:t>
            </a:r>
            <a:endParaRPr/>
          </a:p>
        </p:txBody>
      </p:sp>
      <p:sp>
        <p:nvSpPr>
          <p:cNvPr id="67" name="Google Shape;67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What is SSI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idx="1" type="body"/>
          </p:nvPr>
        </p:nvSpPr>
        <p:spPr>
          <a:xfrm>
            <a:off x="243175" y="920160"/>
            <a:ext cx="8621700" cy="9588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Most basic authentication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Users and passwords stored in local database. </a:t>
            </a:r>
            <a:endParaRPr/>
          </a:p>
        </p:txBody>
      </p:sp>
      <p:sp>
        <p:nvSpPr>
          <p:cNvPr id="73" name="Google Shape;73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LDAP authentication</a:t>
            </a:r>
            <a:endParaRPr/>
          </a:p>
        </p:txBody>
      </p:sp>
      <p:pic>
        <p:nvPicPr>
          <p:cNvPr descr="サーバー 単色塗りつぶし" id="74" name="Google Shape;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3705" y="2268252"/>
            <a:ext cx="651779" cy="651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ユーザー 単色塗りつぶし" id="75" name="Google Shape;7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5226" y="2719907"/>
            <a:ext cx="651779" cy="65177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/>
          <p:nvPr/>
        </p:nvSpPr>
        <p:spPr>
          <a:xfrm>
            <a:off x="5749295" y="2247432"/>
            <a:ext cx="998278" cy="76835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pass</a:t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 rot="5400000">
            <a:off x="5220389" y="2289137"/>
            <a:ext cx="334482" cy="628338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100000" name="adj5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1880135" y="2655666"/>
            <a:ext cx="2372066" cy="19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/>
          <p:nvPr/>
        </p:nvSpPr>
        <p:spPr>
          <a:xfrm rot="10800000">
            <a:off x="1866068" y="2903316"/>
            <a:ext cx="2372066" cy="19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4975670" y="2064446"/>
            <a:ext cx="9765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auth.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2500066" y="2422896"/>
            <a:ext cx="9509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login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2249895" y="3005917"/>
            <a:ext cx="1920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Success auth.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5969202" y="3020383"/>
            <a:ext cx="8258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LDAP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サーバー 単色塗りつぶし" id="84" name="Google Shape;8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8099" y="3901454"/>
            <a:ext cx="651779" cy="651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NASA logo and the evolution of the space company's brand" id="85" name="Google Shape;8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4432" y="4483333"/>
            <a:ext cx="898039" cy="44902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/>
          <p:nvPr/>
        </p:nvSpPr>
        <p:spPr>
          <a:xfrm rot="900000">
            <a:off x="1936009" y="3678972"/>
            <a:ext cx="2372066" cy="19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/>
          <p:nvPr/>
        </p:nvSpPr>
        <p:spPr>
          <a:xfrm rot="-9900000">
            <a:off x="1911990" y="3980423"/>
            <a:ext cx="2372066" cy="19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2918549" y="3433296"/>
            <a:ext cx="9509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login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1895978" y="4173195"/>
            <a:ext cx="1920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Success auth.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4628432" y="3296777"/>
            <a:ext cx="283565" cy="545659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4561253" y="3328192"/>
            <a:ext cx="434634" cy="484499"/>
          </a:xfrm>
          <a:prstGeom prst="mathMultiply">
            <a:avLst>
              <a:gd fmla="val 14725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5103754" y="3394317"/>
            <a:ext cx="27590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 to collaboration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AXA | コーポレートロゴ（JAXAロゴ）" id="93" name="Google Shape;9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46185" y="2863515"/>
            <a:ext cx="825867" cy="499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– ESA Brand Centre" id="94" name="Google Shape;94;p3"/>
          <p:cNvPicPr preferRelativeResize="0"/>
          <p:nvPr/>
        </p:nvPicPr>
        <p:blipFill rotWithShape="1">
          <a:blip r:embed="rId7">
            <a:alphaModFix/>
          </a:blip>
          <a:srcRect b="27613" l="15840" r="19133" t="31179"/>
          <a:stretch/>
        </p:blipFill>
        <p:spPr>
          <a:xfrm>
            <a:off x="5053553" y="4601313"/>
            <a:ext cx="732951" cy="291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o-Informatics and Space Technology Development Agency - Wikipedia" id="95" name="Google Shape;9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16697" y="4548235"/>
            <a:ext cx="585857" cy="3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idx="1" type="body"/>
          </p:nvPr>
        </p:nvSpPr>
        <p:spPr>
          <a:xfrm>
            <a:off x="243175" y="956320"/>
            <a:ext cx="8621700" cy="119497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Modern authentication in clouds and web services.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Platformer(Google/X/facebook, and so on) provides(controls) authentication.</a:t>
            </a:r>
            <a:endParaRPr/>
          </a:p>
        </p:txBody>
      </p:sp>
      <p:sp>
        <p:nvSpPr>
          <p:cNvPr id="101" name="Google Shape;101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OpenID connect</a:t>
            </a:r>
            <a:endParaRPr/>
          </a:p>
        </p:txBody>
      </p:sp>
      <p:pic>
        <p:nvPicPr>
          <p:cNvPr descr="サーバー 単色塗りつぶし"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3705" y="2268252"/>
            <a:ext cx="651779" cy="651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ユーザー 単色塗りつぶし" id="103" name="Google Shape;1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5226" y="2719907"/>
            <a:ext cx="651779" cy="6517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/>
          <p:nvPr/>
        </p:nvSpPr>
        <p:spPr>
          <a:xfrm rot="7200000">
            <a:off x="5400399" y="2676890"/>
            <a:ext cx="334482" cy="77659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100000" name="adj5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880135" y="2655666"/>
            <a:ext cx="2372066" cy="19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 rot="10800000">
            <a:off x="1866068" y="2903316"/>
            <a:ext cx="2372066" cy="19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5515710" y="2558732"/>
            <a:ext cx="9765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auth.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2500066" y="2422896"/>
            <a:ext cx="9509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login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2249895" y="3005917"/>
            <a:ext cx="1920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Success auth.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サーバー 単色塗りつぶし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8099" y="3901454"/>
            <a:ext cx="651779" cy="651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NASA logo and the evolution of the space company's brand" id="111" name="Google Shape;11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4432" y="4483333"/>
            <a:ext cx="898039" cy="44902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 rot="900000">
            <a:off x="1936009" y="3678972"/>
            <a:ext cx="2372066" cy="19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 rot="-9900000">
            <a:off x="1911990" y="3980423"/>
            <a:ext cx="2372066" cy="19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2918549" y="3433296"/>
            <a:ext cx="9509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login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1895978" y="4173195"/>
            <a:ext cx="1920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Success auth.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4628432" y="3296777"/>
            <a:ext cx="283565" cy="545659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4944854" y="3307996"/>
            <a:ext cx="7216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Mutual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AXA | コーポレートロゴ（JAXAロゴ）" id="118" name="Google Shape;11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46185" y="2863515"/>
            <a:ext cx="825867" cy="499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– ESA Brand Centre" id="119" name="Google Shape;119;p4"/>
          <p:cNvPicPr preferRelativeResize="0"/>
          <p:nvPr/>
        </p:nvPicPr>
        <p:blipFill rotWithShape="1">
          <a:blip r:embed="rId7">
            <a:alphaModFix/>
          </a:blip>
          <a:srcRect b="27613" l="15840" r="19133" t="31179"/>
          <a:stretch/>
        </p:blipFill>
        <p:spPr>
          <a:xfrm>
            <a:off x="5053553" y="4601313"/>
            <a:ext cx="732951" cy="291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o-Informatics and Space Technology Development Agency - Wikipedia" id="120" name="Google Shape;120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16697" y="4548235"/>
            <a:ext cx="585857" cy="33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同期中のクラウド 単色塗りつぶし" id="121" name="Google Shape;121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20434" y="2987054"/>
            <a:ext cx="622675" cy="622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" id="122" name="Google Shape;122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22484" y="2808844"/>
            <a:ext cx="734549" cy="257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新しい 2023 twitter ロゴ X アイコン デザイン | 無料のベクター" id="123" name="Google Shape;123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86003" y="3510021"/>
            <a:ext cx="407516" cy="407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ebook ロゴ ベクトル Facebook 公式ロゴ ベクトル Facebook ロゴ イラストレーター | プレミアムベクター" id="124" name="Google Shape;124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86001" y="3078125"/>
            <a:ext cx="407517" cy="40751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/>
          <p:nvPr/>
        </p:nvSpPr>
        <p:spPr>
          <a:xfrm>
            <a:off x="7313748" y="3005917"/>
            <a:ext cx="679793" cy="523220"/>
          </a:xfrm>
          <a:prstGeom prst="can">
            <a:avLst>
              <a:gd fmla="val 25000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Pass</a:t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 flipH="1" rot="3600000">
            <a:off x="5405834" y="3664467"/>
            <a:ext cx="334482" cy="77659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100000" name="adj5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5545935" y="4192501"/>
            <a:ext cx="9765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auth.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idx="1" type="body"/>
          </p:nvPr>
        </p:nvSpPr>
        <p:spPr>
          <a:xfrm>
            <a:off x="243175" y="1168901"/>
            <a:ext cx="8621700" cy="6152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User has/controls user information.</a:t>
            </a:r>
            <a:endParaRPr/>
          </a:p>
        </p:txBody>
      </p:sp>
      <p:sp>
        <p:nvSpPr>
          <p:cNvPr id="133" name="Google Shape;133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SSI authentication</a:t>
            </a:r>
            <a:endParaRPr/>
          </a:p>
        </p:txBody>
      </p:sp>
      <p:pic>
        <p:nvPicPr>
          <p:cNvPr descr="サーバー 単色塗りつぶし"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3705" y="2268252"/>
            <a:ext cx="651779" cy="651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ユーザー 単色塗りつぶし" id="135" name="Google Shape;13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5226" y="2719907"/>
            <a:ext cx="651779" cy="65177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/>
          <p:nvPr/>
        </p:nvSpPr>
        <p:spPr>
          <a:xfrm rot="7200000">
            <a:off x="5400399" y="2676890"/>
            <a:ext cx="334482" cy="77659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100000" name="adj5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1880135" y="2655666"/>
            <a:ext cx="2372066" cy="19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 rot="10800000">
            <a:off x="1866068" y="2903316"/>
            <a:ext cx="2372066" cy="19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5515710" y="2558732"/>
            <a:ext cx="13276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auth.(verify)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2500066" y="2422896"/>
            <a:ext cx="9509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login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2249895" y="3005917"/>
            <a:ext cx="1920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Success auth.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サーバー 単色塗りつぶし"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8099" y="3901454"/>
            <a:ext cx="651779" cy="651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NASA logo and the evolution of the space company's brand" id="143" name="Google Shape;14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4432" y="4483333"/>
            <a:ext cx="898039" cy="44902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/>
          <p:nvPr/>
        </p:nvSpPr>
        <p:spPr>
          <a:xfrm rot="900000">
            <a:off x="1936009" y="3678972"/>
            <a:ext cx="2372066" cy="19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/>
          <p:nvPr/>
        </p:nvSpPr>
        <p:spPr>
          <a:xfrm rot="-9900000">
            <a:off x="1911990" y="3980423"/>
            <a:ext cx="2372066" cy="19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918549" y="3433296"/>
            <a:ext cx="9509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login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1895978" y="4173195"/>
            <a:ext cx="1920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Success auth.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628432" y="3296777"/>
            <a:ext cx="283565" cy="545659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4944854" y="3307996"/>
            <a:ext cx="7216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Mutual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AXA | コーポレートロゴ（JAXAロゴ）" id="150" name="Google Shape;15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46185" y="2863515"/>
            <a:ext cx="825867" cy="499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– ESA Brand Centre" id="151" name="Google Shape;151;p5"/>
          <p:cNvPicPr preferRelativeResize="0"/>
          <p:nvPr/>
        </p:nvPicPr>
        <p:blipFill rotWithShape="1">
          <a:blip r:embed="rId7">
            <a:alphaModFix/>
          </a:blip>
          <a:srcRect b="27613" l="15840" r="19133" t="31179"/>
          <a:stretch/>
        </p:blipFill>
        <p:spPr>
          <a:xfrm>
            <a:off x="5053553" y="4601313"/>
            <a:ext cx="732951" cy="291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o-Informatics and Space Technology Development Agency - Wikipedia" id="152" name="Google Shape;15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16697" y="4548235"/>
            <a:ext cx="585857" cy="3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/>
          <p:nvPr/>
        </p:nvSpPr>
        <p:spPr>
          <a:xfrm flipH="1" rot="3600000">
            <a:off x="5405834" y="3664467"/>
            <a:ext cx="334482" cy="77659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100000" name="adj5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5545935" y="4192501"/>
            <a:ext cx="13276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auth.(verify)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5"/>
          <p:cNvGrpSpPr/>
          <p:nvPr/>
        </p:nvGrpSpPr>
        <p:grpSpPr>
          <a:xfrm>
            <a:off x="5987534" y="3335134"/>
            <a:ext cx="1219040" cy="387105"/>
            <a:chOff x="7913912" y="3257795"/>
            <a:chExt cx="1219040" cy="387105"/>
          </a:xfrm>
        </p:grpSpPr>
        <p:sp>
          <p:nvSpPr>
            <p:cNvPr id="156" name="Google Shape;156;p5"/>
            <p:cNvSpPr/>
            <p:nvPr/>
          </p:nvSpPr>
          <p:spPr>
            <a:xfrm>
              <a:off x="7913912" y="3263800"/>
              <a:ext cx="346168" cy="228700"/>
            </a:xfrm>
            <a:prstGeom prst="rect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8134612" y="3416200"/>
              <a:ext cx="346168" cy="228700"/>
            </a:xfrm>
            <a:prstGeom prst="rect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8345385" y="3262875"/>
              <a:ext cx="346168" cy="228700"/>
            </a:xfrm>
            <a:prstGeom prst="rect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8587259" y="3416200"/>
              <a:ext cx="346168" cy="228700"/>
            </a:xfrm>
            <a:prstGeom prst="rect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8786784" y="3257795"/>
              <a:ext cx="346168" cy="228700"/>
            </a:xfrm>
            <a:prstGeom prst="rect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5"/>
          <p:cNvSpPr txBox="1"/>
          <p:nvPr/>
        </p:nvSpPr>
        <p:spPr>
          <a:xfrm>
            <a:off x="7260807" y="3308873"/>
            <a:ext cx="25971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Verifiable data registry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証書 単色塗りつぶし" id="162" name="Google Shape;162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1458" y="2442935"/>
            <a:ext cx="425462" cy="425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証書 単色塗りつぶし" id="163" name="Google Shape;16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1458" y="2774756"/>
            <a:ext cx="425462" cy="425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証書 単色塗りつぶし" id="164" name="Google Shape;164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8269" y="3106126"/>
            <a:ext cx="425462" cy="425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AXA | コーポレートロゴ（JAXAロゴ）" id="165" name="Google Shape;16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9770" y="2515080"/>
            <a:ext cx="542682" cy="3280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o-Informatics and Space Technology Development Agency - Wikipedia" id="166" name="Google Shape;16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473" y="2816416"/>
            <a:ext cx="585857" cy="33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– ESA Brand Centre" id="167" name="Google Shape;167;p5"/>
          <p:cNvPicPr preferRelativeResize="0"/>
          <p:nvPr/>
        </p:nvPicPr>
        <p:blipFill rotWithShape="1">
          <a:blip r:embed="rId7">
            <a:alphaModFix/>
          </a:blip>
          <a:srcRect b="27613" l="15840" r="19133" t="31179"/>
          <a:stretch/>
        </p:blipFill>
        <p:spPr>
          <a:xfrm>
            <a:off x="125346" y="3222499"/>
            <a:ext cx="490066" cy="194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証書 単色塗りつぶし" id="168" name="Google Shape;168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8334" y="3424846"/>
            <a:ext cx="425462" cy="425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NASA logo and the evolution of the space company's brand" id="169" name="Google Shape;16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926" y="3459894"/>
            <a:ext cx="670869" cy="3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>
            <p:ph idx="1" type="body"/>
          </p:nvPr>
        </p:nvSpPr>
        <p:spPr>
          <a:xfrm>
            <a:off x="4477871" y="1168900"/>
            <a:ext cx="4387004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SSI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User(Holder) sends VCs to use Verifier(ex: web service, cloud service, etc)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VC is json document with electronic signature.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VCs providers are verified by DIDs.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But DID isn’t necessary for verification VCs.</a:t>
            </a:r>
            <a:endParaRPr/>
          </a:p>
        </p:txBody>
      </p:sp>
      <p:sp>
        <p:nvSpPr>
          <p:cNvPr id="175" name="Google Shape;175;p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SSI = VCs using DIDs</a:t>
            </a:r>
            <a:endParaRPr/>
          </a:p>
        </p:txBody>
      </p:sp>
      <p:sp>
        <p:nvSpPr>
          <p:cNvPr id="176" name="Google Shape;176;p6"/>
          <p:cNvSpPr txBox="1"/>
          <p:nvPr/>
        </p:nvSpPr>
        <p:spPr>
          <a:xfrm>
            <a:off x="275665" y="1317812"/>
            <a:ext cx="35125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{"verifiableCredential":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"@context": [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"https://www.w3.org/2018/credentials/v1",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"https://www.w3.org/2018/credentials/examples/v1"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],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"id": "0892f680-6aeb-11eb-9bcf-f10d8993fde7",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"type": [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"VerifiableCredential",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"UniversityDegreeCredential"],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"issuer":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"id": </a:t>
            </a:r>
            <a:r>
              <a:rPr b="1" i="0" lang="en-US" sz="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"did:example:76e12ec712ebc6f1c221ebfeb1f",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"name": "Acme University"},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"issuanceDate": "2021-05-11T23:09:06.803Z",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"credentialSubject":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"id": </a:t>
            </a:r>
            <a:r>
              <a:rPr b="1" i="0" lang="en-US" sz="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"did:example:ebfeb1f712ebc6f1c276e12ec21",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"degree":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"type": "BachelorDegree",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"name": "Bachelor of Science"}},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"proof":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"type": "Ed25519Signature2018",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"created": "2021-05-17T15:25:26Z",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"jws": "eyJhbGciOiJFZERTQYjY0Il19..nlcAA",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"proofPurpose": "assertionMethod",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"verificationMethod": "https://pathToIssuerPublicKey"}}}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275665" y="984234"/>
            <a:ext cx="33185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Verifiable Credential example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>
            <p:ph idx="1" type="body"/>
          </p:nvPr>
        </p:nvSpPr>
        <p:spPr>
          <a:xfrm>
            <a:off x="243175" y="947024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A </a:t>
            </a:r>
            <a:r>
              <a:rPr lang="en-US">
                <a:solidFill>
                  <a:srgbClr val="FF0000"/>
                </a:solidFill>
              </a:rPr>
              <a:t>D</a:t>
            </a:r>
            <a:r>
              <a:rPr lang="en-US"/>
              <a:t>ecentralized </a:t>
            </a:r>
            <a:r>
              <a:rPr lang="en-US">
                <a:solidFill>
                  <a:srgbClr val="FF0000"/>
                </a:solidFill>
              </a:rPr>
              <a:t>ID</a:t>
            </a:r>
            <a:r>
              <a:rPr lang="en-US"/>
              <a:t>entifier (DID) is a type of globally unique identifier that enables an entity to be identified in a manner that is verifiable, persistent (as long as the DID controller desires), and does not require the use of a centralized registry. DIDs enable a new model of decentralized digital identity that is often referred to as a self-sovereign identity. They are an important component of decentralized web applications.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Ref  https://en.wikipedia.org/wiki/Decentralized_identifier</a:t>
            </a:r>
            <a:endParaRPr/>
          </a:p>
        </p:txBody>
      </p:sp>
      <p:sp>
        <p:nvSpPr>
          <p:cNvPr id="183" name="Google Shape;183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What is DID?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/>
          <p:nvPr>
            <p:ph idx="1" type="body"/>
          </p:nvPr>
        </p:nvSpPr>
        <p:spPr>
          <a:xfrm>
            <a:off x="243175" y="973917"/>
            <a:ext cx="8621700" cy="38939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>
                <a:solidFill>
                  <a:srgbClr val="FF0000"/>
                </a:solidFill>
              </a:rPr>
              <a:t>V</a:t>
            </a:r>
            <a:r>
              <a:rPr lang="en-US"/>
              <a:t>erifiable </a:t>
            </a:r>
            <a:r>
              <a:rPr lang="en-US">
                <a:solidFill>
                  <a:srgbClr val="FF0000"/>
                </a:solidFill>
              </a:rPr>
              <a:t>C</a:t>
            </a:r>
            <a:r>
              <a:rPr lang="en-US"/>
              <a:t>redentials (VCs) are digital credentials which follow the relevant World Wide Web Consortium open standards.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They can represent information found in physical credentials, such as a passport or license, as well as new things that have no physical equivalent, such as ownership of a bank account. They have numerous advantages over physical credentials, most notably that they're digitally signed, which makes them tamper-resistant and instantaneously verifiable.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/>
              <a:t>Ref  https://en.wikipedia.org/wiki/Verifiable_credentials</a:t>
            </a:r>
            <a:endParaRPr/>
          </a:p>
        </p:txBody>
      </p:sp>
      <p:sp>
        <p:nvSpPr>
          <p:cNvPr id="189" name="Google Shape;189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What is VCs?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>
            <p:ph type="title"/>
          </p:nvPr>
        </p:nvSpPr>
        <p:spPr>
          <a:xfrm>
            <a:off x="63456" y="131954"/>
            <a:ext cx="7427004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Roles and information flow in VCs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2503761" y="4524104"/>
            <a:ext cx="49375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https://www.w3.org/TR/vc-data-model-2.0/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476" y="1484950"/>
            <a:ext cx="8542730" cy="270695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 txBox="1"/>
          <p:nvPr/>
        </p:nvSpPr>
        <p:spPr>
          <a:xfrm>
            <a:off x="273551" y="1218272"/>
            <a:ext cx="19575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distributor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4260492" y="1218272"/>
            <a:ext cx="7120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7001900" y="1218272"/>
            <a:ext cx="18685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Federated Platform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池畑　陽介</dc:creator>
</cp:coreProperties>
</file>