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  <p:sldMasterId id="214748365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6" roundtripDataSignature="AMtx7mg0fygPA3UVyu/QXp3b7NKZdgzp9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customschemas.google.com/relationships/presentationmetadata" Target="metadata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/>
          <p:nvPr>
            <p:ph idx="2" type="sldImg"/>
          </p:nvPr>
        </p:nvSpPr>
        <p:spPr>
          <a:xfrm>
            <a:off x="2757488" y="506413"/>
            <a:ext cx="4500562" cy="2532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" name="Google Shape;9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:notes"/>
          <p:cNvSpPr/>
          <p:nvPr>
            <p:ph idx="2" type="sldImg"/>
          </p:nvPr>
        </p:nvSpPr>
        <p:spPr>
          <a:xfrm>
            <a:off x="2757488" y="506413"/>
            <a:ext cx="4500562" cy="2532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1:notes"/>
          <p:cNvSpPr/>
          <p:nvPr>
            <p:ph idx="2" type="sldImg"/>
          </p:nvPr>
        </p:nvSpPr>
        <p:spPr>
          <a:xfrm>
            <a:off x="2757488" y="506413"/>
            <a:ext cx="4500562" cy="2532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3" name="Google Shape;323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2:notes"/>
          <p:cNvSpPr/>
          <p:nvPr>
            <p:ph idx="2" type="sldImg"/>
          </p:nvPr>
        </p:nvSpPr>
        <p:spPr>
          <a:xfrm>
            <a:off x="2757488" y="506413"/>
            <a:ext cx="4500562" cy="2532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2" name="Google Shape;33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3" name="Google Shape;343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2" name="Google Shape;352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5:notes"/>
          <p:cNvSpPr/>
          <p:nvPr>
            <p:ph idx="2" type="sldImg"/>
          </p:nvPr>
        </p:nvSpPr>
        <p:spPr>
          <a:xfrm>
            <a:off x="2757488" y="506413"/>
            <a:ext cx="4500562" cy="2532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2" name="Google Shape;362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6:notes"/>
          <p:cNvSpPr/>
          <p:nvPr>
            <p:ph idx="2" type="sldImg"/>
          </p:nvPr>
        </p:nvSpPr>
        <p:spPr>
          <a:xfrm>
            <a:off x="2757488" y="506413"/>
            <a:ext cx="4500562" cy="2532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1" name="Google Shape;371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7:notes"/>
          <p:cNvSpPr/>
          <p:nvPr>
            <p:ph idx="2" type="sldImg"/>
          </p:nvPr>
        </p:nvSpPr>
        <p:spPr>
          <a:xfrm>
            <a:off x="2757488" y="506413"/>
            <a:ext cx="4500562" cy="2532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9" name="Google Shape;379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8:notes"/>
          <p:cNvSpPr/>
          <p:nvPr>
            <p:ph idx="2" type="sldImg"/>
          </p:nvPr>
        </p:nvSpPr>
        <p:spPr>
          <a:xfrm>
            <a:off x="2757488" y="506413"/>
            <a:ext cx="4500562" cy="2532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8" name="Google Shape;388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9" name="Google Shape;399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/>
          <p:nvPr>
            <p:ph idx="2" type="sldImg"/>
          </p:nvPr>
        </p:nvSpPr>
        <p:spPr>
          <a:xfrm>
            <a:off x="2757488" y="506413"/>
            <a:ext cx="4500562" cy="2532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Verdana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/>
          <p:nvPr>
            <p:ph idx="2" type="sldImg"/>
          </p:nvPr>
        </p:nvSpPr>
        <p:spPr>
          <a:xfrm>
            <a:off x="2757488" y="506413"/>
            <a:ext cx="4500562" cy="2532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</p:txBody>
      </p:sp>
      <p:sp>
        <p:nvSpPr>
          <p:cNvPr id="127" name="Google Shape;127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/>
          <p:nvPr>
            <p:ph idx="2" type="sldImg"/>
          </p:nvPr>
        </p:nvSpPr>
        <p:spPr>
          <a:xfrm>
            <a:off x="2757488" y="506413"/>
            <a:ext cx="4500562" cy="2532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34" name="Google Shape;134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:notes"/>
          <p:cNvSpPr/>
          <p:nvPr>
            <p:ph idx="2" type="sldImg"/>
          </p:nvPr>
        </p:nvSpPr>
        <p:spPr>
          <a:xfrm>
            <a:off x="2757488" y="506413"/>
            <a:ext cx="4500562" cy="2532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</p:txBody>
      </p:sp>
      <p:sp>
        <p:nvSpPr>
          <p:cNvPr id="176" name="Google Shape;176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6" name="Google Shape;256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9:notes"/>
          <p:cNvSpPr/>
          <p:nvPr>
            <p:ph idx="2" type="sldImg"/>
          </p:nvPr>
        </p:nvSpPr>
        <p:spPr>
          <a:xfrm>
            <a:off x="2757488" y="506413"/>
            <a:ext cx="4500562" cy="2532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6" name="Google Shape;26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1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20" Type="http://schemas.openxmlformats.org/officeDocument/2006/relationships/image" Target="../media/image23.png"/><Relationship Id="rId22" Type="http://schemas.openxmlformats.org/officeDocument/2006/relationships/image" Target="../media/image35.png"/><Relationship Id="rId21" Type="http://schemas.openxmlformats.org/officeDocument/2006/relationships/image" Target="../media/image25.png"/><Relationship Id="rId24" Type="http://schemas.openxmlformats.org/officeDocument/2006/relationships/image" Target="../media/image40.png"/><Relationship Id="rId23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Relationship Id="rId3" Type="http://schemas.openxmlformats.org/officeDocument/2006/relationships/image" Target="../media/image5.jpg"/><Relationship Id="rId4" Type="http://schemas.openxmlformats.org/officeDocument/2006/relationships/image" Target="../media/image7.png"/><Relationship Id="rId9" Type="http://schemas.openxmlformats.org/officeDocument/2006/relationships/image" Target="../media/image24.png"/><Relationship Id="rId26" Type="http://schemas.openxmlformats.org/officeDocument/2006/relationships/image" Target="../media/image29.png"/><Relationship Id="rId25" Type="http://schemas.openxmlformats.org/officeDocument/2006/relationships/image" Target="../media/image38.png"/><Relationship Id="rId28" Type="http://schemas.openxmlformats.org/officeDocument/2006/relationships/image" Target="../media/image22.png"/><Relationship Id="rId27" Type="http://schemas.openxmlformats.org/officeDocument/2006/relationships/image" Target="../media/image3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29" Type="http://schemas.openxmlformats.org/officeDocument/2006/relationships/image" Target="../media/image36.png"/><Relationship Id="rId7" Type="http://schemas.openxmlformats.org/officeDocument/2006/relationships/image" Target="../media/image9.png"/><Relationship Id="rId8" Type="http://schemas.openxmlformats.org/officeDocument/2006/relationships/image" Target="../media/image11.png"/><Relationship Id="rId31" Type="http://schemas.openxmlformats.org/officeDocument/2006/relationships/image" Target="../media/image28.png"/><Relationship Id="rId30" Type="http://schemas.openxmlformats.org/officeDocument/2006/relationships/image" Target="../media/image31.png"/><Relationship Id="rId11" Type="http://schemas.openxmlformats.org/officeDocument/2006/relationships/image" Target="../media/image8.png"/><Relationship Id="rId10" Type="http://schemas.openxmlformats.org/officeDocument/2006/relationships/image" Target="../media/image21.png"/><Relationship Id="rId13" Type="http://schemas.openxmlformats.org/officeDocument/2006/relationships/image" Target="../media/image13.png"/><Relationship Id="rId12" Type="http://schemas.openxmlformats.org/officeDocument/2006/relationships/image" Target="../media/image18.png"/><Relationship Id="rId15" Type="http://schemas.openxmlformats.org/officeDocument/2006/relationships/image" Target="../media/image27.png"/><Relationship Id="rId14" Type="http://schemas.openxmlformats.org/officeDocument/2006/relationships/image" Target="../media/image15.png"/><Relationship Id="rId17" Type="http://schemas.openxmlformats.org/officeDocument/2006/relationships/image" Target="../media/image19.png"/><Relationship Id="rId16" Type="http://schemas.openxmlformats.org/officeDocument/2006/relationships/image" Target="../media/image14.png"/><Relationship Id="rId19" Type="http://schemas.openxmlformats.org/officeDocument/2006/relationships/image" Target="../media/image17.png"/><Relationship Id="rId18" Type="http://schemas.openxmlformats.org/officeDocument/2006/relationships/image" Target="../media/image20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1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249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2"/>
          <p:cNvSpPr txBox="1"/>
          <p:nvPr>
            <p:ph idx="1" type="subTitle"/>
          </p:nvPr>
        </p:nvSpPr>
        <p:spPr>
          <a:xfrm>
            <a:off x="113309" y="5258118"/>
            <a:ext cx="10598400" cy="381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119000"/>
              </a:lnSpc>
              <a:spcBef>
                <a:spcPts val="346"/>
              </a:spcBef>
              <a:spcAft>
                <a:spcPts val="0"/>
              </a:spcAft>
              <a:buSzPts val="1731"/>
              <a:buFont typeface="Verdana"/>
              <a:buNone/>
              <a:defRPr sz="1731"/>
            </a:lvl1pPr>
            <a:lvl2pPr lvl="1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lvl="6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lvl="7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lvl="8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23" name="Google Shape;23;p22"/>
          <p:cNvSpPr txBox="1"/>
          <p:nvPr>
            <p:ph type="ctrTitle"/>
          </p:nvPr>
        </p:nvSpPr>
        <p:spPr>
          <a:xfrm>
            <a:off x="147302" y="3351588"/>
            <a:ext cx="11777526" cy="7078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989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2"/>
          <p:cNvSpPr txBox="1"/>
          <p:nvPr/>
        </p:nvSpPr>
        <p:spPr>
          <a:xfrm>
            <a:off x="842434" y="6429376"/>
            <a:ext cx="6688666" cy="2111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7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2"/>
          <p:cNvSpPr txBox="1"/>
          <p:nvPr/>
        </p:nvSpPr>
        <p:spPr>
          <a:xfrm>
            <a:off x="212898" y="6202800"/>
            <a:ext cx="6688666" cy="21544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98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ESA UNCLASSIFIED – For ESA Official Use Only</a:t>
            </a:r>
            <a:endParaRPr/>
          </a:p>
        </p:txBody>
      </p:sp>
      <p:cxnSp>
        <p:nvCxnSpPr>
          <p:cNvPr id="26" name="Google Shape;26;p22"/>
          <p:cNvCxnSpPr/>
          <p:nvPr/>
        </p:nvCxnSpPr>
        <p:spPr>
          <a:xfrm>
            <a:off x="222592" y="4106871"/>
            <a:ext cx="11703996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7" name="Google Shape;2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03315" y="-216085"/>
            <a:ext cx="2088182" cy="131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" name="Google Shape;28;p22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9" name="Google Shape;29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14596" y="6584400"/>
            <a:ext cx="1636920" cy="1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79" y="6454954"/>
            <a:ext cx="9929648" cy="405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Title and Content">
  <p:cSld name="10_Title and Conten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4"/>
          <p:cNvSpPr txBox="1"/>
          <p:nvPr>
            <p:ph idx="1" type="body"/>
          </p:nvPr>
        </p:nvSpPr>
        <p:spPr>
          <a:xfrm>
            <a:off x="265740" y="996104"/>
            <a:ext cx="11664000" cy="50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19000"/>
              </a:lnSpc>
              <a:spcBef>
                <a:spcPts val="574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  <a:defRPr/>
            </a:lvl1pPr>
            <a:lvl2pPr indent="-342900" lvl="1" marL="914400" marR="0" algn="l">
              <a:lnSpc>
                <a:spcPct val="119000"/>
              </a:lnSpc>
              <a:spcBef>
                <a:spcPts val="574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Verdana"/>
              <a:buChar char="─"/>
              <a:defRPr/>
            </a:lvl2pPr>
            <a:lvl3pPr indent="-3429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Courier New"/>
              <a:buChar char="o"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43" name="Google Shape;43;p24"/>
          <p:cNvSpPr txBox="1"/>
          <p:nvPr>
            <p:ph type="title"/>
          </p:nvPr>
        </p:nvSpPr>
        <p:spPr>
          <a:xfrm>
            <a:off x="190503" y="98447"/>
            <a:ext cx="9567862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just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1">
  <p:cSld name="DARK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99" y="0"/>
            <a:ext cx="1215875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25"/>
          <p:cNvSpPr/>
          <p:nvPr/>
        </p:nvSpPr>
        <p:spPr>
          <a:xfrm>
            <a:off x="-1" y="0"/>
            <a:ext cx="12192261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5"/>
          <p:cNvSpPr txBox="1"/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just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5"/>
          <p:cNvSpPr txBox="1"/>
          <p:nvPr>
            <p:ph idx="1" type="body"/>
          </p:nvPr>
        </p:nvSpPr>
        <p:spPr>
          <a:xfrm>
            <a:off x="219001" y="882000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795"/>
              <a:buNone/>
              <a:defRPr sz="1795"/>
            </a:lvl1pPr>
            <a:lvl2pPr indent="-228600" lvl="1" marL="9144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795"/>
              <a:buNone/>
              <a:defRPr sz="1795"/>
            </a:lvl2pPr>
            <a:lvl3pPr indent="-228600" lvl="2" marL="13716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795"/>
              <a:buNone/>
              <a:defRPr sz="1795"/>
            </a:lvl3pPr>
            <a:lvl4pPr indent="-228600" lvl="3" marL="18288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795"/>
              <a:buNone/>
              <a:defRPr sz="1795"/>
            </a:lvl4pPr>
            <a:lvl5pPr indent="-228600" lvl="4" marL="22860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795"/>
              <a:buNone/>
              <a:defRPr sz="1795"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49" name="Google Shape;49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03315" y="-216085"/>
            <a:ext cx="2088182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25"/>
          <p:cNvSpPr txBox="1"/>
          <p:nvPr/>
        </p:nvSpPr>
        <p:spPr>
          <a:xfrm>
            <a:off x="8183562" y="6201716"/>
            <a:ext cx="3741265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2" marL="91440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798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98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" name="Google Shape;51;p25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" name="Google Shape;52;p25"/>
          <p:cNvCxnSpPr/>
          <p:nvPr/>
        </p:nvCxnSpPr>
        <p:spPr>
          <a:xfrm>
            <a:off x="217667" y="882193"/>
            <a:ext cx="11736308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3" name="Google Shape;53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14596" y="6584400"/>
            <a:ext cx="1633533" cy="104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" name="Google Shape;54;p25"/>
          <p:cNvGrpSpPr/>
          <p:nvPr/>
        </p:nvGrpSpPr>
        <p:grpSpPr>
          <a:xfrm>
            <a:off x="226070" y="6569736"/>
            <a:ext cx="9602488" cy="144114"/>
            <a:chOff x="1076500" y="4469696"/>
            <a:chExt cx="9628745" cy="144114"/>
          </a:xfrm>
        </p:grpSpPr>
        <p:pic>
          <p:nvPicPr>
            <p:cNvPr descr="de.png" id="55" name="Google Shape;55;p2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56" name="Google Shape;56;p2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57" name="Google Shape;57;p2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58" name="Google Shape;58;p2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59" name="Google Shape;59;p25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60" name="Google Shape;60;p25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61" name="Google Shape;61;p25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62" name="Google Shape;62;p25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63" name="Google Shape;63;p25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64" name="Google Shape;64;p25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65" name="Google Shape;65;p25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66" name="Google Shape;66;p25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67" name="Google Shape;67;p25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68" name="Google Shape;68;p25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69" name="Google Shape;69;p25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70" name="Google Shape;70;p25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71" name="Google Shape;71;p25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72" name="Google Shape;72;p25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73" name="Google Shape;73;p25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74" name="Google Shape;74;p25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75" name="Google Shape;75;p25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76" name="Google Shape;76;p25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77;p25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25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79" name="Google Shape;79;p25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80" name="Google Shape;80;p25"/>
            <p:cNvPicPr preferRelativeResize="0"/>
            <p:nvPr/>
          </p:nvPicPr>
          <p:blipFill rotWithShape="1">
            <a:blip r:embed="rId31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LEAR1">
  <p:cSld name="1_CLEAR1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6"/>
          <p:cNvSpPr/>
          <p:nvPr/>
        </p:nvSpPr>
        <p:spPr>
          <a:xfrm>
            <a:off x="0" y="0"/>
            <a:ext cx="12192000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69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6"/>
          <p:cNvSpPr txBox="1"/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6"/>
          <p:cNvSpPr txBox="1"/>
          <p:nvPr>
            <p:ph idx="1" type="body"/>
          </p:nvPr>
        </p:nvSpPr>
        <p:spPr>
          <a:xfrm>
            <a:off x="219001" y="882196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795"/>
              <a:buNone/>
              <a:defRPr sz="1795"/>
            </a:lvl1pPr>
            <a:lvl2pPr indent="-228600" lvl="1" marL="9144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795"/>
              <a:buNone/>
              <a:defRPr sz="1795"/>
            </a:lvl2pPr>
            <a:lvl3pPr indent="-228600" lvl="2" marL="13716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795"/>
              <a:buNone/>
              <a:defRPr sz="1795"/>
            </a:lvl3pPr>
            <a:lvl4pPr indent="-228600" lvl="3" marL="18288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795"/>
              <a:buNone/>
              <a:defRPr sz="1795"/>
            </a:lvl4pPr>
            <a:lvl5pPr indent="-228600" lvl="4" marL="22860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795"/>
              <a:buNone/>
              <a:defRPr sz="1795"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85" name="Google Shape;85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03315" y="-216085"/>
            <a:ext cx="2088182" cy="131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" name="Google Shape;86;p26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2.png"/><Relationship Id="rId3" Type="http://schemas.openxmlformats.org/officeDocument/2006/relationships/image" Target="../media/image16.png"/><Relationship Id="rId4" Type="http://schemas.openxmlformats.org/officeDocument/2006/relationships/slideLayout" Target="../slideLayouts/slideLayout1.xml"/><Relationship Id="rId5" Type="http://schemas.openxmlformats.org/officeDocument/2006/relationships/theme" Target="../theme/theme2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12.png"/><Relationship Id="rId3" Type="http://schemas.openxmlformats.org/officeDocument/2006/relationships/image" Target="../media/image16.png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3249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/>
          <p:nvPr/>
        </p:nvSpPr>
        <p:spPr>
          <a:xfrm>
            <a:off x="220801" y="6202800"/>
            <a:ext cx="120857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1"/>
          <p:cNvSpPr txBox="1"/>
          <p:nvPr/>
        </p:nvSpPr>
        <p:spPr>
          <a:xfrm>
            <a:off x="770887" y="447366"/>
            <a:ext cx="6688666" cy="2111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7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1"/>
          <p:cNvSpPr txBox="1"/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3" name="Google Shape;13;p21"/>
          <p:cNvSpPr txBox="1"/>
          <p:nvPr>
            <p:ph idx="1" type="body"/>
          </p:nvPr>
        </p:nvSpPr>
        <p:spPr>
          <a:xfrm>
            <a:off x="219001" y="882000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6580" lvl="5" marL="2743200" marR="0" rtl="0" algn="l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b="0" i="0" sz="1543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6580" lvl="6" marL="3200400" marR="0" rtl="0" algn="l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b="0" i="0" sz="1543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6580" lvl="7" marL="3657600" marR="0" rtl="0" algn="l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b="0" i="0" sz="1543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6580" lvl="8" marL="4114800" marR="0" rtl="0" algn="l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b="0" i="0" sz="1543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21"/>
          <p:cNvSpPr txBox="1"/>
          <p:nvPr/>
        </p:nvSpPr>
        <p:spPr>
          <a:xfrm>
            <a:off x="8182027" y="6202800"/>
            <a:ext cx="3740971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798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98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15;p2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303315" y="-216085"/>
            <a:ext cx="2088182" cy="131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Google Shape;16;p21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7" name="Google Shape;17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14596" y="6584400"/>
            <a:ext cx="1633533" cy="1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452225"/>
            <a:ext cx="9929648" cy="40513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3"/>
          <p:cNvSpPr txBox="1"/>
          <p:nvPr/>
        </p:nvSpPr>
        <p:spPr>
          <a:xfrm>
            <a:off x="770887" y="447366"/>
            <a:ext cx="6688666" cy="2111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7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23"/>
          <p:cNvSpPr txBox="1"/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marR="0" rtl="0" algn="just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000" u="none" cap="none" strike="noStrike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4" name="Google Shape;34;p23"/>
          <p:cNvSpPr txBox="1"/>
          <p:nvPr>
            <p:ph idx="1" type="body"/>
          </p:nvPr>
        </p:nvSpPr>
        <p:spPr>
          <a:xfrm>
            <a:off x="219001" y="882000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6580" lvl="5" marL="2743200" marR="0" rtl="0" algn="l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b="0" i="0" sz="1543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6580" lvl="6" marL="3200400" marR="0" rtl="0" algn="l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b="0" i="0" sz="1543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6580" lvl="7" marL="3657600" marR="0" rtl="0" algn="l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b="0" i="0" sz="1543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6580" lvl="8" marL="4114800" marR="0" rtl="0" algn="l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b="0" i="0" sz="1543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Google Shape;35;p23"/>
          <p:cNvSpPr txBox="1"/>
          <p:nvPr/>
        </p:nvSpPr>
        <p:spPr>
          <a:xfrm>
            <a:off x="770887" y="447366"/>
            <a:ext cx="6688666" cy="2111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7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3"/>
          <p:cNvSpPr txBox="1"/>
          <p:nvPr/>
        </p:nvSpPr>
        <p:spPr>
          <a:xfrm>
            <a:off x="220801" y="6202800"/>
            <a:ext cx="120857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3"/>
          <p:cNvSpPr txBox="1"/>
          <p:nvPr/>
        </p:nvSpPr>
        <p:spPr>
          <a:xfrm>
            <a:off x="8182027" y="6202800"/>
            <a:ext cx="3740971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798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98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" name="Google Shape;38;p2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315039" y="6585917"/>
            <a:ext cx="1632456" cy="105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03316" y="-215904"/>
            <a:ext cx="2089486" cy="13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444" y="6455517"/>
            <a:ext cx="9929648" cy="40513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4"/>
    <p:sldLayoutId id="2147483652" r:id="rId5"/>
    <p:sldLayoutId id="2147483653" r:id="rId6"/>
    <p:sldLayoutId id="2147483654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4.png"/><Relationship Id="rId4" Type="http://schemas.openxmlformats.org/officeDocument/2006/relationships/image" Target="../media/image8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2.png"/><Relationship Id="rId4" Type="http://schemas.openxmlformats.org/officeDocument/2006/relationships/image" Target="../media/image10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3.png"/><Relationship Id="rId4" Type="http://schemas.openxmlformats.org/officeDocument/2006/relationships/image" Target="../media/image32.png"/><Relationship Id="rId5" Type="http://schemas.openxmlformats.org/officeDocument/2006/relationships/image" Target="../media/image107.png"/><Relationship Id="rId6" Type="http://schemas.openxmlformats.org/officeDocument/2006/relationships/image" Target="../media/image43.png"/><Relationship Id="rId7" Type="http://schemas.openxmlformats.org/officeDocument/2006/relationships/image" Target="../media/image5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7.png"/></Relationships>
</file>

<file path=ppt/slides/_rels/slide5.xml.rels><?xml version="1.0" encoding="UTF-8" standalone="yes"?><Relationships xmlns="http://schemas.openxmlformats.org/package/2006/relationships"><Relationship Id="rId20" Type="http://schemas.openxmlformats.org/officeDocument/2006/relationships/image" Target="../media/image17.png"/><Relationship Id="rId22" Type="http://schemas.openxmlformats.org/officeDocument/2006/relationships/image" Target="../media/image83.png"/><Relationship Id="rId21" Type="http://schemas.openxmlformats.org/officeDocument/2006/relationships/image" Target="../media/image66.png"/><Relationship Id="rId24" Type="http://schemas.openxmlformats.org/officeDocument/2006/relationships/image" Target="../media/image60.png"/><Relationship Id="rId23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0.png"/><Relationship Id="rId4" Type="http://schemas.openxmlformats.org/officeDocument/2006/relationships/image" Target="../media/image49.png"/><Relationship Id="rId9" Type="http://schemas.openxmlformats.org/officeDocument/2006/relationships/image" Target="../media/image42.png"/><Relationship Id="rId26" Type="http://schemas.openxmlformats.org/officeDocument/2006/relationships/image" Target="../media/image64.png"/><Relationship Id="rId25" Type="http://schemas.openxmlformats.org/officeDocument/2006/relationships/image" Target="../media/image30.png"/><Relationship Id="rId28" Type="http://schemas.openxmlformats.org/officeDocument/2006/relationships/image" Target="../media/image68.png"/><Relationship Id="rId27" Type="http://schemas.openxmlformats.org/officeDocument/2006/relationships/image" Target="../media/image67.png"/><Relationship Id="rId5" Type="http://schemas.openxmlformats.org/officeDocument/2006/relationships/image" Target="../media/image50.png"/><Relationship Id="rId6" Type="http://schemas.openxmlformats.org/officeDocument/2006/relationships/image" Target="../media/image54.png"/><Relationship Id="rId29" Type="http://schemas.openxmlformats.org/officeDocument/2006/relationships/image" Target="../media/image32.png"/><Relationship Id="rId7" Type="http://schemas.openxmlformats.org/officeDocument/2006/relationships/image" Target="../media/image34.png"/><Relationship Id="rId8" Type="http://schemas.openxmlformats.org/officeDocument/2006/relationships/image" Target="../media/image45.png"/><Relationship Id="rId31" Type="http://schemas.openxmlformats.org/officeDocument/2006/relationships/image" Target="../media/image71.png"/><Relationship Id="rId30" Type="http://schemas.openxmlformats.org/officeDocument/2006/relationships/image" Target="../media/image107.png"/><Relationship Id="rId11" Type="http://schemas.openxmlformats.org/officeDocument/2006/relationships/image" Target="../media/image52.png"/><Relationship Id="rId33" Type="http://schemas.openxmlformats.org/officeDocument/2006/relationships/image" Target="../media/image61.png"/><Relationship Id="rId10" Type="http://schemas.openxmlformats.org/officeDocument/2006/relationships/image" Target="../media/image41.png"/><Relationship Id="rId32" Type="http://schemas.openxmlformats.org/officeDocument/2006/relationships/image" Target="../media/image74.png"/><Relationship Id="rId13" Type="http://schemas.openxmlformats.org/officeDocument/2006/relationships/image" Target="../media/image48.png"/><Relationship Id="rId12" Type="http://schemas.openxmlformats.org/officeDocument/2006/relationships/image" Target="../media/image18.png"/><Relationship Id="rId15" Type="http://schemas.openxmlformats.org/officeDocument/2006/relationships/image" Target="../media/image65.png"/><Relationship Id="rId14" Type="http://schemas.openxmlformats.org/officeDocument/2006/relationships/image" Target="../media/image53.png"/><Relationship Id="rId17" Type="http://schemas.openxmlformats.org/officeDocument/2006/relationships/image" Target="../media/image56.png"/><Relationship Id="rId16" Type="http://schemas.openxmlformats.org/officeDocument/2006/relationships/image" Target="../media/image62.png"/><Relationship Id="rId19" Type="http://schemas.openxmlformats.org/officeDocument/2006/relationships/image" Target="../media/image63.png"/><Relationship Id="rId18" Type="http://schemas.openxmlformats.org/officeDocument/2006/relationships/image" Target="../media/image5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2.png"/><Relationship Id="rId4" Type="http://schemas.openxmlformats.org/officeDocument/2006/relationships/image" Target="../media/image75.png"/><Relationship Id="rId9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73.png"/><Relationship Id="rId7" Type="http://schemas.openxmlformats.org/officeDocument/2006/relationships/image" Target="../media/image80.png"/><Relationship Id="rId8" Type="http://schemas.openxmlformats.org/officeDocument/2006/relationships/image" Target="../media/image78.png"/><Relationship Id="rId11" Type="http://schemas.openxmlformats.org/officeDocument/2006/relationships/image" Target="../media/image77.png"/><Relationship Id="rId10" Type="http://schemas.openxmlformats.org/officeDocument/2006/relationships/image" Target="../media/image84.png"/><Relationship Id="rId13" Type="http://schemas.openxmlformats.org/officeDocument/2006/relationships/image" Target="../media/image90.png"/><Relationship Id="rId12" Type="http://schemas.openxmlformats.org/officeDocument/2006/relationships/image" Target="../media/image76.png"/><Relationship Id="rId15" Type="http://schemas.openxmlformats.org/officeDocument/2006/relationships/image" Target="../media/image91.png"/><Relationship Id="rId14" Type="http://schemas.openxmlformats.org/officeDocument/2006/relationships/image" Target="../media/image93.png"/><Relationship Id="rId16" Type="http://schemas.openxmlformats.org/officeDocument/2006/relationships/image" Target="../media/image7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9" Type="http://schemas.openxmlformats.org/officeDocument/2006/relationships/image" Target="../media/image72.png"/><Relationship Id="rId5" Type="http://schemas.openxmlformats.org/officeDocument/2006/relationships/image" Target="../media/image99.png"/><Relationship Id="rId6" Type="http://schemas.openxmlformats.org/officeDocument/2006/relationships/image" Target="../media/image95.png"/><Relationship Id="rId7" Type="http://schemas.openxmlformats.org/officeDocument/2006/relationships/image" Target="../media/image94.png"/><Relationship Id="rId8" Type="http://schemas.openxmlformats.org/officeDocument/2006/relationships/image" Target="../media/image9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"/>
          <p:cNvSpPr txBox="1"/>
          <p:nvPr/>
        </p:nvSpPr>
        <p:spPr>
          <a:xfrm>
            <a:off x="91025" y="2475138"/>
            <a:ext cx="11880914" cy="1550760"/>
          </a:xfrm>
          <a:prstGeom prst="rect">
            <a:avLst/>
          </a:prstGeom>
          <a:noFill/>
          <a:ln>
            <a:noFill/>
          </a:ln>
        </p:spPr>
        <p:txBody>
          <a:bodyPr anchorCtr="0" anchor="b" bIns="43975" lIns="87950" spcFirstLastPara="1" rIns="87950" wrap="square" tIns="439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47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 AI Initiative from Research to Operations (EOP-GE)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4198815" y="5017465"/>
            <a:ext cx="786202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Hayret Abdula Keary, Sofia Marzo, Damiano Guerrucci, Francesca Cipollini</a:t>
            </a:r>
            <a:endParaRPr b="0" i="0" sz="1800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0"/>
          <p:cNvSpPr txBox="1"/>
          <p:nvPr/>
        </p:nvSpPr>
        <p:spPr>
          <a:xfrm>
            <a:off x="294455" y="1121441"/>
            <a:ext cx="291302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Data Discovery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Assistant</a:t>
            </a:r>
            <a:endParaRPr/>
          </a:p>
        </p:txBody>
      </p:sp>
      <p:sp>
        <p:nvSpPr>
          <p:cNvPr id="317" name="Google Shape;317;p10"/>
          <p:cNvSpPr txBox="1"/>
          <p:nvPr/>
        </p:nvSpPr>
        <p:spPr>
          <a:xfrm>
            <a:off x="65673" y="2143172"/>
            <a:ext cx="11784516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Char char="•"/>
            </a:pPr>
            <a:r>
              <a:rPr b="1" i="1" lang="en-GB"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Query Management &amp; Routing: </a:t>
            </a:r>
            <a:r>
              <a:rPr i="1" lang="en-GB"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Perform query management, intent classification and routing of user queries to appropriate subsystems.</a:t>
            </a:r>
            <a:endParaRPr/>
          </a:p>
          <a:p>
            <a:pPr indent="-1714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i="1" sz="1800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Char char="•"/>
            </a:pPr>
            <a:r>
              <a:rPr b="1" i="1" lang="en-GB"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Structured Inter-Subsystem Communication:</a:t>
            </a:r>
            <a:r>
              <a:rPr i="1" lang="en-GB"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 Enable the structured communication between different subsystems of the Assistant.</a:t>
            </a:r>
            <a:endParaRPr/>
          </a:p>
          <a:p>
            <a:pPr indent="-1714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i="1" sz="1800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Char char="•"/>
            </a:pPr>
            <a:r>
              <a:rPr b="1" i="1" lang="en-GB"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Integration of Scalable and Upgradable Tools: </a:t>
            </a:r>
            <a:r>
              <a:rPr i="1" lang="en-GB"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Enable the seamless introduction of new tools into the architecture, allowing for independent scaling of components through implemented abstraction.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Char char="•"/>
            </a:pPr>
            <a:r>
              <a:rPr b="1" i="1" lang="en-GB"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Response Aggregation:</a:t>
            </a:r>
            <a:r>
              <a:rPr i="1" lang="en-GB"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 Collects and synthesizes responses from multiple subsystems into a cohesive answer for the user. </a:t>
            </a:r>
            <a:endParaRPr/>
          </a:p>
        </p:txBody>
      </p:sp>
      <p:sp>
        <p:nvSpPr>
          <p:cNvPr id="318" name="Google Shape;318;p10"/>
          <p:cNvSpPr txBox="1"/>
          <p:nvPr/>
        </p:nvSpPr>
        <p:spPr>
          <a:xfrm>
            <a:off x="4466252" y="1467021"/>
            <a:ext cx="287455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AI-Agent Orchestrator</a:t>
            </a:r>
            <a:endParaRPr/>
          </a:p>
        </p:txBody>
      </p:sp>
      <p:sp>
        <p:nvSpPr>
          <p:cNvPr id="319" name="Google Shape;319;p10"/>
          <p:cNvSpPr txBox="1"/>
          <p:nvPr>
            <p:ph type="title"/>
          </p:nvPr>
        </p:nvSpPr>
        <p:spPr>
          <a:xfrm>
            <a:off x="65672" y="140676"/>
            <a:ext cx="10691468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High-Level Architecture – AI-Agent Orchestrator</a:t>
            </a:r>
            <a:endParaRPr/>
          </a:p>
        </p:txBody>
      </p:sp>
      <p:pic>
        <p:nvPicPr>
          <p:cNvPr descr="A yellow gear with a blue cloud in the background&#10;&#10;AI-generated content may be incorrect." id="320" name="Google Shape;32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0889" y="913867"/>
            <a:ext cx="1414084" cy="1414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 txBox="1"/>
          <p:nvPr/>
        </p:nvSpPr>
        <p:spPr>
          <a:xfrm>
            <a:off x="129173" y="1825673"/>
            <a:ext cx="6534733" cy="4339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1600"/>
              <a:buFont typeface="Arial"/>
              <a:buChar char="•"/>
            </a:pPr>
            <a:r>
              <a:rPr i="1" lang="en-GB" sz="16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Provision of consolidated and requirement-based EO product proposals based on user inquiries and data requirements.</a:t>
            </a:r>
            <a:endParaRPr/>
          </a:p>
          <a:p>
            <a:pPr indent="10160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i="1" sz="1600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1600"/>
              <a:buFont typeface="Arial"/>
              <a:buChar char="•"/>
            </a:pPr>
            <a:r>
              <a:rPr i="1" lang="en-GB" sz="16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Lowering the barrier for entry level users with limited EO background to query the EO Catalogue and navigate through ESA products.</a:t>
            </a:r>
            <a:endParaRPr/>
          </a:p>
          <a:p>
            <a:pPr indent="10160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i="1" sz="1600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1600"/>
              <a:buFont typeface="Arial"/>
              <a:buChar char="•"/>
            </a:pPr>
            <a:r>
              <a:rPr i="1" lang="en-GB" sz="16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Facilitation of the exploration of EO products through interactive visualizations.</a:t>
            </a:r>
            <a:endParaRPr/>
          </a:p>
          <a:p>
            <a:pPr indent="-1841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i="1" sz="1600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1600"/>
              <a:buFont typeface="Arial"/>
              <a:buChar char="•"/>
            </a:pPr>
            <a:r>
              <a:rPr i="1" lang="en-GB" sz="16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Assess integration with ASCEND data sources for extended visualization capabilities beyond the metadata layer</a:t>
            </a:r>
            <a:endParaRPr i="1" sz="1600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i="1" sz="1600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1600"/>
              <a:buFont typeface="Arial"/>
              <a:buChar char="•"/>
            </a:pPr>
            <a:r>
              <a:rPr i="1" lang="en-GB" sz="16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Prioritize reusability by building upon the existing demo, maximizing the use of its established functionality and architecture.</a:t>
            </a:r>
            <a:endParaRPr/>
          </a:p>
          <a:p>
            <a:pPr indent="-1714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 txBox="1"/>
          <p:nvPr/>
        </p:nvSpPr>
        <p:spPr>
          <a:xfrm>
            <a:off x="7117552" y="2242775"/>
            <a:ext cx="4818562" cy="33547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Dependencies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1600"/>
              <a:buFont typeface="Arial"/>
              <a:buChar char="•"/>
            </a:pPr>
            <a:r>
              <a:rPr i="1" lang="en-GB" sz="16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Up-to-date Vector Store with EO Data Collections.</a:t>
            </a:r>
            <a:endParaRPr/>
          </a:p>
          <a:p>
            <a:pPr indent="-1841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i="1" sz="1600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1600"/>
              <a:buFont typeface="Arial"/>
              <a:buChar char="•"/>
            </a:pPr>
            <a:r>
              <a:rPr i="1" lang="en-GB" sz="16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General Purpose Large Language Model.</a:t>
            </a:r>
            <a:endParaRPr/>
          </a:p>
          <a:p>
            <a:pPr indent="-1841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i="1" sz="1600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1600"/>
              <a:buFont typeface="Arial"/>
              <a:buChar char="•"/>
            </a:pPr>
            <a:r>
              <a:rPr i="1" lang="en-GB" sz="16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EOCAT API</a:t>
            </a:r>
            <a:endParaRPr/>
          </a:p>
          <a:p>
            <a:pPr indent="-1841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i="1" sz="1600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1600"/>
              <a:buFont typeface="Arial"/>
              <a:buChar char="•"/>
            </a:pPr>
            <a:r>
              <a:rPr i="1" lang="en-GB" sz="16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Personalization DB for storing previous conversations and enabling continuing previous interactions.</a:t>
            </a:r>
            <a:endParaRPr/>
          </a:p>
          <a:p>
            <a:pPr indent="-1841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i="1" sz="1600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1"/>
          <p:cNvSpPr txBox="1"/>
          <p:nvPr>
            <p:ph type="title"/>
          </p:nvPr>
        </p:nvSpPr>
        <p:spPr>
          <a:xfrm>
            <a:off x="120100" y="-26656"/>
            <a:ext cx="1063704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High-Level Architecture – Data Discovery + Visualisation Assistant</a:t>
            </a:r>
            <a:endParaRPr/>
          </a:p>
        </p:txBody>
      </p:sp>
      <p:pic>
        <p:nvPicPr>
          <p:cNvPr descr="A computer screen shot of a magnifying glass and a stack of servers&#10;&#10;AI-generated content may be incorrect." id="329" name="Google Shape;32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52971" y="989007"/>
            <a:ext cx="1146981" cy="1146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2"/>
          <p:cNvSpPr txBox="1"/>
          <p:nvPr/>
        </p:nvSpPr>
        <p:spPr>
          <a:xfrm>
            <a:off x="3383160" y="1114114"/>
            <a:ext cx="4056491" cy="2432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Current Visualizations</a:t>
            </a:r>
            <a:endParaRPr/>
          </a:p>
        </p:txBody>
      </p:sp>
      <p:sp>
        <p:nvSpPr>
          <p:cNvPr id="336" name="Google Shape;336;p12"/>
          <p:cNvSpPr txBox="1"/>
          <p:nvPr>
            <p:ph type="title"/>
          </p:nvPr>
        </p:nvSpPr>
        <p:spPr>
          <a:xfrm>
            <a:off x="65672" y="-90156"/>
            <a:ext cx="10691468" cy="10156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High-Level Architecture – Data Discovery + Visualization Assistant</a:t>
            </a:r>
            <a:endParaRPr/>
          </a:p>
        </p:txBody>
      </p:sp>
      <p:sp>
        <p:nvSpPr>
          <p:cNvPr id="337" name="Google Shape;337;p12"/>
          <p:cNvSpPr txBox="1"/>
          <p:nvPr/>
        </p:nvSpPr>
        <p:spPr>
          <a:xfrm>
            <a:off x="1568388" y="1049632"/>
            <a:ext cx="408107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4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Interactive Product Availability Map</a:t>
            </a:r>
            <a:endParaRPr/>
          </a:p>
        </p:txBody>
      </p:sp>
      <p:pic>
        <p:nvPicPr>
          <p:cNvPr id="338" name="Google Shape;33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227" y="1314323"/>
            <a:ext cx="6210840" cy="3163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99860" y="3124940"/>
            <a:ext cx="5409266" cy="27520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0" name="Google Shape;340;p12"/>
          <p:cNvCxnSpPr/>
          <p:nvPr/>
        </p:nvCxnSpPr>
        <p:spPr>
          <a:xfrm>
            <a:off x="4048838" y="4362428"/>
            <a:ext cx="2725200" cy="3801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003048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3"/>
          <p:cNvSpPr txBox="1"/>
          <p:nvPr/>
        </p:nvSpPr>
        <p:spPr>
          <a:xfrm>
            <a:off x="156386" y="2274005"/>
            <a:ext cx="5429354" cy="3323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i="1" lang="en-GB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Simplify access to technical resources and documentation provided by open-source ESA sources.</a:t>
            </a:r>
            <a:endParaRPr/>
          </a:p>
          <a:p>
            <a:pPr indent="-1841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i="1"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i="1" lang="en-GB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Provide verified and up-to-date information to the users about services, data and documentation with the related URLs to original sources.</a:t>
            </a:r>
            <a:endParaRPr/>
          </a:p>
          <a:p>
            <a:pPr indent="-1841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i="1"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i="1" lang="en-GB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Prioritize reusability by building upon the existing demo, maximizing the use of its established functionality and architecture.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i="1"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13"/>
          <p:cNvSpPr txBox="1"/>
          <p:nvPr/>
        </p:nvSpPr>
        <p:spPr>
          <a:xfrm>
            <a:off x="5883553" y="1997006"/>
            <a:ext cx="6152061" cy="36009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Dependencies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i="1" lang="en-GB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Up-to-date Vector Store with sources from:</a:t>
            </a:r>
            <a:endParaRPr/>
          </a:p>
          <a:p>
            <a:pPr indent="-285750" lvl="1" marL="742950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1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ESA Earth Online website contents</a:t>
            </a:r>
            <a:endParaRPr/>
          </a:p>
          <a:p>
            <a:pPr indent="-285750" lvl="1" marL="742950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1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EoPortal website contents</a:t>
            </a:r>
            <a:endParaRPr/>
          </a:p>
          <a:p>
            <a:pPr indent="-285750" lvl="1" marL="742950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1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EOCAT API Documentation, interface and coding snippets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i="1" lang="en-GB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General Purpose Large Language Model.</a:t>
            </a:r>
            <a:endParaRPr/>
          </a:p>
          <a:p>
            <a:pPr indent="-1841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i="1"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i="1" lang="en-GB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Personalization DB for storing previous conversations and enabling continuing previous interactions.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13"/>
          <p:cNvSpPr txBox="1"/>
          <p:nvPr>
            <p:ph type="title"/>
          </p:nvPr>
        </p:nvSpPr>
        <p:spPr>
          <a:xfrm>
            <a:off x="65672" y="-90156"/>
            <a:ext cx="10691468" cy="10156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High-Level Architecture – Technical Support + Development Assistant</a:t>
            </a:r>
            <a:endParaRPr/>
          </a:p>
        </p:txBody>
      </p:sp>
      <p:pic>
        <p:nvPicPr>
          <p:cNvPr descr="A person with headset and computer&#10;&#10;AI-generated content may be incorrect." id="349" name="Google Shape;34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21981" y="1260008"/>
            <a:ext cx="1113585" cy="1113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4"/>
          <p:cNvSpPr txBox="1"/>
          <p:nvPr>
            <p:ph type="title"/>
          </p:nvPr>
        </p:nvSpPr>
        <p:spPr>
          <a:xfrm>
            <a:off x="65672" y="-90156"/>
            <a:ext cx="10691468" cy="10156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High-Level Architecture – Technical Support + Development Assistant</a:t>
            </a:r>
            <a:endParaRPr/>
          </a:p>
        </p:txBody>
      </p:sp>
      <p:pic>
        <p:nvPicPr>
          <p:cNvPr id="356" name="Google Shape;35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9072" y="1288349"/>
            <a:ext cx="4832334" cy="4783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6727" y="1317346"/>
            <a:ext cx="3240350" cy="4979614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14"/>
          <p:cNvSpPr txBox="1"/>
          <p:nvPr/>
        </p:nvSpPr>
        <p:spPr>
          <a:xfrm>
            <a:off x="796557" y="980572"/>
            <a:ext cx="426450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Query for ESA Documentation for Earth Online</a:t>
            </a:r>
            <a:endParaRPr/>
          </a:p>
        </p:txBody>
      </p:sp>
      <p:sp>
        <p:nvSpPr>
          <p:cNvPr id="359" name="Google Shape;359;p14"/>
          <p:cNvSpPr txBox="1"/>
          <p:nvPr/>
        </p:nvSpPr>
        <p:spPr>
          <a:xfrm>
            <a:off x="6010183" y="1009569"/>
            <a:ext cx="561608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Query for coding assistance from EOCAT API documentation 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5"/>
          <p:cNvSpPr txBox="1"/>
          <p:nvPr/>
        </p:nvSpPr>
        <p:spPr>
          <a:xfrm>
            <a:off x="10456" y="2016173"/>
            <a:ext cx="6281486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Char char="•"/>
            </a:pPr>
            <a:r>
              <a:rPr i="1" lang="en-GB"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Automate ticket population for technical support, and restrained data access.</a:t>
            </a:r>
            <a:endParaRPr/>
          </a:p>
          <a:p>
            <a:pPr indent="-1714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i="1" sz="1800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Char char="•"/>
            </a:pPr>
            <a:r>
              <a:rPr i="1" lang="en-GB"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Improve user efficiency in seeking support.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Char char="•"/>
            </a:pPr>
            <a:r>
              <a:rPr i="1" lang="en-GB"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Centralize management of data access and resource extraction.</a:t>
            </a:r>
            <a:endParaRPr/>
          </a:p>
          <a:p>
            <a:pPr indent="-1714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i="1" sz="1800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Char char="•"/>
            </a:pPr>
            <a:r>
              <a:rPr i="1" lang="en-GB"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Enhance user satisfaction while simplifying user engagement.</a:t>
            </a:r>
            <a:endParaRPr/>
          </a:p>
          <a:p>
            <a:pPr indent="-1714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i="1" sz="1800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15"/>
          <p:cNvSpPr txBox="1"/>
          <p:nvPr/>
        </p:nvSpPr>
        <p:spPr>
          <a:xfrm>
            <a:off x="6800295" y="2276391"/>
            <a:ext cx="5190864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Dependencies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Char char="•"/>
            </a:pPr>
            <a:r>
              <a:rPr i="1" lang="en-GB"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Integration with ESA TellUs system</a:t>
            </a:r>
            <a:endParaRPr/>
          </a:p>
          <a:p>
            <a:pPr indent="-1714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i="1" sz="1800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i="1" sz="1800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Char char="•"/>
            </a:pPr>
            <a:r>
              <a:rPr i="1" lang="en-GB"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Integration with EO IAM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15"/>
          <p:cNvSpPr txBox="1"/>
          <p:nvPr>
            <p:ph type="title"/>
          </p:nvPr>
        </p:nvSpPr>
        <p:spPr>
          <a:xfrm>
            <a:off x="65672" y="140676"/>
            <a:ext cx="10691468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High-Level Architecture – Ticketing Assistant</a:t>
            </a:r>
            <a:endParaRPr/>
          </a:p>
        </p:txBody>
      </p:sp>
      <p:pic>
        <p:nvPicPr>
          <p:cNvPr descr="A blue and white chat bubble with a wrench and text&#10;&#10;AI-generated content may be incorrect." id="368" name="Google Shape;36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00001" y="889562"/>
            <a:ext cx="1191941" cy="11919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6"/>
          <p:cNvSpPr txBox="1"/>
          <p:nvPr>
            <p:ph type="title"/>
          </p:nvPr>
        </p:nvSpPr>
        <p:spPr>
          <a:xfrm>
            <a:off x="65672" y="140676"/>
            <a:ext cx="10691468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High-Level Architecture – Ticketing Assistant</a:t>
            </a:r>
            <a:endParaRPr/>
          </a:p>
        </p:txBody>
      </p:sp>
      <p:pic>
        <p:nvPicPr>
          <p:cNvPr id="375" name="Google Shape;37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92281" y="1509535"/>
            <a:ext cx="6664510" cy="4422263"/>
          </a:xfrm>
          <a:prstGeom prst="rect">
            <a:avLst/>
          </a:prstGeom>
          <a:solidFill>
            <a:srgbClr val="ECECEC"/>
          </a:solidFill>
          <a:ln cap="rnd" cmpd="sng" w="1905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000" rotWithShape="0" algn="tl">
              <a:srgbClr val="000000">
                <a:alpha val="40784"/>
              </a:srgbClr>
            </a:outerShdw>
          </a:effectLst>
        </p:spPr>
      </p:pic>
      <p:sp>
        <p:nvSpPr>
          <p:cNvPr id="376" name="Google Shape;376;p16"/>
          <p:cNvSpPr txBox="1"/>
          <p:nvPr/>
        </p:nvSpPr>
        <p:spPr>
          <a:xfrm>
            <a:off x="3275180" y="1045870"/>
            <a:ext cx="514245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Automated TellUs ticket creation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7"/>
          <p:cNvSpPr txBox="1"/>
          <p:nvPr/>
        </p:nvSpPr>
        <p:spPr>
          <a:xfrm>
            <a:off x="65672" y="2277717"/>
            <a:ext cx="5665725" cy="36933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Char char="•"/>
            </a:pPr>
            <a:r>
              <a:rPr i="1" lang="en-GB"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Provision of personalized service and data recommendations based on user profiles and previous interactions.</a:t>
            </a:r>
            <a:endParaRPr/>
          </a:p>
          <a:p>
            <a:pPr indent="-1714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i="1" sz="1800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Char char="•"/>
            </a:pPr>
            <a:r>
              <a:rPr i="1" lang="en-GB"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Enhance User Engagement and Interaction with the EO Advanced AI Assistant.</a:t>
            </a:r>
            <a:endParaRPr/>
          </a:p>
          <a:p>
            <a:pPr indent="-1714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i="1" sz="1800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Char char="•"/>
            </a:pPr>
            <a:r>
              <a:rPr i="1" lang="en-GB"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Facilitate User Exploration.</a:t>
            </a:r>
            <a:endParaRPr/>
          </a:p>
          <a:p>
            <a:pPr indent="-1714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i="1" sz="1800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i="1" sz="1800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17"/>
          <p:cNvSpPr txBox="1"/>
          <p:nvPr/>
        </p:nvSpPr>
        <p:spPr>
          <a:xfrm>
            <a:off x="6096000" y="2768848"/>
            <a:ext cx="5853888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Dependencies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Char char="•"/>
            </a:pPr>
            <a:r>
              <a:rPr i="1" lang="en-GB"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Personalization DB for storing previous conversations and user preferences. </a:t>
            </a:r>
            <a:endParaRPr/>
          </a:p>
          <a:p>
            <a:pPr indent="-1714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i="1" sz="1800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Char char="•"/>
            </a:pPr>
            <a:r>
              <a:rPr i="1" lang="en-GB"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EO IAM Integration for retrieving user parameters</a:t>
            </a:r>
            <a:endParaRPr/>
          </a:p>
          <a:p>
            <a:pPr indent="-1714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i="1" sz="1800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Char char="•"/>
            </a:pPr>
            <a:r>
              <a:rPr i="1" lang="en-GB"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EO CAT API</a:t>
            </a:r>
            <a:endParaRPr/>
          </a:p>
        </p:txBody>
      </p:sp>
      <p:sp>
        <p:nvSpPr>
          <p:cNvPr id="384" name="Google Shape;384;p17"/>
          <p:cNvSpPr txBox="1"/>
          <p:nvPr>
            <p:ph type="title"/>
          </p:nvPr>
        </p:nvSpPr>
        <p:spPr>
          <a:xfrm>
            <a:off x="65672" y="140676"/>
            <a:ext cx="10691468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High-Level Architecture – Personalisation Database</a:t>
            </a:r>
            <a:endParaRPr/>
          </a:p>
        </p:txBody>
      </p:sp>
      <p:pic>
        <p:nvPicPr>
          <p:cNvPr descr="A yellow and blue circle with black background&#10;&#10;AI-generated content may be incorrect." id="385" name="Google Shape;38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57533" y="1040421"/>
            <a:ext cx="1237296" cy="1237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8"/>
          <p:cNvSpPr txBox="1"/>
          <p:nvPr>
            <p:ph type="title"/>
          </p:nvPr>
        </p:nvSpPr>
        <p:spPr>
          <a:xfrm>
            <a:off x="65672" y="140676"/>
            <a:ext cx="10691468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High-Level Architecture – Personalisation Database</a:t>
            </a:r>
            <a:endParaRPr/>
          </a:p>
        </p:txBody>
      </p:sp>
      <p:pic>
        <p:nvPicPr>
          <p:cNvPr id="392" name="Google Shape;39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0143" y="1080138"/>
            <a:ext cx="6658805" cy="5093986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18"/>
          <p:cNvSpPr/>
          <p:nvPr/>
        </p:nvSpPr>
        <p:spPr>
          <a:xfrm>
            <a:off x="1764065" y="5648241"/>
            <a:ext cx="4331936" cy="461246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FF0000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4" name="Google Shape;394;p18"/>
          <p:cNvCxnSpPr>
            <a:stCxn id="395" idx="1"/>
            <a:endCxn id="393" idx="3"/>
          </p:cNvCxnSpPr>
          <p:nvPr/>
        </p:nvCxnSpPr>
        <p:spPr>
          <a:xfrm flipH="1">
            <a:off x="6096112" y="3479264"/>
            <a:ext cx="2020200" cy="2399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95" name="Google Shape;395;p18"/>
          <p:cNvSpPr/>
          <p:nvPr/>
        </p:nvSpPr>
        <p:spPr>
          <a:xfrm>
            <a:off x="8116312" y="2880143"/>
            <a:ext cx="3398654" cy="1198243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31544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18"/>
          <p:cNvSpPr txBox="1"/>
          <p:nvPr/>
        </p:nvSpPr>
        <p:spPr>
          <a:xfrm>
            <a:off x="8051575" y="3041922"/>
            <a:ext cx="346339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⮚"/>
            </a:pPr>
            <a:r>
              <a:rPr i="1"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Recommendations on additional ESA resources based on user profile and past interactions. 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9"/>
          <p:cNvSpPr txBox="1"/>
          <p:nvPr/>
        </p:nvSpPr>
        <p:spPr>
          <a:xfrm>
            <a:off x="224358" y="1090184"/>
            <a:ext cx="7418219" cy="43088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841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Scalability by supporting an increasing number of parallel users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System and component-based monitoring</a:t>
            </a:r>
            <a:endParaRPr/>
          </a:p>
          <a:p>
            <a:pPr indent="-1841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Integration with external operational systems</a:t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Benchmarking</a:t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Compliance with Data Protection rules</a:t>
            </a:r>
            <a:endParaRPr/>
          </a:p>
          <a:p>
            <a:pPr indent="-1841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Compliance with Security rules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i="1"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i="1"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19"/>
          <p:cNvSpPr txBox="1"/>
          <p:nvPr>
            <p:ph type="title"/>
          </p:nvPr>
        </p:nvSpPr>
        <p:spPr>
          <a:xfrm>
            <a:off x="65672" y="140676"/>
            <a:ext cx="10691468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EO Advanced AI Assistant – Operations</a:t>
            </a:r>
            <a:endParaRPr/>
          </a:p>
        </p:txBody>
      </p:sp>
      <p:sp>
        <p:nvSpPr>
          <p:cNvPr id="404" name="Google Shape;404;p19"/>
          <p:cNvSpPr/>
          <p:nvPr/>
        </p:nvSpPr>
        <p:spPr>
          <a:xfrm>
            <a:off x="7947378" y="1196622"/>
            <a:ext cx="3149600" cy="2104882"/>
          </a:xfrm>
          <a:prstGeom prst="ellipse">
            <a:avLst/>
          </a:prstGeom>
          <a:solidFill>
            <a:srgbClr val="005074"/>
          </a:solidFill>
          <a:ln cap="flat" cmpd="sng" w="25400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Confidentiality 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Integrity 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Availability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Accountability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+ Trustworthiness</a:t>
            </a:r>
            <a:endParaRPr/>
          </a:p>
        </p:txBody>
      </p:sp>
      <p:pic>
        <p:nvPicPr>
          <p:cNvPr id="405" name="Google Shape;405;p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76235" y="3803452"/>
            <a:ext cx="7418219" cy="2332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6" name="Google Shape;406;p19"/>
          <p:cNvCxnSpPr>
            <a:stCxn id="404" idx="2"/>
          </p:cNvCxnSpPr>
          <p:nvPr/>
        </p:nvCxnSpPr>
        <p:spPr>
          <a:xfrm flipH="1">
            <a:off x="3515478" y="2249063"/>
            <a:ext cx="4431900" cy="1701600"/>
          </a:xfrm>
          <a:prstGeom prst="curvedConnector3">
            <a:avLst>
              <a:gd fmla="val 49999" name="adj1"/>
            </a:avLst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lg" w="lg" type="triangl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/>
          <p:nvPr/>
        </p:nvSpPr>
        <p:spPr>
          <a:xfrm>
            <a:off x="16624" y="9351"/>
            <a:ext cx="12157137" cy="6839299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0A0048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394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fbeeldingsresultaat voor stars transparent" id="101" name="Google Shape;10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-1979698" y="1985081"/>
            <a:ext cx="6691125" cy="2689076"/>
          </a:xfrm>
          <a:prstGeom prst="roundRect">
            <a:avLst>
              <a:gd fmla="val 16419" name="adj"/>
            </a:avLst>
          </a:prstGeom>
          <a:noFill/>
          <a:ln>
            <a:noFill/>
          </a:ln>
        </p:spPr>
      </p:pic>
      <p:pic>
        <p:nvPicPr>
          <p:cNvPr descr="Afbeeldingsresultaat voor stars transparent" id="102" name="Google Shape;10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736860" y="1960065"/>
            <a:ext cx="6600572" cy="2689076"/>
          </a:xfrm>
          <a:prstGeom prst="roundRect">
            <a:avLst>
              <a:gd fmla="val 16419" name="adj"/>
            </a:avLst>
          </a:prstGeom>
          <a:noFill/>
          <a:ln>
            <a:noFill/>
          </a:ln>
        </p:spPr>
      </p:pic>
      <p:pic>
        <p:nvPicPr>
          <p:cNvPr descr="Afbeeldingsresultaat voor stars transparent" id="103" name="Google Shape;10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3389265" y="1985081"/>
            <a:ext cx="6678259" cy="2689076"/>
          </a:xfrm>
          <a:prstGeom prst="roundRect">
            <a:avLst>
              <a:gd fmla="val 16419" name="adj"/>
            </a:avLst>
          </a:prstGeom>
          <a:noFill/>
          <a:ln>
            <a:noFill/>
          </a:ln>
        </p:spPr>
      </p:pic>
      <p:pic>
        <p:nvPicPr>
          <p:cNvPr descr="Afbeeldingsresultaat voor stars transparent" id="104" name="Google Shape;10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6066181" y="2010376"/>
            <a:ext cx="6691125" cy="2689076"/>
          </a:xfrm>
          <a:prstGeom prst="roundRect">
            <a:avLst>
              <a:gd fmla="val 16419" name="adj"/>
            </a:avLst>
          </a:prstGeom>
          <a:noFill/>
          <a:ln>
            <a:noFill/>
          </a:ln>
        </p:spPr>
      </p:pic>
      <p:pic>
        <p:nvPicPr>
          <p:cNvPr descr="Afbeeldingsresultaat voor stars transparent" id="105" name="Google Shape;10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7826517" y="2368815"/>
            <a:ext cx="6691125" cy="1996049"/>
          </a:xfrm>
          <a:prstGeom prst="roundRect">
            <a:avLst>
              <a:gd fmla="val 16419" name="adj"/>
            </a:avLst>
          </a:prstGeom>
          <a:noFill/>
          <a:ln>
            <a:noFill/>
          </a:ln>
        </p:spPr>
      </p:pic>
      <p:sp>
        <p:nvSpPr>
          <p:cNvPr id="106" name="Google Shape;106;p2"/>
          <p:cNvSpPr txBox="1"/>
          <p:nvPr/>
        </p:nvSpPr>
        <p:spPr>
          <a:xfrm>
            <a:off x="224608" y="-28337"/>
            <a:ext cx="10094293" cy="10154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575" lIns="91175" spcFirstLastPara="1" rIns="91175" wrap="square" tIns="455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Inventory Insights: Data Products and Missions in Earth Observation</a:t>
            </a:r>
            <a:endParaRPr/>
          </a:p>
        </p:txBody>
      </p:sp>
      <p:sp>
        <p:nvSpPr>
          <p:cNvPr id="107" name="Google Shape;107;p2"/>
          <p:cNvSpPr/>
          <p:nvPr/>
        </p:nvSpPr>
        <p:spPr>
          <a:xfrm>
            <a:off x="5773852" y="1188738"/>
            <a:ext cx="5875022" cy="2660677"/>
          </a:xfrm>
          <a:prstGeom prst="roundRect">
            <a:avLst>
              <a:gd fmla="val 7826" name="adj"/>
            </a:avLst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/>
          <a:p>
            <a:pPr indent="-457200" lvl="0" marL="45720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⮚"/>
            </a:pPr>
            <a:r>
              <a:rPr b="1" i="0" lang="en-GB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80  ESA &amp; TPM Missions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⮚"/>
            </a:pPr>
            <a:r>
              <a:rPr b="1" i="0" lang="en-GB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205 Data Collections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⮚"/>
            </a:pPr>
            <a:r>
              <a:rPr b="1" i="0" lang="en-GB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40M ESA Data Products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/>
          </a:p>
        </p:txBody>
      </p:sp>
      <p:pic>
        <p:nvPicPr>
          <p:cNvPr id="108" name="Google Shape;108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27149" y="6547554"/>
            <a:ext cx="2176608" cy="140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"/>
          <p:cNvPicPr preferRelativeResize="0"/>
          <p:nvPr/>
        </p:nvPicPr>
        <p:blipFill rotWithShape="1">
          <a:blip r:embed="rId5">
            <a:alphaModFix/>
          </a:blip>
          <a:srcRect b="28993" l="16733" r="16294" t="28956"/>
          <a:stretch/>
        </p:blipFill>
        <p:spPr>
          <a:xfrm>
            <a:off x="10689309" y="130940"/>
            <a:ext cx="1405869" cy="55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95766" y="6503460"/>
            <a:ext cx="9356569" cy="3069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arth Free Transparent Images" id="111" name="Google Shape;111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810006">
            <a:off x="3694" y="929044"/>
            <a:ext cx="5216693" cy="52166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" name="Google Shape;112;p2"/>
          <p:cNvCxnSpPr/>
          <p:nvPr/>
        </p:nvCxnSpPr>
        <p:spPr>
          <a:xfrm>
            <a:off x="0" y="987071"/>
            <a:ext cx="12170104" cy="0"/>
          </a:xfrm>
          <a:prstGeom prst="straightConnector1">
            <a:avLst/>
          </a:prstGeom>
          <a:noFill/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sp>
        <p:nvSpPr>
          <p:cNvPr id="113" name="Google Shape;113;p2"/>
          <p:cNvSpPr txBox="1"/>
          <p:nvPr/>
        </p:nvSpPr>
        <p:spPr>
          <a:xfrm>
            <a:off x="5095877" y="4100467"/>
            <a:ext cx="6665265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Target Users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⮚"/>
            </a:pPr>
            <a:r>
              <a:rPr b="0" i="0" lang="en-GB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include scientists, researchers, and professionals across various domains.</a:t>
            </a:r>
            <a:endParaRPr/>
          </a:p>
          <a:p>
            <a:pPr indent="-1714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⮚"/>
            </a:pPr>
            <a:r>
              <a:rPr b="0" i="0" lang="en-GB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Possess expertise in their own scientific fields but are typically unfamiliar with the services provided by ESA’s ground segment.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0"/>
          <p:cNvSpPr txBox="1"/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Thank you</a:t>
            </a:r>
            <a:endParaRPr/>
          </a:p>
        </p:txBody>
      </p:sp>
      <p:sp>
        <p:nvSpPr>
          <p:cNvPr id="412" name="Google Shape;412;p20"/>
          <p:cNvSpPr txBox="1"/>
          <p:nvPr>
            <p:ph idx="1" type="body"/>
          </p:nvPr>
        </p:nvSpPr>
        <p:spPr>
          <a:xfrm>
            <a:off x="219001" y="882196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767" lvl="0" marL="28575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795"/>
              <a:buFont typeface="Arial"/>
              <a:buNone/>
            </a:pPr>
            <a:r>
              <a:t/>
            </a:r>
            <a:endParaRPr/>
          </a:p>
          <a:p>
            <a:pPr indent="-285750" lvl="0" marL="285750" rtl="0" algn="l">
              <a:lnSpc>
                <a:spcPct val="119000"/>
              </a:lnSpc>
              <a:spcBef>
                <a:spcPts val="34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en-GB"/>
              <a:t>Quite some work left before the launch of full operational assistant</a:t>
            </a:r>
            <a:endParaRPr/>
          </a:p>
          <a:p>
            <a:pPr indent="-285750" lvl="0" marL="285750" rtl="0" algn="l">
              <a:lnSpc>
                <a:spcPct val="119000"/>
              </a:lnSpc>
              <a:spcBef>
                <a:spcPts val="34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en-GB"/>
              <a:t>AI landscape changing very quickly so adaptations might be needed</a:t>
            </a:r>
            <a:endParaRPr/>
          </a:p>
          <a:p>
            <a:pPr indent="-285750" lvl="0" marL="285750" rtl="0" algn="l">
              <a:lnSpc>
                <a:spcPct val="119000"/>
              </a:lnSpc>
              <a:spcBef>
                <a:spcPts val="34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en-GB"/>
              <a:t>Gradual scaling expected to preserve resources</a:t>
            </a:r>
            <a:endParaRPr/>
          </a:p>
          <a:p>
            <a:pPr indent="-285750" lvl="0" marL="285750" rtl="0" algn="l">
              <a:lnSpc>
                <a:spcPct val="119000"/>
              </a:lnSpc>
              <a:spcBef>
                <a:spcPts val="34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en-GB"/>
              <a:t>Hardware plays an important role</a:t>
            </a:r>
            <a:endParaRPr/>
          </a:p>
          <a:p>
            <a:pPr indent="-285750" lvl="0" marL="285750" rtl="0" algn="l">
              <a:lnSpc>
                <a:spcPct val="119000"/>
              </a:lnSpc>
              <a:spcBef>
                <a:spcPts val="34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en-GB"/>
              <a:t>Beneficial to meet user expectations by gradually releasing new and innovative tools</a:t>
            </a:r>
            <a:endParaRPr/>
          </a:p>
          <a:p>
            <a:pPr indent="-171767" lvl="0" marL="285750" rtl="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795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795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795"/>
              <a:buNone/>
            </a:pPr>
            <a:r>
              <a:t/>
            </a:r>
            <a:endParaRPr/>
          </a:p>
        </p:txBody>
      </p:sp>
      <p:pic>
        <p:nvPicPr>
          <p:cNvPr descr="Close-up of two people's hands pointing at laptop screen with stack of 4 books in background, one person holding a pen" id="413" name="Google Shape;41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91326" y="3429000"/>
            <a:ext cx="3854852" cy="256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"/>
          <p:cNvSpPr txBox="1"/>
          <p:nvPr/>
        </p:nvSpPr>
        <p:spPr>
          <a:xfrm>
            <a:off x="65672" y="125288"/>
            <a:ext cx="10081234" cy="584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EO AI Technical Support Assistant</a:t>
            </a:r>
            <a:endParaRPr b="1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/>
          <p:nvPr/>
        </p:nvSpPr>
        <p:spPr>
          <a:xfrm>
            <a:off x="2081812" y="1237210"/>
            <a:ext cx="9392575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⮚"/>
            </a:pPr>
            <a:r>
              <a:rPr b="1" i="0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Enhancing User Experience </a:t>
            </a:r>
            <a:r>
              <a:rPr b="0" i="0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by providing more engaging and dynamic interactions between users and the system</a:t>
            </a:r>
            <a:endParaRPr/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⮚"/>
            </a:pPr>
            <a:r>
              <a:rPr b="0" i="0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Demonstrating an </a:t>
            </a:r>
            <a:r>
              <a:rPr b="1" i="0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innovative solution </a:t>
            </a:r>
            <a:r>
              <a:rPr b="0" i="0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 delivering information to better meet changing user expectations</a:t>
            </a:r>
            <a:endParaRPr/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⮚"/>
            </a:pPr>
            <a:r>
              <a:rPr b="0" i="0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Using </a:t>
            </a:r>
            <a:r>
              <a:rPr b="1" i="0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data from the TellUs ticketing system </a:t>
            </a:r>
            <a:r>
              <a:rPr b="0" i="0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(52K tickets) to understand its coherence in a technical support assistant operational scenario</a:t>
            </a:r>
            <a:endParaRPr/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⮚"/>
            </a:pPr>
            <a:r>
              <a:rPr b="0" i="0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Summarising information from </a:t>
            </a:r>
            <a:r>
              <a:rPr b="1" i="0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3.7K web pages and 4.7K documents</a:t>
            </a:r>
            <a:endParaRPr/>
          </a:p>
        </p:txBody>
      </p:sp>
      <p:sp>
        <p:nvSpPr>
          <p:cNvPr id="121" name="Google Shape;121;p3"/>
          <p:cNvSpPr txBox="1"/>
          <p:nvPr/>
        </p:nvSpPr>
        <p:spPr>
          <a:xfrm>
            <a:off x="2152834" y="4420259"/>
            <a:ext cx="9081857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⮚"/>
            </a:pPr>
            <a:r>
              <a:rPr b="0" i="0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Understanding if the output of an LLM model using RAG can provide sufficiently clear answers that can support the user community</a:t>
            </a:r>
            <a:endParaRPr/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⮚"/>
            </a:pPr>
            <a:r>
              <a:rPr b="0" i="0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Performing a thorough data anonymisation using LLMs combined with scripting methods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⮚"/>
            </a:pPr>
            <a:r>
              <a:rPr lang="en-GB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Performing sentiment analysis and classification on the TellUs ticketing system data</a:t>
            </a:r>
            <a:endParaRPr/>
          </a:p>
        </p:txBody>
      </p:sp>
      <p:pic>
        <p:nvPicPr>
          <p:cNvPr descr="A logo of a check mark&#10;&#10;AI-generated content may be incorrect." id="122" name="Google Shape;12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1152" y="1425381"/>
            <a:ext cx="1473293" cy="14732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ight bulb with rays of light shining on it&#10;&#10;AI-generated content may be incorrect." id="123" name="Google Shape;123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462379" y="4526791"/>
            <a:ext cx="1348666" cy="1348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"/>
          <p:cNvSpPr txBox="1"/>
          <p:nvPr>
            <p:ph type="title"/>
          </p:nvPr>
        </p:nvSpPr>
        <p:spPr>
          <a:xfrm>
            <a:off x="18750" y="107864"/>
            <a:ext cx="10581188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EO AI Technical Support Assistant - Workflow</a:t>
            </a:r>
            <a:endParaRPr/>
          </a:p>
        </p:txBody>
      </p:sp>
      <p:pic>
        <p:nvPicPr>
          <p:cNvPr id="130" name="Google Shape;13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1146" y="976544"/>
            <a:ext cx="8442664" cy="5255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352"/>
            <a:ext cx="12192000" cy="6848727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5"/>
          <p:cNvSpPr txBox="1"/>
          <p:nvPr/>
        </p:nvSpPr>
        <p:spPr>
          <a:xfrm>
            <a:off x="54146" y="-23427"/>
            <a:ext cx="8688093" cy="5831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575" lIns="91175" spcFirstLastPara="1" rIns="91175" wrap="square" tIns="455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19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EO AI Data Discovery Assistant</a:t>
            </a:r>
            <a:endParaRPr/>
          </a:p>
        </p:txBody>
      </p:sp>
      <p:sp>
        <p:nvSpPr>
          <p:cNvPr id="138" name="Google Shape;138;p5"/>
          <p:cNvSpPr txBox="1"/>
          <p:nvPr/>
        </p:nvSpPr>
        <p:spPr>
          <a:xfrm>
            <a:off x="116432" y="847783"/>
            <a:ext cx="11867483" cy="2122636"/>
          </a:xfrm>
          <a:prstGeom prst="rect">
            <a:avLst/>
          </a:prstGeom>
          <a:solidFill>
            <a:srgbClr val="00405E">
              <a:alpha val="60000"/>
            </a:srgbClr>
          </a:solidFill>
          <a:ln>
            <a:noFill/>
          </a:ln>
        </p:spPr>
        <p:txBody>
          <a:bodyPr anchorCtr="0" anchor="t" bIns="45575" lIns="91175" spcFirstLastPara="1" rIns="91175" wrap="square" tIns="45575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99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4978" lvl="0" marL="284978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Facilitation of </a:t>
            </a:r>
            <a:r>
              <a:rPr b="1" lang="en-GB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discovery of Earth Observation data products </a:t>
            </a:r>
            <a:r>
              <a:rPr lang="en-GB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and collections, and </a:t>
            </a:r>
            <a:r>
              <a:rPr b="1" lang="en-GB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simplification of the process for finding optimal products.</a:t>
            </a:r>
            <a:endParaRPr/>
          </a:p>
          <a:p>
            <a:pPr indent="-183378" lvl="0" marL="284978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4978" lvl="0" marL="284978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1" lang="en-GB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Lowering of the barrier for entry level users </a:t>
            </a:r>
            <a:r>
              <a:rPr lang="en-GB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with limited knowledge in Earth Observation terminology and ESA missions.</a:t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3378" lvl="0" marL="284978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4978" lvl="0" marL="284978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Provision of </a:t>
            </a:r>
            <a:r>
              <a:rPr b="1" lang="en-GB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consolidated EO product proposals </a:t>
            </a:r>
            <a:r>
              <a:rPr lang="en-GB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based on user inquiries and data requirements.</a:t>
            </a:r>
            <a:endParaRPr/>
          </a:p>
          <a:p>
            <a:pPr indent="-183378" lvl="0" marL="284978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9" name="Google Shape;139;p5"/>
          <p:cNvGrpSpPr/>
          <p:nvPr/>
        </p:nvGrpSpPr>
        <p:grpSpPr>
          <a:xfrm>
            <a:off x="237441" y="6544641"/>
            <a:ext cx="8415781" cy="130680"/>
            <a:chOff x="226688" y="6572055"/>
            <a:chExt cx="9280921" cy="144114"/>
          </a:xfrm>
        </p:grpSpPr>
        <p:pic>
          <p:nvPicPr>
            <p:cNvPr descr="at.png" id="140" name="Google Shape;140;p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141" name="Google Shape;141;p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142" name="Google Shape;142;p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143" name="Google Shape;143;p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e.png" id="144" name="Google Shape;144;p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145" name="Google Shape;145;p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146" name="Google Shape;146;p5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147" name="Google Shape;147;p5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148" name="Google Shape;148;p5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149" name="Google Shape;149;p5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150" name="Google Shape;150;p5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151" name="Google Shape;151;p5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152" name="Google Shape;152;p5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153" name="Google Shape;153;p5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154" name="Google Shape;154;p5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155" name="Google Shape;155;p5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156" name="Google Shape;156;p5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157" name="Google Shape;157;p5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158" name="Google Shape;158;p5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159" name="Google Shape;159;p5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160" name="Google Shape;160;p5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161" name="Google Shape;161;p5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162" name="Google Shape;162;p5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Google Shape;163;p5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164" name="Google Shape;164;p5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5" name="Google Shape;165;p5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9627149" y="6547554"/>
            <a:ext cx="2176608" cy="140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5"/>
          <p:cNvPicPr preferRelativeResize="0"/>
          <p:nvPr/>
        </p:nvPicPr>
        <p:blipFill rotWithShape="1">
          <a:blip r:embed="rId30">
            <a:alphaModFix/>
          </a:blip>
          <a:srcRect b="28993" l="16733" r="16294" t="28956"/>
          <a:stretch/>
        </p:blipFill>
        <p:spPr>
          <a:xfrm>
            <a:off x="10769508" y="109127"/>
            <a:ext cx="1405869" cy="553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arget " id="167" name="Google Shape;167;p5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208085" y="524417"/>
            <a:ext cx="410938" cy="410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5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11197906" y="3269532"/>
            <a:ext cx="643881" cy="64388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5"/>
          <p:cNvSpPr txBox="1"/>
          <p:nvPr/>
        </p:nvSpPr>
        <p:spPr>
          <a:xfrm>
            <a:off x="116432" y="3983582"/>
            <a:ext cx="11867483" cy="2368858"/>
          </a:xfrm>
          <a:prstGeom prst="rect">
            <a:avLst/>
          </a:prstGeom>
          <a:solidFill>
            <a:srgbClr val="00405E">
              <a:alpha val="60000"/>
            </a:srgbClr>
          </a:solidFill>
          <a:ln>
            <a:noFill/>
          </a:ln>
        </p:spPr>
        <p:txBody>
          <a:bodyPr anchorCtr="0" anchor="t" bIns="45575" lIns="91175" spcFirstLastPara="1" rIns="91175" wrap="square" tIns="45575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99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 </a:t>
            </a:r>
            <a:endParaRPr/>
          </a:p>
          <a:p>
            <a:pPr indent="-284978" lvl="0" marL="284978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1" lang="en-GB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Integration of LLM Agents</a:t>
            </a:r>
            <a:r>
              <a:rPr lang="en-GB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Leveraging the advanced capabilities of Large Language Model (LLM) agents.</a:t>
            </a:r>
            <a:endParaRPr/>
          </a:p>
          <a:p>
            <a:pPr indent="-183378" lvl="0" marL="284978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4978" lvl="0" marL="284978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1" lang="en-GB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Comprehensive Data Utilization</a:t>
            </a:r>
            <a:r>
              <a:rPr lang="en-GB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Employing not only the information from Earth Observation (EO) data collections but also the detailed metadata associated with each EO data product.</a:t>
            </a:r>
            <a:endParaRPr/>
          </a:p>
          <a:p>
            <a:pPr indent="-183378" lvl="0" marL="284978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4978" lvl="0" marL="284978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1" lang="en-GB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Requirement-Based Recommendations</a:t>
            </a:r>
            <a:r>
              <a:rPr lang="en-GB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Providing recommendations that meet the user’s temporal and spatial, and data requirements.</a:t>
            </a:r>
            <a:endParaRPr/>
          </a:p>
          <a:p>
            <a:pPr indent="-183378" lvl="0" marL="284978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dea bulb " id="170" name="Google Shape;170;p5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118022" y="3596562"/>
            <a:ext cx="573254" cy="573254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5"/>
          <p:cNvSpPr txBox="1"/>
          <p:nvPr/>
        </p:nvSpPr>
        <p:spPr>
          <a:xfrm>
            <a:off x="631298" y="3612231"/>
            <a:ext cx="2657718" cy="3993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99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Project Innovations</a:t>
            </a:r>
            <a:endParaRPr/>
          </a:p>
        </p:txBody>
      </p:sp>
      <p:sp>
        <p:nvSpPr>
          <p:cNvPr id="172" name="Google Shape;172;p5"/>
          <p:cNvSpPr txBox="1"/>
          <p:nvPr/>
        </p:nvSpPr>
        <p:spPr>
          <a:xfrm>
            <a:off x="631298" y="510747"/>
            <a:ext cx="2588115" cy="3993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99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Project Objectives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6"/>
          <p:cNvSpPr txBox="1"/>
          <p:nvPr>
            <p:ph type="title"/>
          </p:nvPr>
        </p:nvSpPr>
        <p:spPr>
          <a:xfrm>
            <a:off x="18750" y="107864"/>
            <a:ext cx="10281485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EO AI Data Discovery Assistant - Pipeline</a:t>
            </a:r>
            <a:endParaRPr/>
          </a:p>
        </p:txBody>
      </p:sp>
      <p:pic>
        <p:nvPicPr>
          <p:cNvPr id="179" name="Google Shape;17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50" y="3007794"/>
            <a:ext cx="552487" cy="552487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6"/>
          <p:cNvSpPr txBox="1"/>
          <p:nvPr/>
        </p:nvSpPr>
        <p:spPr>
          <a:xfrm>
            <a:off x="-53386" y="3573962"/>
            <a:ext cx="907865" cy="245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97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end-user</a:t>
            </a:r>
            <a:endParaRPr/>
          </a:p>
        </p:txBody>
      </p:sp>
      <p:sp>
        <p:nvSpPr>
          <p:cNvPr id="181" name="Google Shape;181;p6"/>
          <p:cNvSpPr/>
          <p:nvPr/>
        </p:nvSpPr>
        <p:spPr>
          <a:xfrm>
            <a:off x="982362" y="929326"/>
            <a:ext cx="10747177" cy="5269690"/>
          </a:xfrm>
          <a:prstGeom prst="rect">
            <a:avLst/>
          </a:prstGeom>
          <a:noFill/>
          <a:ln cap="flat" cmpd="sng" w="25400">
            <a:solidFill>
              <a:srgbClr val="23BCFF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56995" y="1019853"/>
            <a:ext cx="613733" cy="613733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6"/>
          <p:cNvSpPr txBox="1"/>
          <p:nvPr/>
        </p:nvSpPr>
        <p:spPr>
          <a:xfrm>
            <a:off x="4266194" y="3955565"/>
            <a:ext cx="969315" cy="245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97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LLM Agent</a:t>
            </a:r>
            <a:endParaRPr/>
          </a:p>
        </p:txBody>
      </p:sp>
      <p:sp>
        <p:nvSpPr>
          <p:cNvPr id="184" name="Google Shape;184;p6"/>
          <p:cNvSpPr txBox="1"/>
          <p:nvPr/>
        </p:nvSpPr>
        <p:spPr>
          <a:xfrm>
            <a:off x="8403560" y="3955566"/>
            <a:ext cx="1631168" cy="245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97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Collection Retriever </a:t>
            </a:r>
            <a:endParaRPr/>
          </a:p>
        </p:txBody>
      </p:sp>
      <p:pic>
        <p:nvPicPr>
          <p:cNvPr descr="Collection " id="185" name="Google Shape;185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94157" y="2985451"/>
            <a:ext cx="578371" cy="561696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6"/>
          <p:cNvSpPr txBox="1"/>
          <p:nvPr/>
        </p:nvSpPr>
        <p:spPr>
          <a:xfrm>
            <a:off x="9219144" y="3573894"/>
            <a:ext cx="1304524" cy="230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97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EO Collections</a:t>
            </a:r>
            <a:endParaRPr/>
          </a:p>
        </p:txBody>
      </p:sp>
      <p:sp>
        <p:nvSpPr>
          <p:cNvPr id="187" name="Google Shape;187;p6"/>
          <p:cNvSpPr/>
          <p:nvPr/>
        </p:nvSpPr>
        <p:spPr>
          <a:xfrm>
            <a:off x="7181964" y="2746632"/>
            <a:ext cx="3045033" cy="1136195"/>
          </a:xfrm>
          <a:prstGeom prst="rect">
            <a:avLst/>
          </a:prstGeom>
          <a:noFill/>
          <a:ln cap="flat" cmpd="sng" w="25400">
            <a:solidFill>
              <a:schemeClr val="accent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6"/>
          <p:cNvSpPr/>
          <p:nvPr/>
        </p:nvSpPr>
        <p:spPr>
          <a:xfrm>
            <a:off x="8475560" y="3299937"/>
            <a:ext cx="815659" cy="178572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91DAFE"/>
          </a:solidFill>
          <a:ln cap="flat" cmpd="sng" w="25400">
            <a:solidFill>
              <a:srgbClr val="3154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6"/>
          <p:cNvSpPr txBox="1"/>
          <p:nvPr/>
        </p:nvSpPr>
        <p:spPr>
          <a:xfrm>
            <a:off x="7241689" y="3579524"/>
            <a:ext cx="1352410" cy="230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97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 Vector Database</a:t>
            </a:r>
            <a:endParaRPr/>
          </a:p>
        </p:txBody>
      </p:sp>
      <p:sp>
        <p:nvSpPr>
          <p:cNvPr id="190" name="Google Shape;190;p6"/>
          <p:cNvSpPr txBox="1"/>
          <p:nvPr/>
        </p:nvSpPr>
        <p:spPr>
          <a:xfrm>
            <a:off x="6498915" y="1640692"/>
            <a:ext cx="1274338" cy="3990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97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Query Decomposition</a:t>
            </a:r>
            <a:endParaRPr/>
          </a:p>
        </p:txBody>
      </p:sp>
      <p:sp>
        <p:nvSpPr>
          <p:cNvPr id="191" name="Google Shape;191;p6"/>
          <p:cNvSpPr/>
          <p:nvPr/>
        </p:nvSpPr>
        <p:spPr>
          <a:xfrm>
            <a:off x="6590637" y="933771"/>
            <a:ext cx="4032328" cy="1136195"/>
          </a:xfrm>
          <a:prstGeom prst="rect">
            <a:avLst/>
          </a:prstGeom>
          <a:noFill/>
          <a:ln cap="flat" cmpd="sng" w="25400">
            <a:solidFill>
              <a:srgbClr val="3C3E33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6"/>
          <p:cNvSpPr txBox="1"/>
          <p:nvPr/>
        </p:nvSpPr>
        <p:spPr>
          <a:xfrm>
            <a:off x="9353938" y="5972230"/>
            <a:ext cx="2328582" cy="245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97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Product Retrieval Mechanism</a:t>
            </a:r>
            <a:endParaRPr/>
          </a:p>
        </p:txBody>
      </p:sp>
      <p:sp>
        <p:nvSpPr>
          <p:cNvPr id="193" name="Google Shape;193;p6"/>
          <p:cNvSpPr txBox="1"/>
          <p:nvPr/>
        </p:nvSpPr>
        <p:spPr>
          <a:xfrm>
            <a:off x="7768248" y="2037694"/>
            <a:ext cx="1883395" cy="245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97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Query Processing</a:t>
            </a:r>
            <a:endParaRPr/>
          </a:p>
        </p:txBody>
      </p:sp>
      <p:cxnSp>
        <p:nvCxnSpPr>
          <p:cNvPr id="194" name="Google Shape;194;p6"/>
          <p:cNvCxnSpPr>
            <a:stCxn id="191" idx="3"/>
          </p:cNvCxnSpPr>
          <p:nvPr/>
        </p:nvCxnSpPr>
        <p:spPr>
          <a:xfrm>
            <a:off x="10622965" y="1501868"/>
            <a:ext cx="299100" cy="3327900"/>
          </a:xfrm>
          <a:prstGeom prst="bentConnector2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95" name="Google Shape;195;p6"/>
          <p:cNvSpPr txBox="1"/>
          <p:nvPr/>
        </p:nvSpPr>
        <p:spPr>
          <a:xfrm>
            <a:off x="6012594" y="4712413"/>
            <a:ext cx="1605278" cy="13751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47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0987" lvl="0" marL="170987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897"/>
              <a:buFont typeface="Arial"/>
              <a:buChar char="•"/>
            </a:pPr>
            <a:r>
              <a:rPr lang="en-GB" sz="897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Image Fetching</a:t>
            </a:r>
            <a:endParaRPr/>
          </a:p>
          <a:p>
            <a:pPr indent="-170987" lvl="0" marL="170987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897"/>
              <a:buFont typeface="Arial"/>
              <a:buChar char="•"/>
            </a:pPr>
            <a:r>
              <a:rPr lang="en-GB" sz="897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Product Visualization</a:t>
            </a:r>
            <a:endParaRPr/>
          </a:p>
          <a:p>
            <a:pPr indent="-170987" lvl="0" marL="170987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897"/>
              <a:buFont typeface="Arial"/>
              <a:buChar char="•"/>
            </a:pPr>
            <a:r>
              <a:rPr lang="en-GB" sz="897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Data Products File</a:t>
            </a:r>
            <a:endParaRPr/>
          </a:p>
          <a:p>
            <a:pPr indent="-170987" lvl="0" marL="170987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897"/>
              <a:buFont typeface="Arial"/>
              <a:buChar char="•"/>
            </a:pPr>
            <a:r>
              <a:rPr lang="en-GB" sz="897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Interactive Product Map</a:t>
            </a:r>
            <a:endParaRPr/>
          </a:p>
          <a:p>
            <a:pPr indent="-104502" lvl="0" marL="170987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47"/>
              <a:buFont typeface="Arial"/>
              <a:buNone/>
            </a:pPr>
            <a:r>
              <a:t/>
            </a:r>
            <a:endParaRPr b="1" sz="1047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59618" y="4952822"/>
            <a:ext cx="805391" cy="822823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6"/>
          <p:cNvSpPr/>
          <p:nvPr/>
        </p:nvSpPr>
        <p:spPr>
          <a:xfrm>
            <a:off x="5001203" y="4860024"/>
            <a:ext cx="2587672" cy="1098569"/>
          </a:xfrm>
          <a:prstGeom prst="rect">
            <a:avLst/>
          </a:prstGeom>
          <a:noFill/>
          <a:ln cap="flat" cmpd="sng" w="25400">
            <a:solidFill>
              <a:srgbClr val="3C3E33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6"/>
          <p:cNvSpPr txBox="1"/>
          <p:nvPr/>
        </p:nvSpPr>
        <p:spPr>
          <a:xfrm>
            <a:off x="5675330" y="5931805"/>
            <a:ext cx="1745398" cy="245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97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EO Data Processing</a:t>
            </a:r>
            <a:endParaRPr/>
          </a:p>
        </p:txBody>
      </p:sp>
      <p:grpSp>
        <p:nvGrpSpPr>
          <p:cNvPr id="199" name="Google Shape;199;p6"/>
          <p:cNvGrpSpPr/>
          <p:nvPr/>
        </p:nvGrpSpPr>
        <p:grpSpPr>
          <a:xfrm>
            <a:off x="8877621" y="4820779"/>
            <a:ext cx="2804899" cy="1185483"/>
            <a:chOff x="8904476" y="4789575"/>
            <a:chExt cx="2812569" cy="1188725"/>
          </a:xfrm>
        </p:grpSpPr>
        <p:grpSp>
          <p:nvGrpSpPr>
            <p:cNvPr id="200" name="Google Shape;200;p6"/>
            <p:cNvGrpSpPr/>
            <p:nvPr/>
          </p:nvGrpSpPr>
          <p:grpSpPr>
            <a:xfrm>
              <a:off x="8904476" y="4789575"/>
              <a:ext cx="2812569" cy="1188725"/>
              <a:chOff x="8261445" y="3334525"/>
              <a:chExt cx="2809483" cy="1188725"/>
            </a:xfrm>
          </p:grpSpPr>
          <p:sp>
            <p:nvSpPr>
              <p:cNvPr id="201" name="Google Shape;201;p6"/>
              <p:cNvSpPr txBox="1"/>
              <p:nvPr/>
            </p:nvSpPr>
            <p:spPr>
              <a:xfrm>
                <a:off x="8261445" y="4238167"/>
                <a:ext cx="1542989" cy="2308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just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897">
                    <a:solidFill>
                      <a:srgbClr val="8197A6"/>
                    </a:solidFill>
                    <a:latin typeface="Arial"/>
                    <a:ea typeface="Arial"/>
                    <a:cs typeface="Arial"/>
                    <a:sym typeface="Arial"/>
                  </a:rPr>
                  <a:t>EOCAT API Mechanism</a:t>
                </a:r>
                <a:endParaRPr/>
              </a:p>
            </p:txBody>
          </p:sp>
          <p:pic>
            <p:nvPicPr>
              <p:cNvPr id="202" name="Google Shape;202;p6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8446478" y="3511967"/>
                <a:ext cx="764290" cy="76429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03" name="Google Shape;203;p6"/>
              <p:cNvSpPr txBox="1"/>
              <p:nvPr/>
            </p:nvSpPr>
            <p:spPr>
              <a:xfrm>
                <a:off x="10009017" y="4228667"/>
                <a:ext cx="1061911" cy="2308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just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897">
                    <a:solidFill>
                      <a:srgbClr val="8197A6"/>
                    </a:solidFill>
                    <a:latin typeface="Arial"/>
                    <a:ea typeface="Arial"/>
                    <a:cs typeface="Arial"/>
                    <a:sym typeface="Arial"/>
                  </a:rPr>
                  <a:t>EO Products</a:t>
                </a:r>
                <a:endParaRPr/>
              </a:p>
            </p:txBody>
          </p:sp>
          <p:sp>
            <p:nvSpPr>
              <p:cNvPr id="204" name="Google Shape;204;p6"/>
              <p:cNvSpPr/>
              <p:nvPr/>
            </p:nvSpPr>
            <p:spPr>
              <a:xfrm>
                <a:off x="9306945" y="3780443"/>
                <a:ext cx="680236" cy="209250"/>
              </a:xfrm>
              <a:prstGeom prst="leftRightArrow">
                <a:avLst>
                  <a:gd fmla="val 50000" name="adj1"/>
                  <a:gd fmla="val 50000" name="adj2"/>
                </a:avLst>
              </a:prstGeom>
              <a:solidFill>
                <a:schemeClr val="accent4"/>
              </a:solidFill>
              <a:ln cap="flat" cmpd="sng" w="25400">
                <a:solidFill>
                  <a:srgbClr val="31544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6"/>
              <p:cNvSpPr/>
              <p:nvPr/>
            </p:nvSpPr>
            <p:spPr>
              <a:xfrm>
                <a:off x="8291516" y="3334525"/>
                <a:ext cx="2703377" cy="1188725"/>
              </a:xfrm>
              <a:prstGeom prst="rect">
                <a:avLst/>
              </a:prstGeom>
              <a:noFill/>
              <a:ln cap="flat" cmpd="sng" w="25400">
                <a:solidFill>
                  <a:srgbClr val="F9B100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206" name="Google Shape;206;p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0769903" y="5007830"/>
              <a:ext cx="680236" cy="68023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7" name="Google Shape;207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120181" y="1085035"/>
            <a:ext cx="613733" cy="61373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6"/>
          <p:cNvSpPr txBox="1"/>
          <p:nvPr/>
        </p:nvSpPr>
        <p:spPr>
          <a:xfrm>
            <a:off x="7899256" y="1716938"/>
            <a:ext cx="1174833" cy="3990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97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Embedding Generation</a:t>
            </a:r>
            <a:endParaRPr/>
          </a:p>
        </p:txBody>
      </p:sp>
      <p:cxnSp>
        <p:nvCxnSpPr>
          <p:cNvPr id="209" name="Google Shape;209;p6"/>
          <p:cNvCxnSpPr>
            <a:stCxn id="184" idx="2"/>
            <a:endCxn id="205" idx="0"/>
          </p:cNvCxnSpPr>
          <p:nvPr/>
        </p:nvCxnSpPr>
        <p:spPr>
          <a:xfrm flipH="1" rot="-5400000">
            <a:off x="9428244" y="3992016"/>
            <a:ext cx="619800" cy="1038000"/>
          </a:xfrm>
          <a:prstGeom prst="bentConnector3">
            <a:avLst>
              <a:gd fmla="val 49989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descr="Llama 2 Model Details" id="210" name="Google Shape;210;p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826200" y="2826046"/>
            <a:ext cx="1664907" cy="98443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211" name="Google Shape;211;p6"/>
          <p:cNvSpPr/>
          <p:nvPr/>
        </p:nvSpPr>
        <p:spPr>
          <a:xfrm>
            <a:off x="1199608" y="1042558"/>
            <a:ext cx="404190" cy="260897"/>
          </a:xfrm>
          <a:prstGeom prst="heptagon">
            <a:avLst>
              <a:gd fmla="val 102572" name="hf"/>
              <a:gd fmla="val 105210" name="vf"/>
            </a:avLst>
          </a:prstGeom>
          <a:solidFill>
            <a:srgbClr val="005074"/>
          </a:solidFill>
          <a:ln cap="flat" cmpd="sng" w="25400">
            <a:solidFill>
              <a:srgbClr val="363F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212" name="Google Shape;212;p6"/>
          <p:cNvSpPr/>
          <p:nvPr/>
        </p:nvSpPr>
        <p:spPr>
          <a:xfrm>
            <a:off x="6324279" y="912110"/>
            <a:ext cx="404190" cy="260897"/>
          </a:xfrm>
          <a:prstGeom prst="heptagon">
            <a:avLst>
              <a:gd fmla="val 102572" name="hf"/>
              <a:gd fmla="val 105210" name="vf"/>
            </a:avLst>
          </a:prstGeom>
          <a:solidFill>
            <a:srgbClr val="005074"/>
          </a:solidFill>
          <a:ln cap="flat" cmpd="sng" w="25400">
            <a:solidFill>
              <a:srgbClr val="363F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213" name="Google Shape;213;p6"/>
          <p:cNvSpPr/>
          <p:nvPr/>
        </p:nvSpPr>
        <p:spPr>
          <a:xfrm>
            <a:off x="6998223" y="2581265"/>
            <a:ext cx="404190" cy="260897"/>
          </a:xfrm>
          <a:prstGeom prst="heptagon">
            <a:avLst>
              <a:gd fmla="val 102572" name="hf"/>
              <a:gd fmla="val 105210" name="vf"/>
            </a:avLst>
          </a:prstGeom>
          <a:solidFill>
            <a:srgbClr val="005074"/>
          </a:solidFill>
          <a:ln cap="flat" cmpd="sng" w="25400">
            <a:solidFill>
              <a:srgbClr val="363F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sp>
        <p:nvSpPr>
          <p:cNvPr id="214" name="Google Shape;214;p6"/>
          <p:cNvSpPr/>
          <p:nvPr/>
        </p:nvSpPr>
        <p:spPr>
          <a:xfrm>
            <a:off x="8786685" y="4647421"/>
            <a:ext cx="404190" cy="260897"/>
          </a:xfrm>
          <a:prstGeom prst="heptagon">
            <a:avLst>
              <a:gd fmla="val 102572" name="hf"/>
              <a:gd fmla="val 105210" name="vf"/>
            </a:avLst>
          </a:prstGeom>
          <a:solidFill>
            <a:srgbClr val="005074"/>
          </a:solidFill>
          <a:ln cap="flat" cmpd="sng" w="25400">
            <a:solidFill>
              <a:srgbClr val="363F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/>
          </a:p>
        </p:txBody>
      </p:sp>
      <p:sp>
        <p:nvSpPr>
          <p:cNvPr id="215" name="Google Shape;215;p6"/>
          <p:cNvSpPr/>
          <p:nvPr/>
        </p:nvSpPr>
        <p:spPr>
          <a:xfrm>
            <a:off x="4976677" y="4694751"/>
            <a:ext cx="404190" cy="260897"/>
          </a:xfrm>
          <a:prstGeom prst="heptagon">
            <a:avLst>
              <a:gd fmla="val 102572" name="hf"/>
              <a:gd fmla="val 105210" name="vf"/>
            </a:avLst>
          </a:prstGeom>
          <a:solidFill>
            <a:srgbClr val="005074"/>
          </a:solidFill>
          <a:ln cap="flat" cmpd="sng" w="25400">
            <a:solidFill>
              <a:srgbClr val="363F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/>
          </a:p>
        </p:txBody>
      </p:sp>
      <p:pic>
        <p:nvPicPr>
          <p:cNvPr id="216" name="Google Shape;216;p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219126" y="1004802"/>
            <a:ext cx="934594" cy="1005185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sp>
        <p:nvSpPr>
          <p:cNvPr id="217" name="Google Shape;217;p6"/>
          <p:cNvSpPr txBox="1"/>
          <p:nvPr/>
        </p:nvSpPr>
        <p:spPr>
          <a:xfrm>
            <a:off x="3898627" y="1986017"/>
            <a:ext cx="1523009" cy="3990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97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Correction &amp; Validation Mechanism</a:t>
            </a:r>
            <a:endParaRPr/>
          </a:p>
        </p:txBody>
      </p:sp>
      <p:pic>
        <p:nvPicPr>
          <p:cNvPr id="218" name="Google Shape;218;p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33751" y="1145861"/>
            <a:ext cx="588434" cy="588434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6"/>
          <p:cNvSpPr txBox="1"/>
          <p:nvPr/>
        </p:nvSpPr>
        <p:spPr>
          <a:xfrm>
            <a:off x="9234569" y="1708474"/>
            <a:ext cx="1174833" cy="3990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97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Geodecoding API</a:t>
            </a:r>
            <a:endParaRPr/>
          </a:p>
        </p:txBody>
      </p:sp>
      <p:sp>
        <p:nvSpPr>
          <p:cNvPr id="220" name="Google Shape;220;p6"/>
          <p:cNvSpPr txBox="1"/>
          <p:nvPr/>
        </p:nvSpPr>
        <p:spPr>
          <a:xfrm>
            <a:off x="8194093" y="3098181"/>
            <a:ext cx="1458081" cy="1995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698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Hybrid Search</a:t>
            </a:r>
            <a:endParaRPr/>
          </a:p>
        </p:txBody>
      </p:sp>
      <p:cxnSp>
        <p:nvCxnSpPr>
          <p:cNvPr id="221" name="Google Shape;221;p6"/>
          <p:cNvCxnSpPr>
            <a:stCxn id="216" idx="3"/>
            <a:endCxn id="191" idx="1"/>
          </p:cNvCxnSpPr>
          <p:nvPr/>
        </p:nvCxnSpPr>
        <p:spPr>
          <a:xfrm flipH="1" rot="10800000">
            <a:off x="5153720" y="1501995"/>
            <a:ext cx="1437000" cy="5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22" name="Google Shape;222;p6"/>
          <p:cNvSpPr txBox="1"/>
          <p:nvPr/>
        </p:nvSpPr>
        <p:spPr>
          <a:xfrm>
            <a:off x="8166430" y="3455897"/>
            <a:ext cx="1458081" cy="1995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698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Cloud + Local</a:t>
            </a:r>
            <a:endParaRPr/>
          </a:p>
        </p:txBody>
      </p:sp>
      <p:pic>
        <p:nvPicPr>
          <p:cNvPr id="223" name="Google Shape;223;p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487207" y="1029166"/>
            <a:ext cx="1048472" cy="1048472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6"/>
          <p:cNvSpPr txBox="1"/>
          <p:nvPr/>
        </p:nvSpPr>
        <p:spPr>
          <a:xfrm>
            <a:off x="1335219" y="1968020"/>
            <a:ext cx="1456904" cy="3992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97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User Authentication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97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&amp; Login</a:t>
            </a:r>
            <a:endParaRPr/>
          </a:p>
        </p:txBody>
      </p:sp>
      <p:pic>
        <p:nvPicPr>
          <p:cNvPr id="225" name="Google Shape;225;p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454809" y="2872603"/>
            <a:ext cx="792626" cy="7926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6" name="Google Shape;226;p6"/>
          <p:cNvCxnSpPr>
            <a:stCxn id="224" idx="2"/>
            <a:endCxn id="227" idx="0"/>
          </p:cNvCxnSpPr>
          <p:nvPr/>
        </p:nvCxnSpPr>
        <p:spPr>
          <a:xfrm rot="5400000">
            <a:off x="1851121" y="2578582"/>
            <a:ext cx="423900" cy="1200"/>
          </a:xfrm>
          <a:prstGeom prst="bentConnector3">
            <a:avLst>
              <a:gd fmla="val 50014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227" name="Google Shape;227;p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530997" y="2791253"/>
            <a:ext cx="1063212" cy="1063212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6"/>
          <p:cNvSpPr txBox="1"/>
          <p:nvPr/>
        </p:nvSpPr>
        <p:spPr>
          <a:xfrm>
            <a:off x="1350884" y="3850959"/>
            <a:ext cx="1686607" cy="245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97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User Profile &amp; History</a:t>
            </a:r>
            <a:endParaRPr/>
          </a:p>
        </p:txBody>
      </p:sp>
      <p:cxnSp>
        <p:nvCxnSpPr>
          <p:cNvPr id="229" name="Google Shape;229;p6"/>
          <p:cNvCxnSpPr>
            <a:stCxn id="227" idx="3"/>
            <a:endCxn id="210" idx="1"/>
          </p:cNvCxnSpPr>
          <p:nvPr/>
        </p:nvCxnSpPr>
        <p:spPr>
          <a:xfrm flipH="1" rot="10800000">
            <a:off x="2594209" y="3318359"/>
            <a:ext cx="1232100" cy="4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30" name="Google Shape;230;p6"/>
          <p:cNvCxnSpPr>
            <a:endCxn id="217" idx="2"/>
          </p:cNvCxnSpPr>
          <p:nvPr/>
        </p:nvCxnSpPr>
        <p:spPr>
          <a:xfrm flipH="1" rot="10800000">
            <a:off x="4658632" y="2385036"/>
            <a:ext cx="1500" cy="385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31" name="Google Shape;231;p6"/>
          <p:cNvCxnSpPr>
            <a:stCxn id="193" idx="2"/>
            <a:endCxn id="187" idx="0"/>
          </p:cNvCxnSpPr>
          <p:nvPr/>
        </p:nvCxnSpPr>
        <p:spPr>
          <a:xfrm flipH="1">
            <a:off x="8704546" y="2283244"/>
            <a:ext cx="5400" cy="463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32" name="Google Shape;232;p6"/>
          <p:cNvCxnSpPr>
            <a:stCxn id="205" idx="1"/>
            <a:endCxn id="197" idx="3"/>
          </p:cNvCxnSpPr>
          <p:nvPr/>
        </p:nvCxnSpPr>
        <p:spPr>
          <a:xfrm rot="10800000">
            <a:off x="7588843" y="5409321"/>
            <a:ext cx="1318800" cy="4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33" name="Google Shape;233;p6"/>
          <p:cNvCxnSpPr>
            <a:stCxn id="187" idx="1"/>
            <a:endCxn id="210" idx="3"/>
          </p:cNvCxnSpPr>
          <p:nvPr/>
        </p:nvCxnSpPr>
        <p:spPr>
          <a:xfrm flipH="1">
            <a:off x="5491164" y="3314730"/>
            <a:ext cx="1690800" cy="3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34" name="Google Shape;234;p6"/>
          <p:cNvCxnSpPr>
            <a:stCxn id="197" idx="0"/>
            <a:endCxn id="183" idx="2"/>
          </p:cNvCxnSpPr>
          <p:nvPr/>
        </p:nvCxnSpPr>
        <p:spPr>
          <a:xfrm flipH="1" rot="5400000">
            <a:off x="5193589" y="3758574"/>
            <a:ext cx="658800" cy="1544100"/>
          </a:xfrm>
          <a:prstGeom prst="bentConnector3">
            <a:avLst>
              <a:gd fmla="val 50008" name="adj1"/>
            </a:avLst>
          </a:prstGeom>
          <a:noFill/>
          <a:ln cap="flat" cmpd="sng" w="9525">
            <a:solidFill>
              <a:srgbClr val="003048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235" name="Google Shape;235;p6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751695" y="4829820"/>
            <a:ext cx="892652" cy="8926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6" name="Google Shape;236;p6"/>
          <p:cNvCxnSpPr>
            <a:stCxn id="183" idx="1"/>
            <a:endCxn id="235" idx="3"/>
          </p:cNvCxnSpPr>
          <p:nvPr/>
        </p:nvCxnSpPr>
        <p:spPr>
          <a:xfrm flipH="1">
            <a:off x="2644394" y="4078340"/>
            <a:ext cx="1621800" cy="1197900"/>
          </a:xfrm>
          <a:prstGeom prst="bentConnector3">
            <a:avLst>
              <a:gd fmla="val 50001" name="adj1"/>
            </a:avLst>
          </a:prstGeom>
          <a:noFill/>
          <a:ln cap="flat" cmpd="sng" w="9525">
            <a:solidFill>
              <a:srgbClr val="003048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37" name="Google Shape;237;p6"/>
          <p:cNvSpPr/>
          <p:nvPr/>
        </p:nvSpPr>
        <p:spPr>
          <a:xfrm>
            <a:off x="1274685" y="2631358"/>
            <a:ext cx="404190" cy="260897"/>
          </a:xfrm>
          <a:prstGeom prst="heptagon">
            <a:avLst>
              <a:gd fmla="val 102572" name="hf"/>
              <a:gd fmla="val 105210" name="vf"/>
            </a:avLst>
          </a:prstGeom>
          <a:solidFill>
            <a:srgbClr val="005074"/>
          </a:solidFill>
          <a:ln cap="flat" cmpd="sng" w="25400">
            <a:solidFill>
              <a:srgbClr val="363F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6"/>
          <p:cNvSpPr/>
          <p:nvPr/>
        </p:nvSpPr>
        <p:spPr>
          <a:xfrm>
            <a:off x="3651552" y="2640123"/>
            <a:ext cx="404190" cy="260897"/>
          </a:xfrm>
          <a:prstGeom prst="heptagon">
            <a:avLst>
              <a:gd fmla="val 102572" name="hf"/>
              <a:gd fmla="val 105210" name="vf"/>
            </a:avLst>
          </a:prstGeom>
          <a:solidFill>
            <a:srgbClr val="005074"/>
          </a:solidFill>
          <a:ln cap="flat" cmpd="sng" w="25400">
            <a:solidFill>
              <a:srgbClr val="363F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239" name="Google Shape;239;p6"/>
          <p:cNvSpPr/>
          <p:nvPr/>
        </p:nvSpPr>
        <p:spPr>
          <a:xfrm>
            <a:off x="3876642" y="896163"/>
            <a:ext cx="404190" cy="260897"/>
          </a:xfrm>
          <a:prstGeom prst="heptagon">
            <a:avLst>
              <a:gd fmla="val 102572" name="hf"/>
              <a:gd fmla="val 105210" name="vf"/>
            </a:avLst>
          </a:prstGeom>
          <a:solidFill>
            <a:srgbClr val="005074"/>
          </a:solidFill>
          <a:ln cap="flat" cmpd="sng" w="25400">
            <a:solidFill>
              <a:srgbClr val="363F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240" name="Google Shape;240;p6"/>
          <p:cNvSpPr/>
          <p:nvPr/>
        </p:nvSpPr>
        <p:spPr>
          <a:xfrm>
            <a:off x="5365200" y="3690491"/>
            <a:ext cx="404190" cy="260897"/>
          </a:xfrm>
          <a:prstGeom prst="heptagon">
            <a:avLst>
              <a:gd fmla="val 102572" name="hf"/>
              <a:gd fmla="val 105210" name="vf"/>
            </a:avLst>
          </a:prstGeom>
          <a:solidFill>
            <a:srgbClr val="005074"/>
          </a:solidFill>
          <a:ln cap="flat" cmpd="sng" w="25400">
            <a:solidFill>
              <a:srgbClr val="363F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/>
          </a:p>
        </p:txBody>
      </p:sp>
      <p:sp>
        <p:nvSpPr>
          <p:cNvPr id="241" name="Google Shape;241;p6"/>
          <p:cNvSpPr/>
          <p:nvPr/>
        </p:nvSpPr>
        <p:spPr>
          <a:xfrm>
            <a:off x="1520046" y="4621111"/>
            <a:ext cx="404190" cy="260897"/>
          </a:xfrm>
          <a:prstGeom prst="heptagon">
            <a:avLst>
              <a:gd fmla="val 102572" name="hf"/>
              <a:gd fmla="val 105210" name="vf"/>
            </a:avLst>
          </a:prstGeom>
          <a:solidFill>
            <a:srgbClr val="005074"/>
          </a:solidFill>
          <a:ln cap="flat" cmpd="sng" w="25400">
            <a:solidFill>
              <a:srgbClr val="363F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  <p:sp>
        <p:nvSpPr>
          <p:cNvPr id="242" name="Google Shape;242;p6"/>
          <p:cNvSpPr txBox="1"/>
          <p:nvPr/>
        </p:nvSpPr>
        <p:spPr>
          <a:xfrm>
            <a:off x="1430542" y="5700067"/>
            <a:ext cx="1606949" cy="3992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97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Response Generation &amp; Product Proposals</a:t>
            </a:r>
            <a:endParaRPr/>
          </a:p>
        </p:txBody>
      </p:sp>
      <p:cxnSp>
        <p:nvCxnSpPr>
          <p:cNvPr id="243" name="Google Shape;243;p6"/>
          <p:cNvCxnSpPr>
            <a:stCxn id="179" idx="3"/>
          </p:cNvCxnSpPr>
          <p:nvPr/>
        </p:nvCxnSpPr>
        <p:spPr>
          <a:xfrm>
            <a:off x="571237" y="3284038"/>
            <a:ext cx="411000" cy="0"/>
          </a:xfrm>
          <a:prstGeom prst="straightConnector1">
            <a:avLst/>
          </a:prstGeom>
          <a:noFill/>
          <a:ln cap="flat" cmpd="sng" w="9525">
            <a:solidFill>
              <a:srgbClr val="003048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244" name="Google Shape;244;p6"/>
          <p:cNvCxnSpPr>
            <a:stCxn id="235" idx="0"/>
            <a:endCxn id="228" idx="2"/>
          </p:cNvCxnSpPr>
          <p:nvPr/>
        </p:nvCxnSpPr>
        <p:spPr>
          <a:xfrm rot="10800000">
            <a:off x="2194121" y="4096620"/>
            <a:ext cx="3900" cy="733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45" name="Google Shape;245;p6"/>
          <p:cNvSpPr/>
          <p:nvPr/>
        </p:nvSpPr>
        <p:spPr>
          <a:xfrm>
            <a:off x="2446331" y="3610894"/>
            <a:ext cx="404190" cy="260897"/>
          </a:xfrm>
          <a:prstGeom prst="heptagon">
            <a:avLst>
              <a:gd fmla="val 102572" name="hf"/>
              <a:gd fmla="val 105210" name="vf"/>
            </a:avLst>
          </a:prstGeom>
          <a:solidFill>
            <a:srgbClr val="005074"/>
          </a:solidFill>
          <a:ln cap="flat" cmpd="sng" w="25400">
            <a:solidFill>
              <a:srgbClr val="363F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7"/>
          <p:cNvSpPr txBox="1"/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Research to Operations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51" name="Google Shape;251;p7"/>
          <p:cNvSpPr txBox="1"/>
          <p:nvPr>
            <p:ph idx="1" type="body"/>
          </p:nvPr>
        </p:nvSpPr>
        <p:spPr>
          <a:xfrm>
            <a:off x="690295" y="881999"/>
            <a:ext cx="3799207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18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18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19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b="1" lang="en-GB" sz="2400">
                <a:solidFill>
                  <a:schemeClr val="lt1"/>
                </a:solidFill>
              </a:rPr>
              <a:t>EO AI Technical Support Assistant</a:t>
            </a:r>
            <a:endParaRPr/>
          </a:p>
          <a:p>
            <a:pPr indent="0" lvl="0" marL="0" rtl="0" algn="ctr">
              <a:lnSpc>
                <a:spcPct val="119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b="1" lang="en-GB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/>
          </a:p>
          <a:p>
            <a:pPr indent="0" lvl="0" marL="0" rtl="0" algn="ctr">
              <a:lnSpc>
                <a:spcPct val="119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b="1" lang="en-GB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EO AI Data Discovery Assistant</a:t>
            </a:r>
            <a:endParaRPr sz="2400"/>
          </a:p>
        </p:txBody>
      </p:sp>
      <p:sp>
        <p:nvSpPr>
          <p:cNvPr id="252" name="Google Shape;252;p7"/>
          <p:cNvSpPr txBox="1"/>
          <p:nvPr/>
        </p:nvSpPr>
        <p:spPr>
          <a:xfrm>
            <a:off x="7698968" y="1278181"/>
            <a:ext cx="3799207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9000"/>
              </a:lnSpc>
              <a:spcBef>
                <a:spcPts val="480"/>
              </a:spcBef>
              <a:spcAft>
                <a:spcPts val="0"/>
              </a:spcAft>
              <a:buClr>
                <a:srgbClr val="8197A6"/>
              </a:buClr>
              <a:buSzPts val="2400"/>
              <a:buFont typeface="Arial"/>
              <a:buNone/>
            </a:pPr>
            <a:r>
              <a:rPr b="1" lang="en-GB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EO AI Advanced Assistant</a:t>
            </a:r>
            <a:endParaRPr sz="2400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7"/>
          <p:cNvSpPr/>
          <p:nvPr/>
        </p:nvSpPr>
        <p:spPr>
          <a:xfrm>
            <a:off x="4898460" y="3149818"/>
            <a:ext cx="2395080" cy="79236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43A989"/>
          </a:solidFill>
          <a:ln cap="flat" cmpd="sng" w="25400">
            <a:solidFill>
              <a:srgbClr val="3154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8"/>
          <p:cNvSpPr txBox="1"/>
          <p:nvPr/>
        </p:nvSpPr>
        <p:spPr>
          <a:xfrm>
            <a:off x="65672" y="125288"/>
            <a:ext cx="10081234" cy="584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EO AI Advanced Assistant</a:t>
            </a:r>
            <a:endParaRPr b="1" sz="3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arget " id="260" name="Google Shape;26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912" y="1001907"/>
            <a:ext cx="777815" cy="777815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8"/>
          <p:cNvSpPr txBox="1"/>
          <p:nvPr/>
        </p:nvSpPr>
        <p:spPr>
          <a:xfrm>
            <a:off x="1104182" y="1030011"/>
            <a:ext cx="11087818" cy="28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⮚"/>
            </a:pPr>
            <a:r>
              <a:rPr lang="en-GB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Simplify Access to Data and Services for both Entry-level and Experienced Users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⮚"/>
            </a:pPr>
            <a:r>
              <a:rPr lang="en-GB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Automate User Support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⮚"/>
            </a:pPr>
            <a:r>
              <a:rPr lang="en-GB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Provide Data Product Suggestions and Simple Data Visualisations</a:t>
            </a:r>
            <a:endParaRPr/>
          </a:p>
          <a:p>
            <a:pPr indent="-1968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⮚"/>
            </a:pPr>
            <a:r>
              <a:rPr lang="en-GB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Provide technical resources and support Developers in Integrating EO Data into Applications</a:t>
            </a:r>
            <a:endParaRPr/>
          </a:p>
          <a:p>
            <a:pPr indent="-1968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⮚"/>
            </a:pPr>
            <a:r>
              <a:rPr lang="en-GB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Establish a Flexible and Scalable Architecture that Serves as a Foundation for Integrating future AI-driven Tools and Components Seamlessly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r>
              <a:t/>
            </a:r>
            <a:endParaRPr i="1"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⮚"/>
            </a:pPr>
            <a:r>
              <a:rPr lang="en-GB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Deliver and Deploy a </a:t>
            </a:r>
            <a:r>
              <a:rPr lang="en-GB" sz="14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Beta Version</a:t>
            </a:r>
            <a:r>
              <a:rPr lang="en-GB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tested by Real Users</a:t>
            </a:r>
            <a:endParaRPr/>
          </a:p>
          <a:p>
            <a:pPr indent="-1968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8"/>
          <p:cNvSpPr txBox="1"/>
          <p:nvPr/>
        </p:nvSpPr>
        <p:spPr>
          <a:xfrm>
            <a:off x="2920010" y="4613623"/>
            <a:ext cx="9200103" cy="1877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⮚"/>
            </a:pPr>
            <a:r>
              <a:rPr lang="en-GB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Hybrid Integration of Complex Generative AI Workflows and Traditional Data Discovery Methods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⮚"/>
            </a:pPr>
            <a:r>
              <a:rPr lang="en-GB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Comprehensive Utilization and AI Integration of EO Services, Data, Metadata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⮚"/>
            </a:pPr>
            <a:r>
              <a:rPr lang="en-GB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AI Driven Requirement-Based Service and Data Recommendations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⮚"/>
            </a:pPr>
            <a:r>
              <a:rPr lang="en-GB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Real-Time and Interactive Data Visualizations based on Natural Language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olorful letters on a black background&#10;&#10;Description automatically generated" id="263" name="Google Shape;26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1050" y="4500664"/>
            <a:ext cx="2196463" cy="16504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9" name="Google Shape;269;p9"/>
          <p:cNvCxnSpPr/>
          <p:nvPr/>
        </p:nvCxnSpPr>
        <p:spPr>
          <a:xfrm rot="10800000">
            <a:off x="1006448" y="3057021"/>
            <a:ext cx="8606700" cy="1779900"/>
          </a:xfrm>
          <a:prstGeom prst="bentConnector3">
            <a:avLst>
              <a:gd fmla="val 99973" name="adj1"/>
            </a:avLst>
          </a:prstGeom>
          <a:noFill/>
          <a:ln cap="flat" cmpd="sng" w="9525">
            <a:solidFill>
              <a:srgbClr val="181914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70" name="Google Shape;270;p9"/>
          <p:cNvSpPr txBox="1"/>
          <p:nvPr>
            <p:ph type="title"/>
          </p:nvPr>
        </p:nvSpPr>
        <p:spPr>
          <a:xfrm>
            <a:off x="65672" y="140676"/>
            <a:ext cx="10691468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EO Advanced AI Assistant - High-Level Architecture</a:t>
            </a:r>
            <a:endParaRPr/>
          </a:p>
        </p:txBody>
      </p:sp>
      <p:grpSp>
        <p:nvGrpSpPr>
          <p:cNvPr id="271" name="Google Shape;271;p9"/>
          <p:cNvGrpSpPr/>
          <p:nvPr/>
        </p:nvGrpSpPr>
        <p:grpSpPr>
          <a:xfrm>
            <a:off x="4568327" y="2265447"/>
            <a:ext cx="2533201" cy="753264"/>
            <a:chOff x="4423184" y="2619233"/>
            <a:chExt cx="2533201" cy="753264"/>
          </a:xfrm>
        </p:grpSpPr>
        <p:sp>
          <p:nvSpPr>
            <p:cNvPr id="272" name="Google Shape;272;p9"/>
            <p:cNvSpPr/>
            <p:nvPr/>
          </p:nvSpPr>
          <p:spPr>
            <a:xfrm>
              <a:off x="4423184" y="2619233"/>
              <a:ext cx="2533201" cy="753264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315449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9"/>
            <p:cNvSpPr txBox="1"/>
            <p:nvPr/>
          </p:nvSpPr>
          <p:spPr>
            <a:xfrm>
              <a:off x="4932302" y="2743482"/>
              <a:ext cx="1933207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400">
                  <a:solidFill>
                    <a:srgbClr val="5A7181"/>
                  </a:solidFill>
                  <a:latin typeface="Arial"/>
                  <a:ea typeface="Arial"/>
                  <a:cs typeface="Arial"/>
                  <a:sym typeface="Arial"/>
                </a:rPr>
                <a:t>AI-Agent Orchestrator</a:t>
              </a:r>
              <a:endParaRPr/>
            </a:p>
          </p:txBody>
        </p:sp>
      </p:grpSp>
      <p:grpSp>
        <p:nvGrpSpPr>
          <p:cNvPr id="274" name="Google Shape;274;p9"/>
          <p:cNvGrpSpPr/>
          <p:nvPr/>
        </p:nvGrpSpPr>
        <p:grpSpPr>
          <a:xfrm>
            <a:off x="1593321" y="3591874"/>
            <a:ext cx="2537724" cy="723885"/>
            <a:chOff x="1208275" y="3951136"/>
            <a:chExt cx="1787315" cy="723885"/>
          </a:xfrm>
        </p:grpSpPr>
        <p:sp>
          <p:nvSpPr>
            <p:cNvPr id="275" name="Google Shape;275;p9"/>
            <p:cNvSpPr/>
            <p:nvPr/>
          </p:nvSpPr>
          <p:spPr>
            <a:xfrm flipH="1" rot="10800000">
              <a:off x="1208275" y="3951136"/>
              <a:ext cx="1787315" cy="723885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315449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9"/>
            <p:cNvSpPr txBox="1"/>
            <p:nvPr/>
          </p:nvSpPr>
          <p:spPr>
            <a:xfrm>
              <a:off x="1837676" y="4024538"/>
              <a:ext cx="1106859" cy="5770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50">
                  <a:solidFill>
                    <a:srgbClr val="5A7181"/>
                  </a:solidFill>
                  <a:latin typeface="Arial"/>
                  <a:ea typeface="Arial"/>
                  <a:cs typeface="Arial"/>
                  <a:sym typeface="Arial"/>
                </a:rPr>
                <a:t>Data Discovery + Visualization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50">
                  <a:solidFill>
                    <a:srgbClr val="5A7181"/>
                  </a:solidFill>
                  <a:latin typeface="Arial"/>
                  <a:ea typeface="Arial"/>
                  <a:cs typeface="Arial"/>
                  <a:sym typeface="Arial"/>
                </a:rPr>
                <a:t>Assistant</a:t>
              </a:r>
              <a:endParaRPr/>
            </a:p>
          </p:txBody>
        </p:sp>
      </p:grpSp>
      <p:cxnSp>
        <p:nvCxnSpPr>
          <p:cNvPr id="277" name="Google Shape;277;p9"/>
          <p:cNvCxnSpPr/>
          <p:nvPr/>
        </p:nvCxnSpPr>
        <p:spPr>
          <a:xfrm flipH="1" rot="10800000">
            <a:off x="2486979" y="2792375"/>
            <a:ext cx="2100600" cy="799500"/>
          </a:xfrm>
          <a:prstGeom prst="curvedConnector2">
            <a:avLst/>
          </a:prstGeom>
          <a:noFill/>
          <a:ln cap="flat" cmpd="sng" w="9525">
            <a:solidFill>
              <a:srgbClr val="003048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78" name="Google Shape;278;p9"/>
          <p:cNvCxnSpPr>
            <a:stCxn id="279" idx="2"/>
            <a:endCxn id="272" idx="2"/>
          </p:cNvCxnSpPr>
          <p:nvPr/>
        </p:nvCxnSpPr>
        <p:spPr>
          <a:xfrm flipH="1" rot="5400000">
            <a:off x="5751322" y="3102329"/>
            <a:ext cx="580800" cy="413400"/>
          </a:xfrm>
          <a:prstGeom prst="curvedConnector3">
            <a:avLst>
              <a:gd fmla="val 49993" name="adj1"/>
            </a:avLst>
          </a:prstGeom>
          <a:noFill/>
          <a:ln cap="flat" cmpd="sng" w="9525">
            <a:solidFill>
              <a:srgbClr val="003048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80" name="Google Shape;280;p9"/>
          <p:cNvCxnSpPr>
            <a:stCxn id="281" idx="2"/>
          </p:cNvCxnSpPr>
          <p:nvPr/>
        </p:nvCxnSpPr>
        <p:spPr>
          <a:xfrm flipH="1" rot="5400000">
            <a:off x="7971186" y="2063126"/>
            <a:ext cx="732600" cy="2471700"/>
          </a:xfrm>
          <a:prstGeom prst="curvedConnector2">
            <a:avLst/>
          </a:prstGeom>
          <a:noFill/>
          <a:ln cap="flat" cmpd="sng" w="9525">
            <a:solidFill>
              <a:srgbClr val="181914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82" name="Google Shape;282;p9"/>
          <p:cNvCxnSpPr>
            <a:stCxn id="283" idx="1"/>
            <a:endCxn id="272" idx="3"/>
          </p:cNvCxnSpPr>
          <p:nvPr/>
        </p:nvCxnSpPr>
        <p:spPr>
          <a:xfrm rot="10800000">
            <a:off x="7101596" y="2642209"/>
            <a:ext cx="2016000" cy="15600"/>
          </a:xfrm>
          <a:prstGeom prst="curvedConnector3">
            <a:avLst>
              <a:gd fmla="val 50002" name="adj1"/>
            </a:avLst>
          </a:prstGeom>
          <a:noFill/>
          <a:ln cap="flat" cmpd="sng" w="9525">
            <a:solidFill>
              <a:srgbClr val="181914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84" name="Google Shape;284;p9"/>
          <p:cNvSpPr/>
          <p:nvPr/>
        </p:nvSpPr>
        <p:spPr>
          <a:xfrm flipH="1" rot="10800000">
            <a:off x="2693076" y="1385060"/>
            <a:ext cx="6343582" cy="424079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31544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9"/>
          <p:cNvSpPr txBox="1"/>
          <p:nvPr/>
        </p:nvSpPr>
        <p:spPr>
          <a:xfrm>
            <a:off x="3830781" y="1440194"/>
            <a:ext cx="429363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rgbClr val="5A7181"/>
                </a:solidFill>
                <a:latin typeface="Arial"/>
                <a:ea typeface="Arial"/>
                <a:cs typeface="Arial"/>
                <a:sym typeface="Arial"/>
              </a:rPr>
              <a:t>User Interface</a:t>
            </a:r>
            <a:endParaRPr/>
          </a:p>
        </p:txBody>
      </p:sp>
      <p:cxnSp>
        <p:nvCxnSpPr>
          <p:cNvPr id="286" name="Google Shape;286;p9"/>
          <p:cNvCxnSpPr/>
          <p:nvPr/>
        </p:nvCxnSpPr>
        <p:spPr>
          <a:xfrm>
            <a:off x="5791741" y="1872228"/>
            <a:ext cx="0" cy="393219"/>
          </a:xfrm>
          <a:prstGeom prst="straightConnector1">
            <a:avLst/>
          </a:prstGeom>
          <a:noFill/>
          <a:ln cap="flat" cmpd="sng" w="9525">
            <a:solidFill>
              <a:srgbClr val="003048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87" name="Google Shape;287;p9"/>
          <p:cNvCxnSpPr/>
          <p:nvPr/>
        </p:nvCxnSpPr>
        <p:spPr>
          <a:xfrm rot="10800000">
            <a:off x="6042971" y="1809139"/>
            <a:ext cx="0" cy="412649"/>
          </a:xfrm>
          <a:prstGeom prst="straightConnector1">
            <a:avLst/>
          </a:prstGeom>
          <a:noFill/>
          <a:ln cap="flat" cmpd="sng" w="9525">
            <a:solidFill>
              <a:srgbClr val="003048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88" name="Google Shape;288;p9"/>
          <p:cNvSpPr txBox="1"/>
          <p:nvPr/>
        </p:nvSpPr>
        <p:spPr>
          <a:xfrm>
            <a:off x="5449174" y="5248518"/>
            <a:ext cx="1241987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50">
                <a:solidFill>
                  <a:srgbClr val="5A7181"/>
                </a:solidFill>
                <a:latin typeface="Arial"/>
                <a:ea typeface="Arial"/>
                <a:cs typeface="Arial"/>
                <a:sym typeface="Arial"/>
              </a:rPr>
              <a:t>Vector Store</a:t>
            </a:r>
            <a:endParaRPr/>
          </a:p>
        </p:txBody>
      </p:sp>
      <p:sp>
        <p:nvSpPr>
          <p:cNvPr id="289" name="Google Shape;289;p9"/>
          <p:cNvSpPr/>
          <p:nvPr/>
        </p:nvSpPr>
        <p:spPr>
          <a:xfrm flipH="1" rot="10800000">
            <a:off x="258555" y="2260251"/>
            <a:ext cx="2017924" cy="796678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31544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9"/>
          <p:cNvSpPr/>
          <p:nvPr/>
        </p:nvSpPr>
        <p:spPr>
          <a:xfrm flipH="1" rot="10800000">
            <a:off x="5210627" y="5000442"/>
            <a:ext cx="1696199" cy="796678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31544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1" name="Google Shape;291;p9"/>
          <p:cNvGrpSpPr/>
          <p:nvPr/>
        </p:nvGrpSpPr>
        <p:grpSpPr>
          <a:xfrm>
            <a:off x="5030723" y="3599429"/>
            <a:ext cx="2435397" cy="723885"/>
            <a:chOff x="3436951" y="3942253"/>
            <a:chExt cx="1787315" cy="723885"/>
          </a:xfrm>
        </p:grpSpPr>
        <p:sp>
          <p:nvSpPr>
            <p:cNvPr id="292" name="Google Shape;292;p9"/>
            <p:cNvSpPr txBox="1"/>
            <p:nvPr/>
          </p:nvSpPr>
          <p:spPr>
            <a:xfrm>
              <a:off x="3995455" y="4040931"/>
              <a:ext cx="1188165" cy="5770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50">
                  <a:solidFill>
                    <a:srgbClr val="5A7181"/>
                  </a:solidFill>
                  <a:latin typeface="Arial"/>
                  <a:ea typeface="Arial"/>
                  <a:cs typeface="Arial"/>
                  <a:sym typeface="Arial"/>
                </a:rPr>
                <a:t>Technical Support + Development Support Assistant</a:t>
              </a:r>
              <a:endParaRPr/>
            </a:p>
          </p:txBody>
        </p:sp>
        <p:sp>
          <p:nvSpPr>
            <p:cNvPr id="279" name="Google Shape;279;p9"/>
            <p:cNvSpPr/>
            <p:nvPr/>
          </p:nvSpPr>
          <p:spPr>
            <a:xfrm flipH="1" rot="10800000">
              <a:off x="3436951" y="3942253"/>
              <a:ext cx="1787315" cy="723885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315449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3" name="Google Shape;293;p9"/>
          <p:cNvGrpSpPr/>
          <p:nvPr/>
        </p:nvGrpSpPr>
        <p:grpSpPr>
          <a:xfrm>
            <a:off x="8227138" y="3665276"/>
            <a:ext cx="2692395" cy="723885"/>
            <a:chOff x="5663816" y="3933657"/>
            <a:chExt cx="1787315" cy="723885"/>
          </a:xfrm>
        </p:grpSpPr>
        <p:sp>
          <p:nvSpPr>
            <p:cNvPr id="294" name="Google Shape;294;p9"/>
            <p:cNvSpPr txBox="1"/>
            <p:nvPr/>
          </p:nvSpPr>
          <p:spPr>
            <a:xfrm>
              <a:off x="6301931" y="4164287"/>
              <a:ext cx="1003431" cy="253916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50">
                  <a:solidFill>
                    <a:srgbClr val="5A7181"/>
                  </a:solidFill>
                  <a:latin typeface="Arial"/>
                  <a:ea typeface="Arial"/>
                  <a:cs typeface="Arial"/>
                  <a:sym typeface="Arial"/>
                </a:rPr>
                <a:t>Ticketing Assistant</a:t>
              </a:r>
              <a:endParaRPr/>
            </a:p>
          </p:txBody>
        </p:sp>
        <p:sp>
          <p:nvSpPr>
            <p:cNvPr id="281" name="Google Shape;281;p9"/>
            <p:cNvSpPr/>
            <p:nvPr/>
          </p:nvSpPr>
          <p:spPr>
            <a:xfrm flipH="1" rot="10800000">
              <a:off x="5663816" y="3933657"/>
              <a:ext cx="1787315" cy="723885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81914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95" name="Google Shape;295;p9"/>
          <p:cNvCxnSpPr/>
          <p:nvPr/>
        </p:nvCxnSpPr>
        <p:spPr>
          <a:xfrm flipH="1">
            <a:off x="6265900" y="4315759"/>
            <a:ext cx="1" cy="677128"/>
          </a:xfrm>
          <a:prstGeom prst="straightConnector1">
            <a:avLst/>
          </a:prstGeom>
          <a:noFill/>
          <a:ln cap="flat" cmpd="sng" w="9525">
            <a:solidFill>
              <a:srgbClr val="003048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96" name="Google Shape;296;p9"/>
          <p:cNvSpPr txBox="1"/>
          <p:nvPr/>
        </p:nvSpPr>
        <p:spPr>
          <a:xfrm>
            <a:off x="1006443" y="2450060"/>
            <a:ext cx="1200862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50">
                <a:solidFill>
                  <a:srgbClr val="5A7181"/>
                </a:solidFill>
                <a:latin typeface="Arial"/>
                <a:ea typeface="Arial"/>
                <a:cs typeface="Arial"/>
                <a:sym typeface="Arial"/>
              </a:rPr>
              <a:t>General Purpose  LLM</a:t>
            </a:r>
            <a:endParaRPr/>
          </a:p>
        </p:txBody>
      </p:sp>
      <p:cxnSp>
        <p:nvCxnSpPr>
          <p:cNvPr id="297" name="Google Shape;297;p9"/>
          <p:cNvCxnSpPr>
            <a:endCxn id="289" idx="3"/>
          </p:cNvCxnSpPr>
          <p:nvPr/>
        </p:nvCxnSpPr>
        <p:spPr>
          <a:xfrm flipH="1">
            <a:off x="2276479" y="2642090"/>
            <a:ext cx="2291700" cy="16500"/>
          </a:xfrm>
          <a:prstGeom prst="straightConnector1">
            <a:avLst/>
          </a:prstGeom>
          <a:noFill/>
          <a:ln cap="flat" cmpd="sng" w="9525">
            <a:solidFill>
              <a:srgbClr val="003048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98" name="Google Shape;298;p9"/>
          <p:cNvCxnSpPr>
            <a:stCxn id="279" idx="0"/>
          </p:cNvCxnSpPr>
          <p:nvPr/>
        </p:nvCxnSpPr>
        <p:spPr>
          <a:xfrm flipH="1" rot="5400000">
            <a:off x="2994321" y="1069214"/>
            <a:ext cx="1266300" cy="5241900"/>
          </a:xfrm>
          <a:prstGeom prst="bentConnector4">
            <a:avLst>
              <a:gd fmla="val -18052" name="adj1"/>
              <a:gd fmla="val 99721" name="adj2"/>
            </a:avLst>
          </a:prstGeom>
          <a:noFill/>
          <a:ln cap="flat" cmpd="sng" w="9525">
            <a:solidFill>
              <a:srgbClr val="003048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99" name="Google Shape;299;p9"/>
          <p:cNvCxnSpPr>
            <a:stCxn id="281" idx="0"/>
            <a:endCxn id="290" idx="3"/>
          </p:cNvCxnSpPr>
          <p:nvPr/>
        </p:nvCxnSpPr>
        <p:spPr>
          <a:xfrm rot="5400000">
            <a:off x="7735386" y="3560711"/>
            <a:ext cx="1009500" cy="2666400"/>
          </a:xfrm>
          <a:prstGeom prst="bentConnector2">
            <a:avLst/>
          </a:prstGeom>
          <a:noFill/>
          <a:ln cap="flat" cmpd="sng" w="9525">
            <a:solidFill>
              <a:srgbClr val="181914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00" name="Google Shape;300;p9"/>
          <p:cNvCxnSpPr>
            <a:endCxn id="290" idx="1"/>
          </p:cNvCxnSpPr>
          <p:nvPr/>
        </p:nvCxnSpPr>
        <p:spPr>
          <a:xfrm>
            <a:off x="2486927" y="4315781"/>
            <a:ext cx="2723700" cy="1083000"/>
          </a:xfrm>
          <a:prstGeom prst="bentConnector3">
            <a:avLst>
              <a:gd fmla="val 50001" name="adj1"/>
            </a:avLst>
          </a:prstGeom>
          <a:noFill/>
          <a:ln cap="flat" cmpd="sng" w="9525">
            <a:solidFill>
              <a:srgbClr val="003048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01" name="Google Shape;301;p9"/>
          <p:cNvCxnSpPr/>
          <p:nvPr/>
        </p:nvCxnSpPr>
        <p:spPr>
          <a:xfrm rot="10800000">
            <a:off x="1006479" y="3056960"/>
            <a:ext cx="1480500" cy="1258800"/>
          </a:xfrm>
          <a:prstGeom prst="bentConnector3">
            <a:avLst>
              <a:gd fmla="val 0" name="adj1"/>
            </a:avLst>
          </a:prstGeom>
          <a:noFill/>
          <a:ln cap="flat" cmpd="sng" w="9525">
            <a:solidFill>
              <a:srgbClr val="003048"/>
            </a:solidFill>
            <a:prstDash val="solid"/>
            <a:round/>
            <a:headEnd len="sm" w="sm" type="none"/>
            <a:tailEnd len="med" w="med" type="triangle"/>
          </a:ln>
        </p:spPr>
      </p:cxnSp>
      <p:grpSp>
        <p:nvGrpSpPr>
          <p:cNvPr id="302" name="Google Shape;302;p9"/>
          <p:cNvGrpSpPr/>
          <p:nvPr/>
        </p:nvGrpSpPr>
        <p:grpSpPr>
          <a:xfrm>
            <a:off x="9117596" y="2295866"/>
            <a:ext cx="2533201" cy="723885"/>
            <a:chOff x="10345274" y="3903004"/>
            <a:chExt cx="1787315" cy="723885"/>
          </a:xfrm>
        </p:grpSpPr>
        <p:sp>
          <p:nvSpPr>
            <p:cNvPr id="283" name="Google Shape;283;p9"/>
            <p:cNvSpPr/>
            <p:nvPr/>
          </p:nvSpPr>
          <p:spPr>
            <a:xfrm flipH="1" rot="10800000">
              <a:off x="10345274" y="3903004"/>
              <a:ext cx="1787315" cy="723885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81914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9"/>
            <p:cNvSpPr txBox="1"/>
            <p:nvPr/>
          </p:nvSpPr>
          <p:spPr>
            <a:xfrm>
              <a:off x="10908255" y="4145672"/>
              <a:ext cx="1064923" cy="253916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50">
                  <a:solidFill>
                    <a:srgbClr val="5A7181"/>
                  </a:solidFill>
                  <a:latin typeface="Arial"/>
                  <a:ea typeface="Arial"/>
                  <a:cs typeface="Arial"/>
                  <a:sym typeface="Arial"/>
                </a:rPr>
                <a:t>Personalization DB</a:t>
              </a:r>
              <a:endParaRPr/>
            </a:p>
          </p:txBody>
        </p:sp>
      </p:grpSp>
      <p:pic>
        <p:nvPicPr>
          <p:cNvPr descr="A yellow gear with a blue cloud in the background&#10;&#10;AI-generated content may be incorrect." id="304" name="Google Shape;30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8659" y="2357045"/>
            <a:ext cx="564014" cy="5640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omputer screen shot of a magnifying glass and a stack of servers&#10;&#10;AI-generated content may be incorrect." id="305" name="Google Shape;305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82657" y="3656863"/>
            <a:ext cx="577081" cy="5770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with headset and computer&#10;&#10;AI-generated content may be incorrect." id="306" name="Google Shape;306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21114" y="3676023"/>
            <a:ext cx="570696" cy="5706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and white chat bubble with a wrench and text&#10;&#10;AI-generated content may be incorrect." id="307" name="Google Shape;307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55741" y="3714027"/>
            <a:ext cx="609287" cy="6092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yellow and blue circle with black background&#10;&#10;AI-generated content may be incorrect." id="308" name="Google Shape;308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397268" y="2385316"/>
            <a:ext cx="518253" cy="518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21415" y="2481555"/>
            <a:ext cx="610712" cy="367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881651" y="1426799"/>
            <a:ext cx="326673" cy="326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2024-09-30T11:41:18Z</dcterms:created>
  <dc:creator>Georgios Gkyzis</dc:creator>
</cp:coreProperties>
</file>