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Montserrat"/>
      <p:regular r:id="rId14"/>
      <p:bold r:id="rId15"/>
      <p:italic r:id="rId16"/>
      <p:boldItalic r:id="rId17"/>
    </p:embeddedFont>
    <p:embeddedFont>
      <p:font typeface="Montserrat Medium"/>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2" roundtripDataSignature="AMtx7mhjxxKMwfG7uwhclEHiWBagoFs5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MontserratMedium-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19" Type="http://schemas.openxmlformats.org/officeDocument/2006/relationships/font" Target="fonts/MontserratMedium-bold.fntdata"/><Relationship Id="rId6" Type="http://schemas.openxmlformats.org/officeDocument/2006/relationships/slide" Target="slides/slide1.xml"/><Relationship Id="rId18" Type="http://schemas.openxmlformats.org/officeDocument/2006/relationships/font" Target="fonts/MontserratMedium-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74" name="Google Shape;74;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82" name="Google Shape;82;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jpg"/><Relationship Id="rId4" Type="http://schemas.openxmlformats.org/officeDocument/2006/relationships/image" Target="../media/image3.jpg"/><Relationship Id="rId5" Type="http://schemas.openxmlformats.org/officeDocument/2006/relationships/image" Target="../media/image6.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10"/>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10"/>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10"/>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10"/>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10"/>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10"/>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10"/>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10"/>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11"/>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11"/>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1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1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1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11"/>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11"/>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11"/>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WGISS-59, 24-28 March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1" name="Shape 31"/>
        <p:cNvGrpSpPr/>
        <p:nvPr/>
      </p:nvGrpSpPr>
      <p:grpSpPr>
        <a:xfrm>
          <a:off x="0" y="0"/>
          <a:ext cx="0" cy="0"/>
          <a:chOff x="0" y="0"/>
          <a:chExt cx="0" cy="0"/>
        </a:xfrm>
      </p:grpSpPr>
      <p:sp>
        <p:nvSpPr>
          <p:cNvPr id="32" name="Google Shape;32;p1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3" name="Google Shape;33;p1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1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 name="Google Shape;35;p1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6" name="Google Shape;36;p1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37" name="Google Shape;37;p12"/>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WGISS-59, 24-28 March 2025</a:t>
            </a:r>
            <a:endParaRPr b="1" i="0" sz="1100" u="none" cap="none" strike="noStrike">
              <a:solidFill>
                <a:schemeClr val="dk2"/>
              </a:solidFill>
              <a:latin typeface="Montserrat"/>
              <a:ea typeface="Montserrat"/>
              <a:cs typeface="Montserrat"/>
              <a:sym typeface="Montserrat"/>
            </a:endParaRPr>
          </a:p>
        </p:txBody>
      </p:sp>
      <p:sp>
        <p:nvSpPr>
          <p:cNvPr id="38" name="Google Shape;38;p12"/>
          <p:cNvSpPr txBox="1"/>
          <p:nvPr/>
        </p:nvSpPr>
        <p:spPr>
          <a:xfrm>
            <a:off x="7699248" y="4930954"/>
            <a:ext cx="1444200" cy="238497"/>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9" name="Shape 39"/>
        <p:cNvGrpSpPr/>
        <p:nvPr/>
      </p:nvGrpSpPr>
      <p:grpSpPr>
        <a:xfrm>
          <a:off x="0" y="0"/>
          <a:ext cx="0" cy="0"/>
          <a:chOff x="0" y="0"/>
          <a:chExt cx="0" cy="0"/>
        </a:xfrm>
      </p:grpSpPr>
      <p:sp>
        <p:nvSpPr>
          <p:cNvPr id="40" name="Google Shape;40;p1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1" name="Google Shape;41;p1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2" name="Google Shape;42;p1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3" name="Google Shape;43;p1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4" name="Google Shape;44;p1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5" name="Google Shape;45;p13"/>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6" name="Google Shape;46;p13"/>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7" name="Google Shape;47;p1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1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1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WGISS-59, 24-28 March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0" name="Shape 50"/>
        <p:cNvGrpSpPr/>
        <p:nvPr/>
      </p:nvGrpSpPr>
      <p:grpSpPr>
        <a:xfrm>
          <a:off x="0" y="0"/>
          <a:ext cx="0" cy="0"/>
          <a:chOff x="0" y="0"/>
          <a:chExt cx="0" cy="0"/>
        </a:xfrm>
      </p:grpSpPr>
      <p:sp>
        <p:nvSpPr>
          <p:cNvPr id="51" name="Google Shape;51;p14"/>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52" name="Google Shape;52;p14"/>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53" name="Google Shape;53;p14"/>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54" name="Google Shape;54;p14"/>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5" name="Google Shape;55;p1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6" name="Google Shape;56;p14"/>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57" name="Google Shape;57;p14"/>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14"/>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WGISS-59, 24-28 March 2025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9"/>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9"/>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9"/>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
          <p:cNvSpPr txBox="1"/>
          <p:nvPr>
            <p:ph type="title"/>
          </p:nvPr>
        </p:nvSpPr>
        <p:spPr>
          <a:xfrm>
            <a:off x="132023" y="131950"/>
            <a:ext cx="5776941"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sz="4400"/>
              <a:t>EO Collection Data Citation Guidelines</a:t>
            </a:r>
            <a:endParaRPr/>
          </a:p>
        </p:txBody>
      </p:sp>
      <p:sp>
        <p:nvSpPr>
          <p:cNvPr id="64" name="Google Shape;64;p1"/>
          <p:cNvSpPr txBox="1"/>
          <p:nvPr/>
        </p:nvSpPr>
        <p:spPr>
          <a:xfrm>
            <a:off x="5181450" y="3331130"/>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Montserrat"/>
                <a:ea typeface="Montserrat"/>
                <a:cs typeface="Montserrat"/>
                <a:sym typeface="Montserrat"/>
              </a:rPr>
              <a:t>I.Maggio, Starion for ESA</a:t>
            </a:r>
            <a:endParaRPr b="1" i="0" sz="16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600"/>
              <a:buFont typeface="Arial"/>
              <a:buNone/>
            </a:pPr>
            <a:r>
              <a:rPr b="1" i="0" lang="en-US" sz="1600" u="none" cap="none" strike="noStrike">
                <a:solidFill>
                  <a:schemeClr val="accent1"/>
                </a:solidFill>
                <a:latin typeface="Montserrat"/>
                <a:ea typeface="Montserrat"/>
                <a:cs typeface="Montserrat"/>
                <a:sym typeface="Montserrat"/>
              </a:rPr>
              <a:t>Agenda Item 10.1</a:t>
            </a:r>
            <a:endParaRPr b="1" i="0" sz="1600" u="none" cap="none" strike="noStrike">
              <a:solidFill>
                <a:schemeClr val="accent1"/>
              </a:solidFill>
              <a:latin typeface="Montserrat"/>
              <a:ea typeface="Montserrat"/>
              <a:cs typeface="Montserrat"/>
              <a:sym typeface="Montserrat"/>
            </a:endParaRPr>
          </a:p>
          <a:p>
            <a:pPr indent="0" lvl="0" marL="0" rtl="0" algn="r">
              <a:lnSpc>
                <a:spcPct val="115000"/>
              </a:lnSpc>
              <a:spcBef>
                <a:spcPts val="0"/>
              </a:spcBef>
              <a:spcAft>
                <a:spcPts val="0"/>
              </a:spcAft>
              <a:buClr>
                <a:schemeClr val="dk1"/>
              </a:buClr>
              <a:buFont typeface="Arial"/>
              <a:buNone/>
            </a:pPr>
            <a:r>
              <a:rPr b="1" lang="en-US" sz="1700">
                <a:solidFill>
                  <a:schemeClr val="accent1"/>
                </a:solidFill>
                <a:latin typeface="Montserrat"/>
                <a:ea typeface="Montserrat"/>
                <a:cs typeface="Montserrat"/>
                <a:sym typeface="Montserrat"/>
              </a:rPr>
              <a:t>WGISS-59</a:t>
            </a:r>
            <a:endParaRPr>
              <a:solidFill>
                <a:schemeClr val="dk1"/>
              </a:solidFill>
            </a:endParaRPr>
          </a:p>
          <a:p>
            <a:pPr indent="0" lvl="0" marL="0" rtl="0" algn="r">
              <a:lnSpc>
                <a:spcPct val="115000"/>
              </a:lnSpc>
              <a:spcBef>
                <a:spcPts val="0"/>
              </a:spcBef>
              <a:spcAft>
                <a:spcPts val="0"/>
              </a:spcAft>
              <a:buClr>
                <a:schemeClr val="dk1"/>
              </a:buClr>
              <a:buFont typeface="Arial"/>
              <a:buNone/>
            </a:pPr>
            <a:r>
              <a:rPr b="1" lang="en-US" sz="1700">
                <a:solidFill>
                  <a:schemeClr val="accent1"/>
                </a:solidFill>
                <a:latin typeface="Montserrat"/>
                <a:ea typeface="Montserrat"/>
                <a:cs typeface="Montserrat"/>
                <a:sym typeface="Montserrat"/>
              </a:rPr>
              <a:t>24-28 March, 2025</a:t>
            </a:r>
            <a:endParaRPr>
              <a:solidFill>
                <a:schemeClr val="dk1"/>
              </a:solidFill>
            </a:endParaRPr>
          </a:p>
          <a:p>
            <a:pPr indent="0" lvl="0" marL="0" rtl="0" algn="r">
              <a:lnSpc>
                <a:spcPct val="115000"/>
              </a:lnSpc>
              <a:spcBef>
                <a:spcPts val="0"/>
              </a:spcBef>
              <a:spcAft>
                <a:spcPts val="0"/>
              </a:spcAft>
              <a:buClr>
                <a:schemeClr val="dk1"/>
              </a:buClr>
              <a:buFont typeface="Arial"/>
              <a:buNone/>
            </a:pPr>
            <a:r>
              <a:rPr b="1" lang="en-US" sz="1700">
                <a:solidFill>
                  <a:schemeClr val="accent1"/>
                </a:solidFill>
                <a:latin typeface="Montserrat"/>
                <a:ea typeface="Montserrat"/>
                <a:cs typeface="Montserrat"/>
                <a:sym typeface="Montserrat"/>
              </a:rPr>
              <a:t>Bangkok, Thailand</a:t>
            </a:r>
            <a:endParaRPr b="1" sz="160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type="title"/>
          </p:nvPr>
        </p:nvSpPr>
        <p:spPr>
          <a:xfrm>
            <a:off x="154338" y="206295"/>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400"/>
              <a:t>WHAT IS THE DATA CITATION?</a:t>
            </a:r>
            <a:endParaRPr/>
          </a:p>
        </p:txBody>
      </p:sp>
      <p:sp>
        <p:nvSpPr>
          <p:cNvPr id="70" name="Google Shape;70;p2"/>
          <p:cNvSpPr txBox="1"/>
          <p:nvPr/>
        </p:nvSpPr>
        <p:spPr>
          <a:xfrm>
            <a:off x="154338" y="790695"/>
            <a:ext cx="8913462" cy="426270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384248"/>
                </a:solidFill>
                <a:latin typeface="Times New Roman"/>
                <a:ea typeface="Times New Roman"/>
                <a:cs typeface="Times New Roman"/>
                <a:sym typeface="Times New Roman"/>
              </a:rPr>
              <a:t>Citation is the process of adding information to a text or other material that indicates where an external resource has been used to create it.</a:t>
            </a:r>
            <a:endParaRPr/>
          </a:p>
          <a:p>
            <a:pPr indent="0" lvl="0" marL="0" marR="0" rtl="0" algn="just">
              <a:lnSpc>
                <a:spcPct val="100000"/>
              </a:lnSpc>
              <a:spcBef>
                <a:spcPts val="1125"/>
              </a:spcBef>
              <a:spcAft>
                <a:spcPts val="0"/>
              </a:spcAft>
              <a:buNone/>
            </a:pPr>
            <a:r>
              <a:rPr b="0" i="0" lang="en-US" sz="1800" u="none" cap="none" strike="noStrike">
                <a:solidFill>
                  <a:srgbClr val="384248"/>
                </a:solidFill>
                <a:latin typeface="Times New Roman"/>
                <a:ea typeface="Times New Roman"/>
                <a:cs typeface="Times New Roman"/>
                <a:sym typeface="Times New Roman"/>
              </a:rPr>
              <a:t>Data citation is the practice of referencing data products used in research. </a:t>
            </a:r>
            <a:endParaRPr/>
          </a:p>
          <a:p>
            <a:pPr indent="0" lvl="0" marL="0" marR="0" rtl="0" algn="just">
              <a:lnSpc>
                <a:spcPct val="100000"/>
              </a:lnSpc>
              <a:spcBef>
                <a:spcPts val="1125"/>
              </a:spcBef>
              <a:spcAft>
                <a:spcPts val="0"/>
              </a:spcAft>
              <a:buNone/>
            </a:pPr>
            <a:r>
              <a:rPr b="0" i="0" lang="en-US" sz="1800" u="none" cap="none" strike="noStrike">
                <a:solidFill>
                  <a:srgbClr val="384248"/>
                </a:solidFill>
                <a:latin typeface="Times New Roman"/>
                <a:ea typeface="Times New Roman"/>
                <a:cs typeface="Times New Roman"/>
                <a:sym typeface="Times New Roman"/>
              </a:rPr>
              <a:t>Data citation means references to data, in the same way researchers routinely provide a bibliographic reference to other scholarly resources. </a:t>
            </a:r>
            <a:endParaRPr/>
          </a:p>
          <a:p>
            <a:pPr indent="0" lvl="0" marL="0" marR="0" rtl="0" algn="just">
              <a:lnSpc>
                <a:spcPct val="100000"/>
              </a:lnSpc>
              <a:spcBef>
                <a:spcPts val="1125"/>
              </a:spcBef>
              <a:spcAft>
                <a:spcPts val="0"/>
              </a:spcAft>
              <a:buNone/>
            </a:pPr>
            <a:r>
              <a:rPr b="0" i="0" lang="en-US" sz="1800" u="none" cap="none" strike="noStrike">
                <a:solidFill>
                  <a:srgbClr val="384248"/>
                </a:solidFill>
                <a:latin typeface="Times New Roman"/>
                <a:ea typeface="Times New Roman"/>
                <a:cs typeface="Times New Roman"/>
                <a:sym typeface="Times New Roman"/>
              </a:rPr>
              <a:t>Although data are often shared, they are not always cited the same way as journal articles or other publications. </a:t>
            </a:r>
            <a:endParaRPr/>
          </a:p>
          <a:p>
            <a:pPr indent="0" lvl="0" marL="0" marR="0" rtl="0" algn="just">
              <a:lnSpc>
                <a:spcPct val="100000"/>
              </a:lnSpc>
              <a:spcBef>
                <a:spcPts val="1125"/>
              </a:spcBef>
              <a:spcAft>
                <a:spcPts val="0"/>
              </a:spcAft>
              <a:buNone/>
            </a:pPr>
            <a:r>
              <a:rPr b="0" i="0" lang="en-US" sz="1800" u="none" cap="none" strike="noStrike">
                <a:solidFill>
                  <a:srgbClr val="384248"/>
                </a:solidFill>
                <a:latin typeface="Times New Roman"/>
                <a:ea typeface="Times New Roman"/>
                <a:cs typeface="Times New Roman"/>
                <a:sym typeface="Times New Roman"/>
              </a:rPr>
              <a:t>Research organizations play an important role in data citation by linking their data to the articles that cite them. </a:t>
            </a:r>
            <a:endParaRPr/>
          </a:p>
          <a:p>
            <a:pPr indent="0" lvl="0" marL="0" marR="0" rtl="0" algn="just">
              <a:lnSpc>
                <a:spcPct val="100000"/>
              </a:lnSpc>
              <a:spcBef>
                <a:spcPts val="1125"/>
              </a:spcBef>
              <a:spcAft>
                <a:spcPts val="0"/>
              </a:spcAft>
              <a:buNone/>
            </a:pPr>
            <a:r>
              <a:rPr b="0" i="0" lang="en-US" sz="1800" u="none" cap="none" strike="noStrike">
                <a:solidFill>
                  <a:srgbClr val="384248"/>
                </a:solidFill>
                <a:latin typeface="Times New Roman"/>
                <a:ea typeface="Times New Roman"/>
                <a:cs typeface="Times New Roman"/>
                <a:sym typeface="Times New Roman"/>
              </a:rPr>
              <a:t>A newly written paper contains information about the data used in its creation so that a reader can find this data, or even just note who created it and draw some conclusions about its reliability.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sz="2800">
                <a:solidFill>
                  <a:schemeClr val="lt1"/>
                </a:solidFill>
                <a:latin typeface="Montserrat Medium"/>
                <a:ea typeface="Montserrat Medium"/>
                <a:cs typeface="Montserrat Medium"/>
                <a:sym typeface="Montserrat Medium"/>
              </a:rPr>
            </a:br>
            <a:br>
              <a:rPr lang="en-US"/>
            </a:br>
            <a:endParaRPr b="1"/>
          </a:p>
        </p:txBody>
      </p:sp>
      <p:sp>
        <p:nvSpPr>
          <p:cNvPr id="77" name="Google Shape;77;p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78" name="Google Shape;78;p3"/>
          <p:cNvSpPr txBox="1"/>
          <p:nvPr/>
        </p:nvSpPr>
        <p:spPr>
          <a:xfrm>
            <a:off x="142431" y="793315"/>
            <a:ext cx="8506614" cy="49526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rgbClr val="384248"/>
                </a:solidFill>
                <a:latin typeface="Times New Roman"/>
                <a:ea typeface="Times New Roman"/>
                <a:cs typeface="Times New Roman"/>
                <a:sym typeface="Times New Roman"/>
              </a:rPr>
              <a:t>Data attribution</a:t>
            </a:r>
            <a:r>
              <a:rPr b="0" i="0" lang="en-US" sz="1800" u="none" cap="none" strike="noStrike">
                <a:solidFill>
                  <a:srgbClr val="384248"/>
                </a:solidFill>
                <a:latin typeface="Times New Roman"/>
                <a:ea typeface="Times New Roman"/>
                <a:cs typeface="Times New Roman"/>
                <a:sym typeface="Times New Roman"/>
              </a:rPr>
              <a:t>: Data citation allows the authors of a publication to properly acknowledge data authors (including themselves if they created the data) and to attribute credit to them for collecting, documenting, and sharing their data. </a:t>
            </a:r>
            <a:endParaRPr/>
          </a:p>
          <a:p>
            <a:pPr indent="0" lvl="0" marL="0" marR="0" rtl="0" algn="just">
              <a:lnSpc>
                <a:spcPct val="100000"/>
              </a:lnSpc>
              <a:spcBef>
                <a:spcPts val="1125"/>
              </a:spcBef>
              <a:spcAft>
                <a:spcPts val="0"/>
              </a:spcAft>
              <a:buNone/>
            </a:pPr>
            <a:r>
              <a:rPr b="1" i="0" lang="en-US" sz="1800" u="none" cap="none" strike="noStrike">
                <a:solidFill>
                  <a:srgbClr val="384248"/>
                </a:solidFill>
                <a:latin typeface="Times New Roman"/>
                <a:ea typeface="Times New Roman"/>
                <a:cs typeface="Times New Roman"/>
                <a:sym typeface="Times New Roman"/>
              </a:rPr>
              <a:t>Data findability and access</a:t>
            </a:r>
            <a:r>
              <a:rPr b="0" i="0" lang="en-US" sz="1800" u="none" cap="none" strike="noStrike">
                <a:solidFill>
                  <a:srgbClr val="384248"/>
                </a:solidFill>
                <a:latin typeface="Times New Roman"/>
                <a:ea typeface="Times New Roman"/>
                <a:cs typeface="Times New Roman"/>
                <a:sym typeface="Times New Roman"/>
              </a:rPr>
              <a:t>: Data citation can be an entry point to data otherwise not or hardly findable. Indeed, data citation makes it easier for the readers to find and access the data. With the use of persistent and unique identifiers (such as DOIs), location and access to data is quick and ensured for the long-term. </a:t>
            </a:r>
            <a:endParaRPr/>
          </a:p>
          <a:p>
            <a:pPr indent="0" lvl="0" marL="0" marR="0" rtl="0" algn="just">
              <a:lnSpc>
                <a:spcPct val="100000"/>
              </a:lnSpc>
              <a:spcBef>
                <a:spcPts val="1125"/>
              </a:spcBef>
              <a:spcAft>
                <a:spcPts val="0"/>
              </a:spcAft>
              <a:buNone/>
            </a:pPr>
            <a:r>
              <a:rPr b="1" i="0" lang="en-US" sz="1800" u="none" cap="none" strike="noStrike">
                <a:solidFill>
                  <a:srgbClr val="384248"/>
                </a:solidFill>
                <a:latin typeface="Times New Roman"/>
                <a:ea typeface="Times New Roman"/>
                <a:cs typeface="Times New Roman"/>
                <a:sym typeface="Times New Roman"/>
              </a:rPr>
              <a:t>Data reuse</a:t>
            </a:r>
            <a:r>
              <a:rPr b="0" i="0" lang="en-US" sz="1800" u="none" cap="none" strike="noStrike">
                <a:solidFill>
                  <a:srgbClr val="384248"/>
                </a:solidFill>
                <a:latin typeface="Times New Roman"/>
                <a:ea typeface="Times New Roman"/>
                <a:cs typeface="Times New Roman"/>
                <a:sym typeface="Times New Roman"/>
              </a:rPr>
              <a:t>: Since data citation facilitates findability and access to the data used in a publication, it also helps and fosters reuse of the data by the readers in order to address new research questions.</a:t>
            </a:r>
            <a:endParaRPr/>
          </a:p>
          <a:p>
            <a:pPr indent="0" lvl="0" marL="0" marR="0" rtl="0" algn="just">
              <a:lnSpc>
                <a:spcPct val="100000"/>
              </a:lnSpc>
              <a:spcBef>
                <a:spcPts val="1125"/>
              </a:spcBef>
              <a:spcAft>
                <a:spcPts val="0"/>
              </a:spcAft>
              <a:buNone/>
            </a:pPr>
            <a:r>
              <a:rPr b="1" i="0" lang="en-US" sz="1800" u="none" cap="none" strike="noStrike">
                <a:solidFill>
                  <a:srgbClr val="384248"/>
                </a:solidFill>
                <a:latin typeface="Times New Roman"/>
                <a:ea typeface="Times New Roman"/>
                <a:cs typeface="Times New Roman"/>
                <a:sym typeface="Times New Roman"/>
              </a:rPr>
              <a:t>Transparency</a:t>
            </a:r>
            <a:r>
              <a:rPr b="0" i="0" lang="en-US" sz="1800" u="none" cap="none" strike="noStrike">
                <a:solidFill>
                  <a:srgbClr val="384248"/>
                </a:solidFill>
                <a:latin typeface="Times New Roman"/>
                <a:ea typeface="Times New Roman"/>
                <a:cs typeface="Times New Roman"/>
                <a:sym typeface="Times New Roman"/>
              </a:rPr>
              <a:t>: Data citation indicates precisely which data, and its specific version, has underpinned the research. This gives credibility to the work of the data user, in accordance with the research standards for citations.</a:t>
            </a:r>
            <a:endParaRPr/>
          </a:p>
          <a:p>
            <a:pPr indent="0" lvl="0" marL="0" marR="0" rtl="0" algn="just">
              <a:lnSpc>
                <a:spcPct val="100000"/>
              </a:lnSpc>
              <a:spcBef>
                <a:spcPts val="1125"/>
              </a:spcBef>
              <a:spcAft>
                <a:spcPts val="0"/>
              </a:spcAft>
              <a:buNone/>
            </a:pPr>
            <a:r>
              <a:t/>
            </a:r>
            <a:endParaRPr b="0" i="0" sz="1800" u="none" cap="none" strike="noStrike">
              <a:solidFill>
                <a:srgbClr val="384248"/>
              </a:solidFill>
              <a:latin typeface="Times New Roman"/>
              <a:ea typeface="Times New Roman"/>
              <a:cs typeface="Times New Roman"/>
              <a:sym typeface="Times New Roman"/>
            </a:endParaRPr>
          </a:p>
          <a:p>
            <a:pPr indent="0" lvl="0" marL="0" marR="0" rtl="0" algn="just">
              <a:lnSpc>
                <a:spcPct val="100000"/>
              </a:lnSpc>
              <a:spcBef>
                <a:spcPts val="1125"/>
              </a:spcBef>
              <a:spcAft>
                <a:spcPts val="0"/>
              </a:spcAft>
              <a:buNone/>
            </a:pPr>
            <a:r>
              <a:t/>
            </a:r>
            <a:endParaRPr b="0" i="0" sz="1800" u="none" cap="none" strike="noStrike">
              <a:solidFill>
                <a:srgbClr val="384248"/>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sz="2800">
                <a:solidFill>
                  <a:schemeClr val="lt1"/>
                </a:solidFill>
                <a:latin typeface="Montserrat Medium"/>
                <a:ea typeface="Montserrat Medium"/>
                <a:cs typeface="Montserrat Medium"/>
                <a:sym typeface="Montserrat Medium"/>
              </a:rPr>
            </a:br>
            <a:br>
              <a:rPr lang="en-US" sz="2800">
                <a:solidFill>
                  <a:schemeClr val="lt1"/>
                </a:solidFill>
                <a:latin typeface="Montserrat Medium"/>
                <a:ea typeface="Montserrat Medium"/>
                <a:cs typeface="Montserrat Medium"/>
                <a:sym typeface="Montserrat Medium"/>
              </a:rPr>
            </a:br>
            <a:br>
              <a:rPr lang="en-US"/>
            </a:br>
            <a:endParaRPr b="1"/>
          </a:p>
        </p:txBody>
      </p:sp>
      <p:sp>
        <p:nvSpPr>
          <p:cNvPr id="85" name="Google Shape;85;p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86" name="Google Shape;86;p4"/>
          <p:cNvSpPr txBox="1"/>
          <p:nvPr/>
        </p:nvSpPr>
        <p:spPr>
          <a:xfrm>
            <a:off x="93940" y="793315"/>
            <a:ext cx="8506614" cy="39805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800" u="none" cap="none" strike="noStrike">
                <a:solidFill>
                  <a:srgbClr val="384248"/>
                </a:solidFill>
                <a:latin typeface="Times New Roman"/>
                <a:ea typeface="Times New Roman"/>
                <a:cs typeface="Times New Roman"/>
                <a:sym typeface="Times New Roman"/>
              </a:rPr>
              <a:t>Reproducibility</a:t>
            </a:r>
            <a:r>
              <a:rPr b="0" i="0" lang="en-US" sz="1800" u="none" cap="none" strike="noStrike">
                <a:solidFill>
                  <a:srgbClr val="384248"/>
                </a:solidFill>
                <a:latin typeface="Times New Roman"/>
                <a:ea typeface="Times New Roman"/>
                <a:cs typeface="Times New Roman"/>
                <a:sym typeface="Times New Roman"/>
              </a:rPr>
              <a:t>: Data citation supports the reproducibility of science and, more specifically, of your research by enabling other researchers to find the data used for the analyses in order to reproduce and verify the results and, thus, assess their integrity. </a:t>
            </a:r>
            <a:endParaRPr/>
          </a:p>
          <a:p>
            <a:pPr indent="0" lvl="0" marL="0" marR="0" rtl="0" algn="just">
              <a:lnSpc>
                <a:spcPct val="100000"/>
              </a:lnSpc>
              <a:spcBef>
                <a:spcPts val="1125"/>
              </a:spcBef>
              <a:spcAft>
                <a:spcPts val="0"/>
              </a:spcAft>
              <a:buNone/>
            </a:pPr>
            <a:r>
              <a:rPr b="1" i="0" lang="en-US" sz="1800" u="none" cap="none" strike="noStrike">
                <a:solidFill>
                  <a:srgbClr val="384248"/>
                </a:solidFill>
                <a:latin typeface="Times New Roman"/>
                <a:ea typeface="Times New Roman"/>
                <a:cs typeface="Times New Roman"/>
                <a:sym typeface="Times New Roman"/>
              </a:rPr>
              <a:t>Data recognition</a:t>
            </a:r>
            <a:r>
              <a:rPr b="0" i="0" lang="en-US" sz="1800" u="none" cap="none" strike="noStrike">
                <a:solidFill>
                  <a:srgbClr val="384248"/>
                </a:solidFill>
                <a:latin typeface="Times New Roman"/>
                <a:ea typeface="Times New Roman"/>
                <a:cs typeface="Times New Roman"/>
                <a:sym typeface="Times New Roman"/>
              </a:rPr>
              <a:t>: Citing data specifically contributes to recognising data as a legitimate scholarly contribution, that is, recognising the creation and sharing of data as important scientific contributions alongside scientific articles and monographs. </a:t>
            </a:r>
            <a:endParaRPr/>
          </a:p>
          <a:p>
            <a:pPr indent="0" lvl="0" marL="0" marR="0" rtl="0" algn="just">
              <a:lnSpc>
                <a:spcPct val="100000"/>
              </a:lnSpc>
              <a:spcBef>
                <a:spcPts val="1125"/>
              </a:spcBef>
              <a:spcAft>
                <a:spcPts val="0"/>
              </a:spcAft>
              <a:buNone/>
            </a:pPr>
            <a:r>
              <a:rPr b="1" i="0" lang="en-US" sz="1800" u="none" cap="none" strike="noStrike">
                <a:solidFill>
                  <a:srgbClr val="384248"/>
                </a:solidFill>
                <a:latin typeface="Times New Roman"/>
                <a:ea typeface="Times New Roman"/>
                <a:cs typeface="Times New Roman"/>
                <a:sym typeface="Times New Roman"/>
              </a:rPr>
              <a:t>Data impact</a:t>
            </a:r>
            <a:r>
              <a:rPr b="0" i="0" lang="en-US" sz="1800" u="none" cap="none" strike="noStrike">
                <a:solidFill>
                  <a:srgbClr val="384248"/>
                </a:solidFill>
                <a:latin typeface="Times New Roman"/>
                <a:ea typeface="Times New Roman"/>
                <a:cs typeface="Times New Roman"/>
                <a:sym typeface="Times New Roman"/>
              </a:rPr>
              <a:t>: It is likely that data authors wish to know if, why, and in what manner the fruit of their work is used by others, as they do for other research outputs such as articles. Data citation ensures the traceability of reuse and facilitates measuring the impact of data. </a:t>
            </a:r>
            <a:endParaRPr/>
          </a:p>
          <a:p>
            <a:pPr indent="0" lvl="0" marL="0" marR="0" rtl="0" algn="just">
              <a:lnSpc>
                <a:spcPct val="100000"/>
              </a:lnSpc>
              <a:spcBef>
                <a:spcPts val="1125"/>
              </a:spcBef>
              <a:spcAft>
                <a:spcPts val="0"/>
              </a:spcAft>
              <a:buNone/>
            </a:pPr>
            <a:r>
              <a:rPr b="1" i="0" lang="en-US" sz="1800" u="none" cap="none" strike="noStrike">
                <a:solidFill>
                  <a:srgbClr val="384248"/>
                </a:solidFill>
                <a:latin typeface="Times New Roman"/>
                <a:ea typeface="Times New Roman"/>
                <a:cs typeface="Times New Roman"/>
                <a:sym typeface="Times New Roman"/>
              </a:rPr>
              <a:t>Data sharing</a:t>
            </a:r>
            <a:r>
              <a:rPr b="0" i="0" lang="en-US" sz="1800" u="none" cap="none" strike="noStrike">
                <a:solidFill>
                  <a:srgbClr val="384248"/>
                </a:solidFill>
                <a:latin typeface="Times New Roman"/>
                <a:ea typeface="Times New Roman"/>
                <a:cs typeface="Times New Roman"/>
                <a:sym typeface="Times New Roman"/>
              </a:rPr>
              <a:t>: Finally, citing the data and therefore acknowledging the data authors is an important incentive for future data authors to share their data. </a:t>
            </a:r>
            <a:endParaRPr/>
          </a:p>
          <a:p>
            <a:pPr indent="0" lvl="0" marL="0" marR="0" rtl="0" algn="just">
              <a:lnSpc>
                <a:spcPct val="100000"/>
              </a:lnSpc>
              <a:spcBef>
                <a:spcPts val="1125"/>
              </a:spcBef>
              <a:spcAft>
                <a:spcPts val="0"/>
              </a:spcAft>
              <a:buNone/>
            </a:pPr>
            <a:r>
              <a:t/>
            </a:r>
            <a:endParaRPr b="0" i="0" sz="1800" u="none" cap="none" strike="noStrike">
              <a:solidFill>
                <a:srgbClr val="384248"/>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txBox="1"/>
          <p:nvPr>
            <p:ph type="title"/>
          </p:nvPr>
        </p:nvSpPr>
        <p:spPr>
          <a:xfrm>
            <a:off x="0" y="86904"/>
            <a:ext cx="8506614" cy="584252"/>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2400"/>
              <a:t>HOW TO CITE DATA? (1/2)</a:t>
            </a:r>
            <a:endParaRPr/>
          </a:p>
        </p:txBody>
      </p:sp>
      <p:sp>
        <p:nvSpPr>
          <p:cNvPr id="92" name="Google Shape;92;p5"/>
          <p:cNvSpPr txBox="1"/>
          <p:nvPr/>
        </p:nvSpPr>
        <p:spPr>
          <a:xfrm>
            <a:off x="145472" y="746579"/>
            <a:ext cx="8853055" cy="481670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384248"/>
                </a:solidFill>
                <a:latin typeface="Times New Roman"/>
                <a:ea typeface="Times New Roman"/>
                <a:cs typeface="Times New Roman"/>
                <a:sym typeface="Times New Roman"/>
              </a:rPr>
              <a:t>A data citation includes key descriptive information about the data, such as the title, source, and responsible parties.</a:t>
            </a:r>
            <a:endParaRPr/>
          </a:p>
          <a:p>
            <a:pPr indent="0" lvl="0" marL="0" marR="0" rtl="0" algn="just">
              <a:lnSpc>
                <a:spcPct val="100000"/>
              </a:lnSpc>
              <a:spcBef>
                <a:spcPts val="1125"/>
              </a:spcBef>
              <a:spcAft>
                <a:spcPts val="0"/>
              </a:spcAft>
              <a:buNone/>
            </a:pPr>
            <a:r>
              <a:rPr b="0" i="0" lang="en-US" sz="1800" u="none" cap="none" strike="noStrike">
                <a:solidFill>
                  <a:srgbClr val="384248"/>
                </a:solidFill>
                <a:latin typeface="Times New Roman"/>
                <a:ea typeface="Times New Roman"/>
                <a:cs typeface="Times New Roman"/>
                <a:sym typeface="Times New Roman"/>
              </a:rPr>
              <a:t>Three aspects should be considered to cite data correctly:</a:t>
            </a:r>
            <a:endParaRPr/>
          </a:p>
          <a:p>
            <a:pPr indent="-342900" lvl="0" marL="342900" marR="0" rtl="0" algn="just">
              <a:lnSpc>
                <a:spcPct val="100000"/>
              </a:lnSpc>
              <a:spcBef>
                <a:spcPts val="1125"/>
              </a:spcBef>
              <a:spcAft>
                <a:spcPts val="0"/>
              </a:spcAft>
              <a:buClr>
                <a:srgbClr val="000000"/>
              </a:buClr>
              <a:buSzPts val="1800"/>
              <a:buFont typeface="Arial"/>
              <a:buAutoNum type="arabicPeriod"/>
            </a:pPr>
            <a:r>
              <a:rPr b="0" i="0" lang="en-US" sz="1800" u="none" cap="none" strike="noStrike">
                <a:solidFill>
                  <a:srgbClr val="384248"/>
                </a:solidFill>
                <a:latin typeface="Times New Roman"/>
                <a:ea typeface="Times New Roman"/>
                <a:cs typeface="Times New Roman"/>
                <a:sym typeface="Times New Roman"/>
              </a:rPr>
              <a:t>The citation should refer to the data. A dataset is composed of one or several data files and can include documentation files. Generally, datasets are accessible from a discipline-specific, institutional or journal data archive or repository. A data citation should, thus, link to the page where the dataset is published. </a:t>
            </a:r>
            <a:endParaRPr/>
          </a:p>
          <a:p>
            <a:pPr indent="-342900" lvl="0" marL="342900" marR="0" rtl="0" algn="just">
              <a:lnSpc>
                <a:spcPct val="100000"/>
              </a:lnSpc>
              <a:spcBef>
                <a:spcPts val="1125"/>
              </a:spcBef>
              <a:spcAft>
                <a:spcPts val="0"/>
              </a:spcAft>
              <a:buClr>
                <a:srgbClr val="000000"/>
              </a:buClr>
              <a:buSzPts val="1800"/>
              <a:buFont typeface="Arial"/>
              <a:buAutoNum type="arabicPeriod"/>
            </a:pPr>
            <a:r>
              <a:rPr b="0" i="0" lang="en-US" sz="1800" u="none" cap="none" strike="noStrike">
                <a:solidFill>
                  <a:srgbClr val="384248"/>
                </a:solidFill>
                <a:latin typeface="Times New Roman"/>
                <a:ea typeface="Times New Roman"/>
                <a:cs typeface="Times New Roman"/>
                <a:sym typeface="Times New Roman"/>
              </a:rPr>
              <a:t>Second, the data should be cited in-text, in an abbreviated version, and included as a full version in the general reference section, as is the case for any other sources and materials contributing to a publication, such as books, articles, reports, conference presentations, or websites (Silvello, 2018). </a:t>
            </a:r>
            <a:endParaRPr/>
          </a:p>
          <a:p>
            <a:pPr indent="-342900" lvl="0" marL="342900" marR="0" rtl="0" algn="just">
              <a:lnSpc>
                <a:spcPct val="100000"/>
              </a:lnSpc>
              <a:spcBef>
                <a:spcPts val="1125"/>
              </a:spcBef>
              <a:spcAft>
                <a:spcPts val="0"/>
              </a:spcAft>
              <a:buClr>
                <a:srgbClr val="000000"/>
              </a:buClr>
              <a:buSzPts val="1800"/>
              <a:buFont typeface="Arial"/>
              <a:buAutoNum type="arabicPeriod"/>
            </a:pPr>
            <a:r>
              <a:rPr b="0" i="0" lang="en-US" sz="1800" u="none" cap="none" strike="noStrike">
                <a:solidFill>
                  <a:srgbClr val="384248"/>
                </a:solidFill>
                <a:latin typeface="Times New Roman"/>
                <a:ea typeface="Times New Roman"/>
                <a:cs typeface="Times New Roman"/>
                <a:sym typeface="Times New Roman"/>
              </a:rPr>
              <a:t>Third, to be considered correct the full citation must include at least the core components.</a:t>
            </a:r>
            <a:endParaRPr/>
          </a:p>
          <a:p>
            <a:pPr indent="0" lvl="0" marL="0" marR="0" rtl="0" algn="just">
              <a:lnSpc>
                <a:spcPct val="100000"/>
              </a:lnSpc>
              <a:spcBef>
                <a:spcPts val="1125"/>
              </a:spcBef>
              <a:spcAft>
                <a:spcPts val="0"/>
              </a:spcAft>
              <a:buNone/>
            </a:pPr>
            <a:r>
              <a:t/>
            </a:r>
            <a:endParaRPr b="0" i="0" sz="1800" u="none" cap="none" strike="noStrike">
              <a:solidFill>
                <a:srgbClr val="384248"/>
              </a:solidFill>
              <a:latin typeface="Times New Roman"/>
              <a:ea typeface="Times New Roman"/>
              <a:cs typeface="Times New Roman"/>
              <a:sym typeface="Times New Roman"/>
            </a:endParaRPr>
          </a:p>
          <a:p>
            <a:pPr indent="0" lvl="0" marL="0" marR="0" rtl="0" algn="just">
              <a:lnSpc>
                <a:spcPct val="100000"/>
              </a:lnSpc>
              <a:spcBef>
                <a:spcPts val="1125"/>
              </a:spcBef>
              <a:spcAft>
                <a:spcPts val="0"/>
              </a:spcAft>
              <a:buNone/>
            </a:pPr>
            <a:r>
              <a:t/>
            </a:r>
            <a:endParaRPr b="0" i="0" sz="1800" u="none" cap="none" strike="noStrike">
              <a:solidFill>
                <a:srgbClr val="384248"/>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6"/>
          <p:cNvSpPr txBox="1"/>
          <p:nvPr>
            <p:ph type="title"/>
          </p:nvPr>
        </p:nvSpPr>
        <p:spPr>
          <a:xfrm>
            <a:off x="0" y="86904"/>
            <a:ext cx="8506614" cy="584252"/>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2400"/>
              <a:t>HOW TO CITE DATA? (2/2)</a:t>
            </a:r>
            <a:endParaRPr/>
          </a:p>
        </p:txBody>
      </p:sp>
      <p:sp>
        <p:nvSpPr>
          <p:cNvPr id="98" name="Google Shape;98;p6"/>
          <p:cNvSpPr txBox="1"/>
          <p:nvPr/>
        </p:nvSpPr>
        <p:spPr>
          <a:xfrm>
            <a:off x="145472" y="746579"/>
            <a:ext cx="8853055" cy="385490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t/>
            </a:r>
            <a:endParaRPr b="0" i="0" sz="600" u="none" cap="none" strike="noStrike">
              <a:solidFill>
                <a:srgbClr val="384248"/>
              </a:solidFill>
              <a:latin typeface="Times New Roman"/>
              <a:ea typeface="Times New Roman"/>
              <a:cs typeface="Times New Roman"/>
              <a:sym typeface="Times New Roman"/>
            </a:endParaRPr>
          </a:p>
          <a:p>
            <a:pPr indent="0" lvl="0" marL="0" marR="0" rtl="0" algn="just">
              <a:lnSpc>
                <a:spcPct val="100000"/>
              </a:lnSpc>
              <a:spcBef>
                <a:spcPts val="1125"/>
              </a:spcBef>
              <a:spcAft>
                <a:spcPts val="0"/>
              </a:spcAft>
              <a:buNone/>
            </a:pPr>
            <a:r>
              <a:rPr b="0" i="0" lang="en-US" sz="1800" u="none" cap="none" strike="noStrike">
                <a:solidFill>
                  <a:srgbClr val="384248"/>
                </a:solidFill>
                <a:latin typeface="Times New Roman"/>
                <a:ea typeface="Times New Roman"/>
                <a:cs typeface="Times New Roman"/>
                <a:sym typeface="Times New Roman"/>
              </a:rPr>
              <a:t>CORE COMPONENTS OF A DATA CITATION:</a:t>
            </a:r>
            <a:endParaRPr/>
          </a:p>
          <a:p>
            <a:pPr indent="-171450" lvl="0" marL="1714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Author: Name of each individual or organisational entity responsible for the creation of the data. This could also be the rights holder. </a:t>
            </a:r>
            <a:endParaRPr/>
          </a:p>
          <a:p>
            <a:pPr indent="-171450" lvl="0" marL="1714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Title of the data: Complete title of the data. </a:t>
            </a:r>
            <a:endParaRPr/>
          </a:p>
          <a:p>
            <a:pPr indent="-171450" lvl="0" marL="1714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Year of publication: Year the data was published or disseminated for the version of the data used. </a:t>
            </a:r>
            <a:endParaRPr/>
          </a:p>
          <a:p>
            <a:pPr indent="-171450" lvl="0" marL="1714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Version: Version or edition number associated with the data. </a:t>
            </a:r>
            <a:endParaRPr/>
          </a:p>
          <a:p>
            <a:pPr indent="-171450" lvl="0" marL="1714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Data publisher: Organisational entity (e.g., data repository or archive) that makes the dataset available by preserving and/or disseminating the data. </a:t>
            </a:r>
            <a:endParaRPr/>
          </a:p>
          <a:p>
            <a:pPr indent="-171450" lvl="0" marL="1714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Persistent identifier: Unique electronic identifier used to locate and access the data (such as a DOI). If available, the persistent identifier should be included as a link (e.g., https://doi.org/xxxxxx) and used instead of the URL or other Internet link. </a:t>
            </a:r>
            <a:endParaRPr/>
          </a:p>
          <a:p>
            <a:pPr indent="0" lvl="0" marL="0" marR="0" rtl="0" algn="just">
              <a:lnSpc>
                <a:spcPct val="100000"/>
              </a:lnSpc>
              <a:spcBef>
                <a:spcPts val="1125"/>
              </a:spcBef>
              <a:spcAft>
                <a:spcPts val="0"/>
              </a:spcAft>
              <a:buNone/>
            </a:pPr>
            <a:r>
              <a:rPr b="0" i="0" lang="en-US" sz="1800" u="none" cap="none" strike="noStrike">
                <a:solidFill>
                  <a:srgbClr val="384248"/>
                </a:solidFill>
                <a:latin typeface="Times New Roman"/>
                <a:ea typeface="Times New Roman"/>
                <a:cs typeface="Times New Roman"/>
                <a:sym typeface="Times New Roman"/>
              </a:rPr>
              <a:t>ADDITIONAL COMPONENTS OF A DATA CITATION:</a:t>
            </a:r>
            <a:endParaRPr/>
          </a:p>
          <a:p>
            <a:pPr indent="-171450" lvl="0" marL="1714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Depending on the citation format requested by the guideline or style, additional components, such as the data number, the resource type, the place of publication, or the date of access, might be requested.</a:t>
            </a:r>
            <a:endParaRPr b="0" i="0" sz="1200" u="none" cap="none" strike="noStrike">
              <a:solidFill>
                <a:srgbClr val="384248"/>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7"/>
          <p:cNvSpPr txBox="1"/>
          <p:nvPr>
            <p:ph type="title"/>
          </p:nvPr>
        </p:nvSpPr>
        <p:spPr>
          <a:xfrm>
            <a:off x="0" y="86904"/>
            <a:ext cx="8506614" cy="584252"/>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2400"/>
              <a:t>Examples</a:t>
            </a:r>
            <a:endParaRPr/>
          </a:p>
        </p:txBody>
      </p:sp>
      <p:sp>
        <p:nvSpPr>
          <p:cNvPr id="104" name="Google Shape;104;p7"/>
          <p:cNvSpPr txBox="1"/>
          <p:nvPr/>
        </p:nvSpPr>
        <p:spPr>
          <a:xfrm>
            <a:off x="200890" y="898979"/>
            <a:ext cx="8853055" cy="384977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384248"/>
                </a:solidFill>
                <a:latin typeface="Times New Roman"/>
                <a:ea typeface="Times New Roman"/>
                <a:cs typeface="Times New Roman"/>
                <a:sym typeface="Times New Roman"/>
              </a:rPr>
              <a:t>Data citations drawn from commonly used style manuals:​</a:t>
            </a:r>
            <a:endParaRPr/>
          </a:p>
          <a:p>
            <a:pPr indent="-285750" lvl="0" marL="2857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APA: Cool, H. E. M., &amp; Bell, M. (2011). Excavations at St Peter’s Church, Barton-upon-Humber [Data set]. doi:10.5284/1000389​</a:t>
            </a:r>
            <a:endParaRPr/>
          </a:p>
          <a:p>
            <a:pPr indent="-285750" lvl="0" marL="2857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Chicago: (Footnote) H. E. M. Cool and Mark Bell, Excavations at St Peter’s Church, Barton-upon-Humber (accessed May 1, 2011), doi:10.5284/1000389.​</a:t>
            </a:r>
            <a:endParaRPr/>
          </a:p>
          <a:p>
            <a:pPr indent="-285750" lvl="0" marL="2857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MLA: Cool, H. E. M., and Mark Bell. “Excavations at St Peter’s Church, Barton-upon-Humber.” Archaeology Data Service, 2001. Web. 1 May 2011. &lt;http://dx.doi.org/10.5284/1000389&gt;. Oxford : Cool, H. E. M. and Bell, M. (2011), Excavations at St Peter’s Church, Barton-upon-Humber [dataset] (York: Archaeology Data Service), doi: 10.5284/1000389​</a:t>
            </a:r>
            <a:endParaRPr/>
          </a:p>
          <a:p>
            <a:pPr indent="0" lvl="0" marL="0" marR="0" rtl="0" algn="just">
              <a:lnSpc>
                <a:spcPct val="100000"/>
              </a:lnSpc>
              <a:spcBef>
                <a:spcPts val="1125"/>
              </a:spcBef>
              <a:spcAft>
                <a:spcPts val="0"/>
              </a:spcAft>
              <a:buNone/>
            </a:pPr>
            <a:r>
              <a:rPr b="0" i="0" lang="en-US" sz="1800" u="none" cap="none" strike="noStrike">
                <a:solidFill>
                  <a:srgbClr val="384248"/>
                </a:solidFill>
                <a:latin typeface="Times New Roman"/>
                <a:ea typeface="Times New Roman"/>
                <a:cs typeface="Times New Roman"/>
                <a:sym typeface="Times New Roman"/>
              </a:rPr>
              <a:t>Citation formats suggested by three data repositories:​</a:t>
            </a:r>
            <a:endParaRPr/>
          </a:p>
          <a:p>
            <a:pPr indent="-171450" lvl="0" marL="1714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PANGAEA: Willmes, S et al. (2009): Onset dates of annual snowmelt on Antarctic sea ice in 2007/2008. doi:10.1594/PANGAEA.701380  ​</a:t>
            </a:r>
            <a:endParaRPr/>
          </a:p>
          <a:p>
            <a:pPr indent="-171450" lvl="0" marL="1714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Dryad: Kingsolver JG, Hoekstra HE, Hoekstra JM, Berrigan D, Vignieri SN, Hill CE, Hoang A, Gibert P, Beerli P (2001) Data from: The strength of phenotypic selection in natural populations. Dryad Digital Repository. doi:10.5061/dryad.166​</a:t>
            </a:r>
            <a:endParaRPr/>
          </a:p>
          <a:p>
            <a:pPr indent="-171450" lvl="0" marL="171450" marR="0" rtl="0" algn="just">
              <a:lnSpc>
                <a:spcPct val="100000"/>
              </a:lnSpc>
              <a:spcBef>
                <a:spcPts val="1125"/>
              </a:spcBef>
              <a:spcAft>
                <a:spcPts val="0"/>
              </a:spcAft>
              <a:buClr>
                <a:srgbClr val="000000"/>
              </a:buClr>
              <a:buSzPts val="1200"/>
              <a:buFont typeface="Noto Sans Symbols"/>
              <a:buChar char="✔"/>
            </a:pPr>
            <a:r>
              <a:rPr b="0" i="0" lang="en-US" sz="1200" u="none" cap="none" strike="noStrike">
                <a:solidFill>
                  <a:srgbClr val="384248"/>
                </a:solidFill>
                <a:latin typeface="Times New Roman"/>
                <a:ea typeface="Times New Roman"/>
                <a:cs typeface="Times New Roman"/>
                <a:sym typeface="Times New Roman"/>
              </a:rPr>
              <a:t>Dataverse: Frederico Girosi; Gary King, 2006, ‘Cause of Death Data’, http://hdl.handle.net/1902.1/UOVMCPSWOL UNF:3:9JU+SmVyHgwRhAKclQ85Cg== IQSS Dataverse Network [Distributor] V3 [Version].​</a:t>
            </a:r>
            <a:endParaRPr b="0" i="0" sz="1200" u="none" cap="none" strike="noStrike">
              <a:solidFill>
                <a:srgbClr val="384248"/>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8"/>
          <p:cNvSpPr txBox="1"/>
          <p:nvPr>
            <p:ph type="title"/>
          </p:nvPr>
        </p:nvSpPr>
        <p:spPr>
          <a:xfrm>
            <a:off x="0" y="86904"/>
            <a:ext cx="8506614" cy="584252"/>
          </a:xfrm>
          <a:prstGeom prst="rect">
            <a:avLst/>
          </a:prstGeom>
          <a:noFill/>
          <a:ln>
            <a:noFill/>
          </a:ln>
        </p:spPr>
        <p:txBody>
          <a:bodyPr anchorCtr="0" anchor="t" bIns="34275" lIns="68550" spcFirstLastPara="1" rIns="68550" wrap="square" tIns="34275">
            <a:noAutofit/>
          </a:bodyPr>
          <a:lstStyle/>
          <a:p>
            <a:pPr indent="0" lvl="0" marL="119063" rtl="0" algn="l">
              <a:lnSpc>
                <a:spcPct val="100000"/>
              </a:lnSpc>
              <a:spcBef>
                <a:spcPts val="0"/>
              </a:spcBef>
              <a:spcAft>
                <a:spcPts val="0"/>
              </a:spcAft>
              <a:buClr>
                <a:srgbClr val="000000"/>
              </a:buClr>
              <a:buSzPts val="3300"/>
              <a:buNone/>
            </a:pPr>
            <a:r>
              <a:rPr lang="en-US" sz="2400"/>
              <a:t>EO Collection Data Citation Guidelines</a:t>
            </a:r>
            <a:endParaRPr/>
          </a:p>
        </p:txBody>
      </p:sp>
      <p:sp>
        <p:nvSpPr>
          <p:cNvPr id="110" name="Google Shape;110;p8"/>
          <p:cNvSpPr txBox="1"/>
          <p:nvPr/>
        </p:nvSpPr>
        <p:spPr>
          <a:xfrm>
            <a:off x="145472" y="857415"/>
            <a:ext cx="8853000" cy="3282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384248"/>
                </a:solidFill>
                <a:latin typeface="Times New Roman"/>
                <a:ea typeface="Times New Roman"/>
                <a:cs typeface="Times New Roman"/>
                <a:sym typeface="Times New Roman"/>
              </a:rPr>
              <a:t>Main</a:t>
            </a:r>
            <a:r>
              <a:rPr b="0" i="0" lang="en-US" sz="1200" u="none" cap="none" strike="noStrike">
                <a:solidFill>
                  <a:srgbClr val="384248"/>
                </a:solidFill>
                <a:latin typeface="Times New Roman"/>
                <a:ea typeface="Times New Roman"/>
                <a:cs typeface="Times New Roman"/>
                <a:sym typeface="Times New Roman"/>
              </a:rPr>
              <a:t> </a:t>
            </a:r>
            <a:r>
              <a:rPr b="0" i="0" lang="en-US" sz="1800" u="none" cap="none" strike="noStrike">
                <a:solidFill>
                  <a:srgbClr val="384248"/>
                </a:solidFill>
                <a:latin typeface="Times New Roman"/>
                <a:ea typeface="Times New Roman"/>
                <a:cs typeface="Times New Roman"/>
                <a:sym typeface="Times New Roman"/>
              </a:rPr>
              <a:t>Objectives</a:t>
            </a:r>
            <a:r>
              <a:rPr b="0" i="0" lang="en-US" sz="1200" u="none" cap="none" strike="noStrike">
                <a:solidFill>
                  <a:srgbClr val="384248"/>
                </a:solidFill>
                <a:latin typeface="Times New Roman"/>
                <a:ea typeface="Times New Roman"/>
                <a:cs typeface="Times New Roman"/>
                <a:sym typeface="Times New Roman"/>
              </a:rPr>
              <a:t>:</a:t>
            </a:r>
            <a:endParaRPr/>
          </a:p>
          <a:p>
            <a:pPr indent="-285750" lvl="0" marL="285750" marR="0" rtl="0" algn="just">
              <a:lnSpc>
                <a:spcPct val="100000"/>
              </a:lnSpc>
              <a:spcBef>
                <a:spcPts val="1125"/>
              </a:spcBef>
              <a:spcAft>
                <a:spcPts val="0"/>
              </a:spcAft>
              <a:buClr>
                <a:srgbClr val="000000"/>
              </a:buClr>
              <a:buSzPts val="1600"/>
              <a:buFont typeface="Noto Sans Symbols"/>
              <a:buChar char="✔"/>
            </a:pPr>
            <a:r>
              <a:rPr b="0" i="0" lang="en-US" sz="1600" u="none" cap="none" strike="noStrike">
                <a:solidFill>
                  <a:srgbClr val="384248"/>
                </a:solidFill>
                <a:latin typeface="Times New Roman"/>
                <a:ea typeface="Times New Roman"/>
                <a:cs typeface="Times New Roman"/>
                <a:sym typeface="Times New Roman"/>
              </a:rPr>
              <a:t>Perform a Data Citation guides survey</a:t>
            </a:r>
            <a:endParaRPr/>
          </a:p>
          <a:p>
            <a:pPr indent="-285750" lvl="0" marL="285750" marR="0" rtl="0" algn="just">
              <a:lnSpc>
                <a:spcPct val="100000"/>
              </a:lnSpc>
              <a:spcBef>
                <a:spcPts val="1125"/>
              </a:spcBef>
              <a:spcAft>
                <a:spcPts val="0"/>
              </a:spcAft>
              <a:buClr>
                <a:srgbClr val="000000"/>
              </a:buClr>
              <a:buSzPts val="1600"/>
              <a:buFont typeface="Noto Sans Symbols"/>
              <a:buChar char="✔"/>
            </a:pPr>
            <a:r>
              <a:rPr b="0" i="0" lang="en-US" sz="1600" u="none" cap="none" strike="noStrike">
                <a:solidFill>
                  <a:srgbClr val="384248"/>
                </a:solidFill>
                <a:latin typeface="Times New Roman"/>
                <a:ea typeface="Times New Roman"/>
                <a:cs typeface="Times New Roman"/>
                <a:sym typeface="Times New Roman"/>
              </a:rPr>
              <a:t>Share the agency experience and lessons learned in data citation</a:t>
            </a:r>
            <a:endParaRPr/>
          </a:p>
          <a:p>
            <a:pPr indent="-285750" lvl="0" marL="285750" marR="0" rtl="0" algn="just">
              <a:lnSpc>
                <a:spcPct val="100000"/>
              </a:lnSpc>
              <a:spcBef>
                <a:spcPts val="1125"/>
              </a:spcBef>
              <a:spcAft>
                <a:spcPts val="0"/>
              </a:spcAft>
              <a:buClr>
                <a:srgbClr val="000000"/>
              </a:buClr>
              <a:buSzPts val="1600"/>
              <a:buFont typeface="Noto Sans Symbols"/>
              <a:buChar char="✔"/>
            </a:pPr>
            <a:r>
              <a:rPr b="0" i="0" lang="en-US" sz="1600" u="none" cap="none" strike="noStrike">
                <a:solidFill>
                  <a:srgbClr val="384248"/>
                </a:solidFill>
                <a:latin typeface="Times New Roman"/>
                <a:ea typeface="Times New Roman"/>
                <a:cs typeface="Times New Roman"/>
                <a:sym typeface="Times New Roman"/>
              </a:rPr>
              <a:t>Confirm the CORE COMPONENT OF DATA CITATION for EO needs</a:t>
            </a:r>
            <a:endParaRPr/>
          </a:p>
          <a:p>
            <a:pPr indent="-285750" lvl="0" marL="285750" marR="0" rtl="0" algn="just">
              <a:lnSpc>
                <a:spcPct val="100000"/>
              </a:lnSpc>
              <a:spcBef>
                <a:spcPts val="1125"/>
              </a:spcBef>
              <a:spcAft>
                <a:spcPts val="0"/>
              </a:spcAft>
              <a:buClr>
                <a:srgbClr val="000000"/>
              </a:buClr>
              <a:buSzPts val="1600"/>
              <a:buFont typeface="Noto Sans Symbols"/>
              <a:buChar char="✔"/>
            </a:pPr>
            <a:r>
              <a:rPr b="0" i="0" lang="en-US" sz="1600" u="none" cap="none" strike="noStrike">
                <a:solidFill>
                  <a:srgbClr val="384248"/>
                </a:solidFill>
                <a:latin typeface="Times New Roman"/>
                <a:ea typeface="Times New Roman"/>
                <a:cs typeface="Times New Roman"/>
                <a:sym typeface="Times New Roman"/>
              </a:rPr>
              <a:t>Select ADDITIONAL COMPONENTS OF A DATA CITATION</a:t>
            </a:r>
            <a:endParaRPr/>
          </a:p>
          <a:p>
            <a:pPr indent="-285750" lvl="0" marL="285750" marR="0" rtl="0" algn="just">
              <a:lnSpc>
                <a:spcPct val="100000"/>
              </a:lnSpc>
              <a:spcBef>
                <a:spcPts val="1125"/>
              </a:spcBef>
              <a:spcAft>
                <a:spcPts val="0"/>
              </a:spcAft>
              <a:buClr>
                <a:srgbClr val="000000"/>
              </a:buClr>
              <a:buSzPts val="1600"/>
              <a:buFont typeface="Noto Sans Symbols"/>
              <a:buChar char="✔"/>
            </a:pPr>
            <a:r>
              <a:rPr b="0" i="0" lang="en-US" sz="1600" u="none" cap="none" strike="noStrike">
                <a:solidFill>
                  <a:srgbClr val="384248"/>
                </a:solidFill>
                <a:latin typeface="Times New Roman"/>
                <a:ea typeface="Times New Roman"/>
                <a:cs typeface="Times New Roman"/>
                <a:sym typeface="Times New Roman"/>
              </a:rPr>
              <a:t>Draft the EO Collection Data Citation Guideline</a:t>
            </a:r>
            <a:endParaRPr/>
          </a:p>
          <a:p>
            <a:pPr indent="-95250" lvl="0" marL="171450" marR="0" rtl="0" algn="just">
              <a:lnSpc>
                <a:spcPct val="100000"/>
              </a:lnSpc>
              <a:spcBef>
                <a:spcPts val="1125"/>
              </a:spcBef>
              <a:spcAft>
                <a:spcPts val="0"/>
              </a:spcAft>
              <a:buClr>
                <a:srgbClr val="000000"/>
              </a:buClr>
              <a:buSzPts val="1200"/>
              <a:buFont typeface="Arial"/>
              <a:buNone/>
            </a:pPr>
            <a:r>
              <a:t/>
            </a:r>
            <a:endParaRPr b="0" i="0" sz="1200" u="none" cap="none" strike="noStrike">
              <a:solidFill>
                <a:srgbClr val="384248"/>
              </a:solidFill>
              <a:latin typeface="Times New Roman"/>
              <a:ea typeface="Times New Roman"/>
              <a:cs typeface="Times New Roman"/>
              <a:sym typeface="Times New Roman"/>
            </a:endParaRPr>
          </a:p>
          <a:p>
            <a:pPr indent="0" lvl="0" marL="0" marR="0" rtl="0" algn="just">
              <a:lnSpc>
                <a:spcPct val="100000"/>
              </a:lnSpc>
              <a:spcBef>
                <a:spcPts val="1125"/>
              </a:spcBef>
              <a:spcAft>
                <a:spcPts val="0"/>
              </a:spcAft>
              <a:buNone/>
            </a:pPr>
            <a:r>
              <a:t/>
            </a:r>
            <a:endParaRPr b="0" i="0" sz="1200" u="none" cap="none" strike="noStrike">
              <a:solidFill>
                <a:srgbClr val="384248"/>
              </a:solidFill>
              <a:latin typeface="Times New Roman"/>
              <a:ea typeface="Times New Roman"/>
              <a:cs typeface="Times New Roman"/>
              <a:sym typeface="Times New Roman"/>
            </a:endParaRPr>
          </a:p>
          <a:p>
            <a:pPr indent="0" lvl="0" marL="0" marR="0" rtl="0" algn="just">
              <a:lnSpc>
                <a:spcPct val="100000"/>
              </a:lnSpc>
              <a:spcBef>
                <a:spcPts val="1125"/>
              </a:spcBef>
              <a:spcAft>
                <a:spcPts val="0"/>
              </a:spcAft>
              <a:buNone/>
            </a:pPr>
            <a:r>
              <a:t/>
            </a:r>
            <a:endParaRPr b="0" i="0" sz="1200" u="none" cap="none" strike="noStrike">
              <a:solidFill>
                <a:srgbClr val="384248"/>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coreProperties>
</file>