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7"/>
  </p:notesMasterIdLst>
  <p:sldIdLst>
    <p:sldId id="256" r:id="rId2"/>
    <p:sldId id="1576" r:id="rId3"/>
    <p:sldId id="260" r:id="rId4"/>
    <p:sldId id="1577" r:id="rId5"/>
    <p:sldId id="1578" r:id="rId6"/>
  </p:sldIdLst>
  <p:sldSz cx="9144000" cy="5143500" type="screen16x9"/>
  <p:notesSz cx="6858000" cy="9144000"/>
  <p:embeddedFontLst>
    <p:embeddedFont>
      <p:font typeface="Montserrat" panose="00000500000000000000" pitchFamily="2" charset="0"/>
      <p:regular r:id="rId8"/>
      <p:bold r:id="rId9"/>
      <p:italic r:id="rId10"/>
      <p:boldItalic r:id="rId11"/>
    </p:embeddedFont>
    <p:embeddedFont>
      <p:font typeface="Montserrat Medium" panose="00000600000000000000" pitchFamily="2"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77" autoAdjust="0"/>
    <p:restoredTop sz="94658"/>
  </p:normalViewPr>
  <p:slideViewPr>
    <p:cSldViewPr snapToGrid="0">
      <p:cViewPr varScale="1">
        <p:scale>
          <a:sx n="138" d="100"/>
          <a:sy n="138" d="100"/>
        </p:scale>
        <p:origin x="77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ko Albani" userId="22022c54-5080-449d-a075-451d1dcf4ab5" providerId="ADAL" clId="{AB5E0085-FB1A-F041-8744-4590B40D6BD2}"/>
    <pc:docChg chg="custSel modSld">
      <pc:chgData name="Mirko Albani" userId="22022c54-5080-449d-a075-451d1dcf4ab5" providerId="ADAL" clId="{AB5E0085-FB1A-F041-8744-4590B40D6BD2}" dt="2025-03-19T15:57:06.630" v="364" actId="1076"/>
      <pc:docMkLst>
        <pc:docMk/>
      </pc:docMkLst>
      <pc:sldChg chg="modSp mod">
        <pc:chgData name="Mirko Albani" userId="22022c54-5080-449d-a075-451d1dcf4ab5" providerId="ADAL" clId="{AB5E0085-FB1A-F041-8744-4590B40D6BD2}" dt="2025-03-19T15:56:40.237" v="363" actId="20577"/>
        <pc:sldMkLst>
          <pc:docMk/>
          <pc:sldMk cId="0" sldId="260"/>
        </pc:sldMkLst>
        <pc:spChg chg="mod">
          <ac:chgData name="Mirko Albani" userId="22022c54-5080-449d-a075-451d1dcf4ab5" providerId="ADAL" clId="{AB5E0085-FB1A-F041-8744-4590B40D6BD2}" dt="2025-03-19T15:56:40.237" v="363" actId="20577"/>
          <ac:spMkLst>
            <pc:docMk/>
            <pc:sldMk cId="0" sldId="260"/>
            <ac:spMk id="5" creationId="{3A16701F-6BB6-92F9-1BAF-085038CE34C3}"/>
          </ac:spMkLst>
        </pc:spChg>
        <pc:picChg chg="mod">
          <ac:chgData name="Mirko Albani" userId="22022c54-5080-449d-a075-451d1dcf4ab5" providerId="ADAL" clId="{AB5E0085-FB1A-F041-8744-4590B40D6BD2}" dt="2025-03-19T15:55:12.095" v="333" actId="1076"/>
          <ac:picMkLst>
            <pc:docMk/>
            <pc:sldMk cId="0" sldId="260"/>
            <ac:picMk id="3" creationId="{63F574C1-6186-3457-2179-FCD1E5F060F1}"/>
          </ac:picMkLst>
        </pc:picChg>
      </pc:sldChg>
      <pc:sldChg chg="modSp mod">
        <pc:chgData name="Mirko Albani" userId="22022c54-5080-449d-a075-451d1dcf4ab5" providerId="ADAL" clId="{AB5E0085-FB1A-F041-8744-4590B40D6BD2}" dt="2025-03-19T15:57:06.630" v="364" actId="1076"/>
        <pc:sldMkLst>
          <pc:docMk/>
          <pc:sldMk cId="2798347656" sldId="1577"/>
        </pc:sldMkLst>
        <pc:picChg chg="mod">
          <ac:chgData name="Mirko Albani" userId="22022c54-5080-449d-a075-451d1dcf4ab5" providerId="ADAL" clId="{AB5E0085-FB1A-F041-8744-4590B40D6BD2}" dt="2025-03-19T15:57:06.630" v="364" actId="1076"/>
          <ac:picMkLst>
            <pc:docMk/>
            <pc:sldMk cId="2798347656" sldId="1577"/>
            <ac:picMk id="5" creationId="{3A240F93-D0F3-6691-F9B3-B0A5DF8DAD4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68716329a6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68716329a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eb3b685b9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eb3b685b9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7770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fdf6670cf9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fdf6670cf9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2476313" y="1699297"/>
            <a:ext cx="6216117" cy="2067536"/>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118210" y="3618186"/>
            <a:ext cx="4043667" cy="1528573"/>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6358008" y="-1"/>
            <a:ext cx="2785992" cy="2015111"/>
          </a:xfrm>
          <a:prstGeom prst="rect">
            <a:avLst/>
          </a:prstGeom>
          <a:noFill/>
          <a:ln>
            <a:noFill/>
          </a:ln>
        </p:spPr>
      </p:pic>
      <p:sp>
        <p:nvSpPr>
          <p:cNvPr id="15" name="Google Shape;15;p2"/>
          <p:cNvSpPr/>
          <p:nvPr/>
        </p:nvSpPr>
        <p:spPr>
          <a:xfrm flipH="1">
            <a:off x="4092296" y="1476329"/>
            <a:ext cx="5063603" cy="367583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 name="Google Shape;16;p2"/>
          <p:cNvSpPr/>
          <p:nvPr/>
        </p:nvSpPr>
        <p:spPr>
          <a:xfrm flipH="1">
            <a:off x="-6599" y="-10906"/>
            <a:ext cx="9152384" cy="5161407"/>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03823" y="3983624"/>
            <a:ext cx="2054172" cy="1131386"/>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4300773" y="-762121"/>
            <a:ext cx="4091400" cy="5610600"/>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4344520" y="3615007"/>
            <a:ext cx="1289700" cy="1775100"/>
          </a:xfrm>
          <a:prstGeom prst="rtTriangle">
            <a:avLst/>
          </a:prstGeom>
          <a:noFill/>
          <a:ln>
            <a:noFill/>
          </a:ln>
        </p:spPr>
      </p:pic>
      <p:sp>
        <p:nvSpPr>
          <p:cNvPr id="20" name="Google Shape;20;p2"/>
          <p:cNvSpPr txBox="1">
            <a:spLocks noGrp="1"/>
          </p:cNvSpPr>
          <p:nvPr>
            <p:ph type="title"/>
          </p:nvPr>
        </p:nvSpPr>
        <p:spPr>
          <a:xfrm>
            <a:off x="132035" y="131953"/>
            <a:ext cx="4617900" cy="2979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6000"/>
              <a:buFont typeface="Montserrat Medium"/>
              <a:buNone/>
              <a:defRPr sz="6000" i="0" u="none" strike="noStrike" cap="non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6978317" y="0"/>
            <a:ext cx="2165683" cy="778120"/>
          </a:xfrm>
          <a:prstGeom prst="rect">
            <a:avLst/>
          </a:prstGeom>
          <a:noFill/>
          <a:ln>
            <a:noFill/>
          </a:ln>
        </p:spPr>
      </p:pic>
      <p:pic>
        <p:nvPicPr>
          <p:cNvPr id="24" name="Google Shape;24;p3"/>
          <p:cNvPicPr preferRelativeResize="0"/>
          <p:nvPr/>
        </p:nvPicPr>
        <p:blipFill rotWithShape="1">
          <a:blip r:embed="rId3">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27" name="Google Shape;27;p3"/>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sp>
        <p:nvSpPr>
          <p:cNvPr id="28" name="Google Shape;28;p3"/>
          <p:cNvSpPr txBox="1">
            <a:spLocks noGrp="1"/>
          </p:cNvSpPr>
          <p:nvPr>
            <p:ph type="body" idx="1"/>
          </p:nvPr>
        </p:nvSpPr>
        <p:spPr>
          <a:xfrm>
            <a:off x="243175" y="1168900"/>
            <a:ext cx="8621700" cy="34971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9pPr>
          </a:lstStyle>
          <a:p>
            <a:endParaRPr/>
          </a:p>
        </p:txBody>
      </p:sp>
      <p:sp>
        <p:nvSpPr>
          <p:cNvPr id="29" name="Google Shape;29;p3"/>
          <p:cNvSpPr txBox="1">
            <a:spLocks noGrp="1"/>
          </p:cNvSpPr>
          <p:nvPr>
            <p:ph type="title"/>
          </p:nvPr>
        </p:nvSpPr>
        <p:spPr>
          <a:xfrm>
            <a:off x="132036" y="131954"/>
            <a:ext cx="70401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i="0" u="none" strike="noStrike" cap="non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 name="Google Shape;30;p3">
            <a:extLst>
              <a:ext uri="{FF2B5EF4-FFF2-40B4-BE49-F238E27FC236}">
                <a16:creationId xmlns:a16="http://schemas.microsoft.com/office/drawing/2014/main" id="{DDD023C5-4507-E7FA-6D3F-EA2DA252B4CD}"/>
              </a:ext>
            </a:extLst>
          </p:cNvPr>
          <p:cNvSpPr txBox="1"/>
          <p:nvPr userDrawn="1"/>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dirty="0">
                <a:solidFill>
                  <a:schemeClr val="dk2"/>
                </a:solidFill>
                <a:latin typeface="Montserrat"/>
                <a:ea typeface="Montserrat"/>
                <a:cs typeface="Montserrat"/>
                <a:sym typeface="Montserrat"/>
              </a:rPr>
              <a:t>WGISS-60, 13-17 October 2025</a:t>
            </a:r>
            <a:endParaRPr sz="1100" b="1" dirty="0">
              <a:solidFill>
                <a:schemeClr val="dk2"/>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6978317" y="0"/>
            <a:ext cx="2165683" cy="778120"/>
          </a:xfrm>
          <a:prstGeom prst="rect">
            <a:avLst/>
          </a:prstGeom>
          <a:noFill/>
          <a:ln>
            <a:noFill/>
          </a:ln>
        </p:spPr>
      </p:pic>
      <p:pic>
        <p:nvPicPr>
          <p:cNvPr id="34" name="Google Shape;34;p4"/>
          <p:cNvPicPr preferRelativeResize="0"/>
          <p:nvPr/>
        </p:nvPicPr>
        <p:blipFill rotWithShape="1">
          <a:blip r:embed="rId3">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36" name="Google Shape;36;p4"/>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289974" y="1084442"/>
            <a:ext cx="4131900" cy="3581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9pPr>
          </a:lstStyle>
          <a:p>
            <a:endParaRPr/>
          </a:p>
        </p:txBody>
      </p:sp>
      <p:sp>
        <p:nvSpPr>
          <p:cNvPr id="38" name="Google Shape;38;p4"/>
          <p:cNvSpPr txBox="1">
            <a:spLocks noGrp="1"/>
          </p:cNvSpPr>
          <p:nvPr>
            <p:ph type="body" idx="2"/>
          </p:nvPr>
        </p:nvSpPr>
        <p:spPr>
          <a:xfrm>
            <a:off x="4722271" y="1084442"/>
            <a:ext cx="4131900" cy="3581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9pPr>
          </a:lstStyle>
          <a:p>
            <a:endParaRPr/>
          </a:p>
        </p:txBody>
      </p:sp>
      <p:sp>
        <p:nvSpPr>
          <p:cNvPr id="39" name="Google Shape;39;p4"/>
          <p:cNvSpPr txBox="1">
            <a:spLocks noGrp="1"/>
          </p:cNvSpPr>
          <p:nvPr>
            <p:ph type="title"/>
          </p:nvPr>
        </p:nvSpPr>
        <p:spPr>
          <a:xfrm>
            <a:off x="132036" y="131954"/>
            <a:ext cx="70401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i="0" u="none" strike="noStrike" cap="non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40" name="Google Shape;40;p4"/>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sp>
        <p:nvSpPr>
          <p:cNvPr id="41" name="Google Shape;41;p4"/>
          <p:cNvSpPr txBox="1"/>
          <p:nvPr/>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2"/>
                </a:solidFill>
                <a:latin typeface="Montserrat"/>
                <a:ea typeface="Montserrat"/>
                <a:cs typeface="Montserrat"/>
                <a:sym typeface="Montserrat"/>
              </a:rPr>
              <a:t>WGISS-57, 4-7 March 2024</a:t>
            </a:r>
            <a:endParaRPr sz="1100" b="1">
              <a:solidFill>
                <a:schemeClr val="dk2"/>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6978317" y="0"/>
            <a:ext cx="2165683" cy="778120"/>
          </a:xfrm>
          <a:prstGeom prst="rect">
            <a:avLst/>
          </a:prstGeom>
          <a:noFill/>
          <a:ln>
            <a:noFill/>
          </a:ln>
        </p:spPr>
      </p:pic>
      <p:pic>
        <p:nvPicPr>
          <p:cNvPr id="45" name="Google Shape;45;p5"/>
          <p:cNvPicPr preferRelativeResize="0"/>
          <p:nvPr/>
        </p:nvPicPr>
        <p:blipFill rotWithShape="1">
          <a:blip r:embed="rId3">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47" name="Google Shape;47;p5"/>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48" name="Google Shape;48;p5"/>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sp>
        <p:nvSpPr>
          <p:cNvPr id="49" name="Google Shape;49;p5"/>
          <p:cNvSpPr txBox="1">
            <a:spLocks noGrp="1"/>
          </p:cNvSpPr>
          <p:nvPr>
            <p:ph type="title"/>
          </p:nvPr>
        </p:nvSpPr>
        <p:spPr>
          <a:xfrm>
            <a:off x="132036" y="131954"/>
            <a:ext cx="70404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0" name="Google Shape;50;p5"/>
          <p:cNvSpPr txBox="1"/>
          <p:nvPr/>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2"/>
                </a:solidFill>
                <a:latin typeface="Montserrat"/>
                <a:ea typeface="Montserrat"/>
                <a:cs typeface="Montserrat"/>
                <a:sym typeface="Montserrat"/>
              </a:rPr>
              <a:t>WGISS-57, 4-7 March 2024</a:t>
            </a:r>
            <a:endParaRPr sz="1100" b="1">
              <a:solidFill>
                <a:schemeClr val="dk2"/>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1"/>
        <p:cNvGrpSpPr/>
        <p:nvPr/>
      </p:nvGrpSpPr>
      <p:grpSpPr>
        <a:xfrm>
          <a:off x="0" y="0"/>
          <a:ext cx="0" cy="0"/>
          <a:chOff x="0" y="0"/>
          <a:chExt cx="0" cy="0"/>
        </a:xfrm>
      </p:grpSpPr>
      <p:sp>
        <p:nvSpPr>
          <p:cNvPr id="52" name="Google Shape;52;p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53" name="Google Shape;53;p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4" name="Google Shape;54;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55" name="Google Shape;55;p6"/>
          <p:cNvSpPr txBox="1"/>
          <p:nvPr/>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2"/>
                </a:solidFill>
                <a:latin typeface="Montserrat"/>
                <a:ea typeface="Montserrat"/>
                <a:cs typeface="Montserrat"/>
                <a:sym typeface="Montserrat"/>
              </a:rPr>
              <a:t>WGISS-57, 4-7 March 2024</a:t>
            </a:r>
            <a:endParaRPr sz="1100" b="1">
              <a:solidFill>
                <a:schemeClr val="dk2"/>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7">
            <a:alphaModFix amt="34000"/>
          </a:blip>
          <a:srcRect l="51339" t="39269" r="-2839" b="35419"/>
          <a:stretch/>
        </p:blipFill>
        <p:spPr>
          <a:xfrm flipH="1">
            <a:off x="6978317" y="0"/>
            <a:ext cx="2165683" cy="778120"/>
          </a:xfrm>
          <a:prstGeom prst="rect">
            <a:avLst/>
          </a:prstGeom>
          <a:noFill/>
          <a:ln>
            <a:noFill/>
          </a:ln>
        </p:spPr>
      </p:pic>
      <p:pic>
        <p:nvPicPr>
          <p:cNvPr id="8" name="Google Shape;8;p1"/>
          <p:cNvPicPr preferRelativeResize="0"/>
          <p:nvPr/>
        </p:nvPicPr>
        <p:blipFill rotWithShape="1">
          <a:blip r:embed="rId8">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7"/>
          <p:cNvSpPr txBox="1">
            <a:spLocks noGrp="1"/>
          </p:cNvSpPr>
          <p:nvPr>
            <p:ph type="title"/>
          </p:nvPr>
        </p:nvSpPr>
        <p:spPr>
          <a:xfrm>
            <a:off x="132025" y="131950"/>
            <a:ext cx="6102520" cy="29796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US" sz="4600" dirty="0"/>
              <a:t>Data Preservation &amp; Stewardship Interest Group (DSIG) Work Plan</a:t>
            </a:r>
          </a:p>
        </p:txBody>
      </p:sp>
      <p:sp>
        <p:nvSpPr>
          <p:cNvPr id="61" name="Google Shape;61;p7"/>
          <p:cNvSpPr txBox="1"/>
          <p:nvPr/>
        </p:nvSpPr>
        <p:spPr>
          <a:xfrm>
            <a:off x="4828309" y="3468668"/>
            <a:ext cx="4315691" cy="7689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US" sz="1700" b="1" dirty="0">
                <a:solidFill>
                  <a:schemeClr val="accent1"/>
                </a:solidFill>
                <a:latin typeface="Montserrat"/>
                <a:ea typeface="Montserrat"/>
                <a:cs typeface="Montserrat"/>
                <a:sym typeface="Montserrat"/>
              </a:rPr>
              <a:t>Mirko </a:t>
            </a:r>
            <a:r>
              <a:rPr lang="en-US" sz="1700" b="1" dirty="0" err="1">
                <a:solidFill>
                  <a:schemeClr val="accent1"/>
                </a:solidFill>
                <a:latin typeface="Montserrat"/>
                <a:ea typeface="Montserrat"/>
                <a:cs typeface="Montserrat"/>
                <a:sym typeface="Montserrat"/>
              </a:rPr>
              <a:t>Albani</a:t>
            </a:r>
            <a:r>
              <a:rPr lang="en-US" sz="1700" b="1" dirty="0">
                <a:solidFill>
                  <a:schemeClr val="accent1"/>
                </a:solidFill>
                <a:latin typeface="Montserrat"/>
                <a:ea typeface="Montserrat"/>
                <a:cs typeface="Montserrat"/>
                <a:sym typeface="Montserrat"/>
              </a:rPr>
              <a:t>, ESA</a:t>
            </a:r>
          </a:p>
          <a:p>
            <a:pPr marL="0" lvl="0" indent="0" algn="r" rtl="0">
              <a:lnSpc>
                <a:spcPct val="115000"/>
              </a:lnSpc>
              <a:spcBef>
                <a:spcPts val="0"/>
              </a:spcBef>
              <a:spcAft>
                <a:spcPts val="0"/>
              </a:spcAft>
              <a:buNone/>
            </a:pPr>
            <a:r>
              <a:rPr lang="en-US" sz="1700" b="1" dirty="0">
                <a:solidFill>
                  <a:schemeClr val="accent1"/>
                </a:solidFill>
                <a:latin typeface="Montserrat"/>
                <a:ea typeface="Montserrat"/>
                <a:cs typeface="Montserrat"/>
                <a:sym typeface="Montserrat"/>
              </a:rPr>
              <a:t>Agenda Item 1.5</a:t>
            </a:r>
          </a:p>
          <a:p>
            <a:pPr marL="0" lvl="0" indent="0" algn="r" rtl="0">
              <a:lnSpc>
                <a:spcPct val="115000"/>
              </a:lnSpc>
              <a:spcBef>
                <a:spcPts val="0"/>
              </a:spcBef>
              <a:spcAft>
                <a:spcPts val="0"/>
              </a:spcAft>
              <a:buNone/>
            </a:pPr>
            <a:r>
              <a:rPr lang="en-US" sz="1700" b="1" dirty="0">
                <a:solidFill>
                  <a:schemeClr val="accent1"/>
                </a:solidFill>
                <a:latin typeface="Montserrat"/>
                <a:ea typeface="Montserrat"/>
                <a:cs typeface="Montserrat"/>
                <a:sym typeface="Montserrat"/>
              </a:rPr>
              <a:t>WGISS-60</a:t>
            </a:r>
          </a:p>
          <a:p>
            <a:pPr marL="0" lvl="0" indent="0" algn="r" rtl="0">
              <a:lnSpc>
                <a:spcPct val="115000"/>
              </a:lnSpc>
              <a:spcBef>
                <a:spcPts val="0"/>
              </a:spcBef>
              <a:spcAft>
                <a:spcPts val="0"/>
              </a:spcAft>
              <a:buNone/>
            </a:pPr>
            <a:r>
              <a:rPr lang="en-US" sz="1700" b="1" dirty="0">
                <a:solidFill>
                  <a:schemeClr val="accent1"/>
                </a:solidFill>
                <a:latin typeface="Montserrat"/>
                <a:ea typeface="Montserrat"/>
                <a:cs typeface="Montserrat"/>
                <a:sym typeface="Montserrat"/>
              </a:rPr>
              <a:t>13-17 October 2025</a:t>
            </a:r>
          </a:p>
          <a:p>
            <a:pPr marL="0" lvl="0" indent="0" algn="r" rtl="0">
              <a:lnSpc>
                <a:spcPct val="115000"/>
              </a:lnSpc>
              <a:spcBef>
                <a:spcPts val="0"/>
              </a:spcBef>
              <a:spcAft>
                <a:spcPts val="0"/>
              </a:spcAft>
              <a:buNone/>
            </a:pPr>
            <a:r>
              <a:rPr lang="en-US" sz="1700" b="1" dirty="0" err="1">
                <a:solidFill>
                  <a:schemeClr val="accent1"/>
                </a:solidFill>
                <a:latin typeface="Montserrat"/>
                <a:ea typeface="Montserrat"/>
                <a:cs typeface="Montserrat"/>
                <a:sym typeface="Montserrat"/>
              </a:rPr>
              <a:t>Oberpfaffenhofen</a:t>
            </a:r>
            <a:r>
              <a:rPr lang="en-US" sz="1700" b="1" dirty="0">
                <a:solidFill>
                  <a:schemeClr val="accent1"/>
                </a:solidFill>
                <a:latin typeface="Montserrat"/>
                <a:ea typeface="Montserrat"/>
                <a:cs typeface="Montserrat"/>
                <a:sym typeface="Montserrat"/>
              </a:rPr>
              <a:t>, Germany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8"/>
          <p:cNvSpPr txBox="1">
            <a:spLocks noGrp="1"/>
          </p:cNvSpPr>
          <p:nvPr>
            <p:ph type="title"/>
          </p:nvPr>
        </p:nvSpPr>
        <p:spPr>
          <a:xfrm>
            <a:off x="132036" y="131954"/>
            <a:ext cx="7040100" cy="5844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2600" dirty="0"/>
              <a:t>CEOS Deliverables 2023 - 2025</a:t>
            </a:r>
            <a:endParaRPr sz="2600" dirty="0"/>
          </a:p>
        </p:txBody>
      </p:sp>
      <p:pic>
        <p:nvPicPr>
          <p:cNvPr id="8" name="Picture 7">
            <a:extLst>
              <a:ext uri="{FF2B5EF4-FFF2-40B4-BE49-F238E27FC236}">
                <a16:creationId xmlns:a16="http://schemas.microsoft.com/office/drawing/2014/main" id="{B11153C9-E452-D845-3E38-CD6C6F1E4E90}"/>
              </a:ext>
            </a:extLst>
          </p:cNvPr>
          <p:cNvPicPr>
            <a:picLocks noChangeAspect="1"/>
          </p:cNvPicPr>
          <p:nvPr/>
        </p:nvPicPr>
        <p:blipFill>
          <a:blip r:embed="rId3"/>
          <a:stretch>
            <a:fillRect/>
          </a:stretch>
        </p:blipFill>
        <p:spPr>
          <a:xfrm>
            <a:off x="0" y="859332"/>
            <a:ext cx="9144000" cy="723208"/>
          </a:xfrm>
          <a:prstGeom prst="rect">
            <a:avLst/>
          </a:prstGeom>
        </p:spPr>
      </p:pic>
      <p:pic>
        <p:nvPicPr>
          <p:cNvPr id="10" name="Picture 9">
            <a:extLst>
              <a:ext uri="{FF2B5EF4-FFF2-40B4-BE49-F238E27FC236}">
                <a16:creationId xmlns:a16="http://schemas.microsoft.com/office/drawing/2014/main" id="{51CD75D9-443D-0BC2-F83E-5CD29E779AFC}"/>
              </a:ext>
            </a:extLst>
          </p:cNvPr>
          <p:cNvPicPr>
            <a:picLocks noChangeAspect="1"/>
          </p:cNvPicPr>
          <p:nvPr/>
        </p:nvPicPr>
        <p:blipFill>
          <a:blip r:embed="rId4"/>
          <a:stretch>
            <a:fillRect/>
          </a:stretch>
        </p:blipFill>
        <p:spPr>
          <a:xfrm>
            <a:off x="-3" y="1780309"/>
            <a:ext cx="4517585" cy="2427000"/>
          </a:xfrm>
          <a:prstGeom prst="rect">
            <a:avLst/>
          </a:prstGeom>
        </p:spPr>
      </p:pic>
      <p:pic>
        <p:nvPicPr>
          <p:cNvPr id="12" name="Picture 11">
            <a:extLst>
              <a:ext uri="{FF2B5EF4-FFF2-40B4-BE49-F238E27FC236}">
                <a16:creationId xmlns:a16="http://schemas.microsoft.com/office/drawing/2014/main" id="{63DF9093-6BF1-365B-1A2E-215FE5D77B4E}"/>
              </a:ext>
            </a:extLst>
          </p:cNvPr>
          <p:cNvPicPr>
            <a:picLocks noChangeAspect="1"/>
          </p:cNvPicPr>
          <p:nvPr/>
        </p:nvPicPr>
        <p:blipFill>
          <a:blip r:embed="rId5"/>
          <a:stretch>
            <a:fillRect/>
          </a:stretch>
        </p:blipFill>
        <p:spPr>
          <a:xfrm>
            <a:off x="4662054" y="1788482"/>
            <a:ext cx="4481945" cy="2418827"/>
          </a:xfrm>
          <a:prstGeom prst="rect">
            <a:avLst/>
          </a:prstGeom>
        </p:spPr>
      </p:pic>
      <p:sp>
        <p:nvSpPr>
          <p:cNvPr id="13" name="TextBox 12">
            <a:extLst>
              <a:ext uri="{FF2B5EF4-FFF2-40B4-BE49-F238E27FC236}">
                <a16:creationId xmlns:a16="http://schemas.microsoft.com/office/drawing/2014/main" id="{2E99373B-8C8D-DCF9-3751-6C5DBE53BB56}"/>
              </a:ext>
            </a:extLst>
          </p:cNvPr>
          <p:cNvSpPr txBox="1"/>
          <p:nvPr/>
        </p:nvSpPr>
        <p:spPr>
          <a:xfrm>
            <a:off x="2761248" y="4405078"/>
            <a:ext cx="3621504" cy="369332"/>
          </a:xfrm>
          <a:prstGeom prst="rect">
            <a:avLst/>
          </a:prstGeom>
          <a:noFill/>
        </p:spPr>
        <p:txBody>
          <a:bodyPr wrap="none" rtlCol="0">
            <a:spAutoFit/>
          </a:bodyPr>
          <a:lstStyle/>
          <a:p>
            <a:r>
              <a:rPr lang="en-US" sz="1800" b="1" dirty="0">
                <a:solidFill>
                  <a:schemeClr val="accent2">
                    <a:lumMod val="75000"/>
                  </a:schemeClr>
                </a:solidFill>
              </a:rPr>
              <a:t>Completion Date: CONFIRMED </a:t>
            </a:r>
          </a:p>
        </p:txBody>
      </p:sp>
      <p:sp>
        <p:nvSpPr>
          <p:cNvPr id="2" name="TextBox 1">
            <a:extLst>
              <a:ext uri="{FF2B5EF4-FFF2-40B4-BE49-F238E27FC236}">
                <a16:creationId xmlns:a16="http://schemas.microsoft.com/office/drawing/2014/main" id="{3E23B6F4-90A4-0E60-237B-93942FD29143}"/>
              </a:ext>
            </a:extLst>
          </p:cNvPr>
          <p:cNvSpPr txBox="1"/>
          <p:nvPr/>
        </p:nvSpPr>
        <p:spPr>
          <a:xfrm>
            <a:off x="5784273" y="1080902"/>
            <a:ext cx="1032163" cy="246221"/>
          </a:xfrm>
          <a:prstGeom prst="rect">
            <a:avLst/>
          </a:prstGeom>
          <a:solidFill>
            <a:schemeClr val="bg1"/>
          </a:solidFill>
        </p:spPr>
        <p:txBody>
          <a:bodyPr wrap="square" rtlCol="0">
            <a:spAutoFit/>
          </a:bodyPr>
          <a:lstStyle/>
          <a:p>
            <a:r>
              <a:rPr lang="en-US" sz="1000" b="1" dirty="0">
                <a:solidFill>
                  <a:srgbClr val="92D050"/>
                </a:solidFill>
              </a:rPr>
              <a:t>COMPLETED</a:t>
            </a:r>
          </a:p>
        </p:txBody>
      </p:sp>
      <p:sp>
        <p:nvSpPr>
          <p:cNvPr id="3" name="TextBox 2">
            <a:extLst>
              <a:ext uri="{FF2B5EF4-FFF2-40B4-BE49-F238E27FC236}">
                <a16:creationId xmlns:a16="http://schemas.microsoft.com/office/drawing/2014/main" id="{E3243840-84B8-60B9-2867-50B3828A025E}"/>
              </a:ext>
            </a:extLst>
          </p:cNvPr>
          <p:cNvSpPr txBox="1"/>
          <p:nvPr/>
        </p:nvSpPr>
        <p:spPr>
          <a:xfrm>
            <a:off x="4987637" y="1344492"/>
            <a:ext cx="1828800" cy="246221"/>
          </a:xfrm>
          <a:prstGeom prst="rect">
            <a:avLst/>
          </a:prstGeom>
          <a:solidFill>
            <a:schemeClr val="bg1"/>
          </a:solidFill>
        </p:spPr>
        <p:txBody>
          <a:bodyPr wrap="square" rtlCol="0">
            <a:spAutoFit/>
          </a:bodyPr>
          <a:lstStyle/>
          <a:p>
            <a:r>
              <a:rPr lang="en-US" sz="1000" b="1" dirty="0">
                <a:solidFill>
                  <a:srgbClr val="92D050"/>
                </a:solidFill>
              </a:rPr>
              <a:t>UNDER FINALISATION</a:t>
            </a:r>
          </a:p>
        </p:txBody>
      </p:sp>
    </p:spTree>
    <p:extLst>
      <p:ext uri="{BB962C8B-B14F-4D97-AF65-F5344CB8AC3E}">
        <p14:creationId xmlns:p14="http://schemas.microsoft.com/office/powerpoint/2010/main" val="428490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1"/>
          <p:cNvSpPr txBox="1">
            <a:spLocks noGrp="1"/>
          </p:cNvSpPr>
          <p:nvPr>
            <p:ph type="title"/>
          </p:nvPr>
        </p:nvSpPr>
        <p:spPr>
          <a:xfrm>
            <a:off x="132036" y="131954"/>
            <a:ext cx="7040100" cy="5844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2800" dirty="0"/>
              <a:t>CEOS Deliverable DSIG Vision</a:t>
            </a:r>
            <a:endParaRPr sz="2800" dirty="0"/>
          </a:p>
        </p:txBody>
      </p:sp>
      <p:sp>
        <p:nvSpPr>
          <p:cNvPr id="5" name="TextBox 4">
            <a:extLst>
              <a:ext uri="{FF2B5EF4-FFF2-40B4-BE49-F238E27FC236}">
                <a16:creationId xmlns:a16="http://schemas.microsoft.com/office/drawing/2014/main" id="{3A16701F-6BB6-92F9-1BAF-085038CE34C3}"/>
              </a:ext>
            </a:extLst>
          </p:cNvPr>
          <p:cNvSpPr txBox="1"/>
          <p:nvPr/>
        </p:nvSpPr>
        <p:spPr>
          <a:xfrm>
            <a:off x="119269" y="821943"/>
            <a:ext cx="8905461" cy="2964338"/>
          </a:xfrm>
          <a:prstGeom prst="rect">
            <a:avLst/>
          </a:prstGeom>
          <a:noFill/>
        </p:spPr>
        <p:txBody>
          <a:bodyPr wrap="square" lIns="91440" tIns="45720" rIns="91440" bIns="45720" rtlCol="0" anchor="t">
            <a:spAutoFit/>
          </a:bodyPr>
          <a:lstStyle/>
          <a:p>
            <a:pPr marL="0" marR="0" indent="0" algn="just" defTabSz="457200" rtl="0" fontAlgn="auto" latinLnBrk="1" hangingPunct="0">
              <a:lnSpc>
                <a:spcPct val="100000"/>
              </a:lnSpc>
              <a:spcBef>
                <a:spcPts val="0"/>
              </a:spcBef>
              <a:spcAft>
                <a:spcPts val="0"/>
              </a:spcAft>
              <a:buClrTx/>
              <a:buSzTx/>
              <a:buFontTx/>
              <a:buNone/>
              <a:tabLst/>
            </a:pPr>
            <a:r>
              <a:rPr lang="en-US" dirty="0">
                <a:solidFill>
                  <a:schemeClr val="dk1"/>
                </a:solidFill>
                <a:latin typeface="Montserrat"/>
              </a:rPr>
              <a:t>Long-term accessibility and exploitability of Earth Science data requires that not only sensed data but also technical content and associated information needs to be properly preserved and made accessible.  In addition, data provenance and data citation are key aspects to be further discussed in the CEOS framework which might benefit from shared and coordinated approaches.</a:t>
            </a:r>
          </a:p>
          <a:p>
            <a:pPr marL="0" marR="0" indent="0" algn="just" defTabSz="457200" rtl="0" fontAlgn="auto" latinLnBrk="1" hangingPunct="0">
              <a:lnSpc>
                <a:spcPct val="100000"/>
              </a:lnSpc>
              <a:spcBef>
                <a:spcPts val="0"/>
              </a:spcBef>
              <a:spcAft>
                <a:spcPts val="0"/>
              </a:spcAft>
              <a:buClrTx/>
              <a:buSzTx/>
              <a:buFontTx/>
              <a:buNone/>
              <a:tabLst/>
            </a:pPr>
            <a:endParaRPr lang="en-US" dirty="0">
              <a:solidFill>
                <a:schemeClr val="dk1"/>
              </a:solidFill>
              <a:latin typeface="Montserrat"/>
            </a:endParaRPr>
          </a:p>
          <a:p>
            <a:pPr marL="0" marR="0" indent="0" algn="just" defTabSz="457200" rtl="0" fontAlgn="auto" latinLnBrk="1" hangingPunct="0">
              <a:lnSpc>
                <a:spcPct val="100000"/>
              </a:lnSpc>
              <a:spcBef>
                <a:spcPts val="0"/>
              </a:spcBef>
              <a:spcAft>
                <a:spcPts val="0"/>
              </a:spcAft>
              <a:buClrTx/>
              <a:buSzTx/>
              <a:buFontTx/>
              <a:buNone/>
              <a:tabLst/>
            </a:pPr>
            <a:r>
              <a:rPr lang="en-US" dirty="0">
                <a:solidFill>
                  <a:schemeClr val="dk1"/>
                </a:solidFill>
                <a:latin typeface="Montserrat"/>
              </a:rPr>
              <a:t>Ongoing/future deliverables will address:</a:t>
            </a:r>
          </a:p>
          <a:p>
            <a:pPr marL="285750" indent="-285750">
              <a:lnSpc>
                <a:spcPct val="150000"/>
              </a:lnSpc>
              <a:buFont typeface="Wingdings" pitchFamily="2" charset="2"/>
              <a:buChar char="Ø"/>
            </a:pPr>
            <a:r>
              <a:rPr lang="en-GB" dirty="0">
                <a:solidFill>
                  <a:schemeClr val="dk1"/>
                </a:solidFill>
                <a:latin typeface="Montserrat"/>
              </a:rPr>
              <a:t>Data Associated Content and Information Preservation </a:t>
            </a:r>
          </a:p>
          <a:p>
            <a:pPr marL="285750" indent="-285750">
              <a:lnSpc>
                <a:spcPct val="150000"/>
              </a:lnSpc>
              <a:buFont typeface="Wingdings" pitchFamily="2" charset="2"/>
              <a:buChar char="Ø"/>
            </a:pPr>
            <a:r>
              <a:rPr lang="en-GB" dirty="0">
                <a:solidFill>
                  <a:schemeClr val="dk1"/>
                </a:solidFill>
                <a:latin typeface="Montserrat"/>
              </a:rPr>
              <a:t>Long Term Data Preservation processes</a:t>
            </a:r>
          </a:p>
          <a:p>
            <a:pPr marL="285750" indent="-285750">
              <a:lnSpc>
                <a:spcPct val="150000"/>
              </a:lnSpc>
              <a:buFont typeface="Wingdings" pitchFamily="2" charset="2"/>
              <a:buChar char="Ø"/>
            </a:pPr>
            <a:r>
              <a:rPr lang="en-GB" dirty="0">
                <a:solidFill>
                  <a:schemeClr val="dk1"/>
                </a:solidFill>
                <a:latin typeface="Montserrat"/>
              </a:rPr>
              <a:t>Data Provenance and Citation</a:t>
            </a:r>
          </a:p>
          <a:p>
            <a:pPr>
              <a:lnSpc>
                <a:spcPct val="150000"/>
              </a:lnSpc>
            </a:pPr>
            <a:endParaRPr lang="en-GB" dirty="0">
              <a:solidFill>
                <a:schemeClr val="dk1"/>
              </a:solidFill>
              <a:latin typeface="Montserrat"/>
            </a:endParaRPr>
          </a:p>
          <a:p>
            <a:pPr>
              <a:lnSpc>
                <a:spcPct val="150000"/>
              </a:lnSpc>
            </a:pPr>
            <a:r>
              <a:rPr lang="en-GB" dirty="0">
                <a:solidFill>
                  <a:schemeClr val="dk1"/>
                </a:solidFill>
                <a:latin typeface="Montserrat"/>
              </a:rPr>
              <a:t>Confirmed deliverable for 2026-28:</a:t>
            </a:r>
          </a:p>
        </p:txBody>
      </p:sp>
      <p:pic>
        <p:nvPicPr>
          <p:cNvPr id="3" name="Picture 2">
            <a:extLst>
              <a:ext uri="{FF2B5EF4-FFF2-40B4-BE49-F238E27FC236}">
                <a16:creationId xmlns:a16="http://schemas.microsoft.com/office/drawing/2014/main" id="{63F574C1-6186-3457-2179-FCD1E5F060F1}"/>
              </a:ext>
            </a:extLst>
          </p:cNvPr>
          <p:cNvPicPr>
            <a:picLocks noChangeAspect="1"/>
          </p:cNvPicPr>
          <p:nvPr/>
        </p:nvPicPr>
        <p:blipFill>
          <a:blip r:embed="rId3"/>
          <a:stretch>
            <a:fillRect/>
          </a:stretch>
        </p:blipFill>
        <p:spPr>
          <a:xfrm>
            <a:off x="194806" y="3859897"/>
            <a:ext cx="8754385" cy="580825"/>
          </a:xfrm>
          <a:prstGeom prst="rect">
            <a:avLst/>
          </a:prstGeom>
          <a:ln>
            <a:solidFill>
              <a:schemeClr val="tx1">
                <a:lumMod val="75000"/>
                <a:lumOff val="25000"/>
              </a:schemeClr>
            </a:solidFill>
          </a:ln>
        </p:spPr>
      </p:pic>
      <p:sp>
        <p:nvSpPr>
          <p:cNvPr id="2" name="TextBox 1">
            <a:extLst>
              <a:ext uri="{FF2B5EF4-FFF2-40B4-BE49-F238E27FC236}">
                <a16:creationId xmlns:a16="http://schemas.microsoft.com/office/drawing/2014/main" id="{E5F3E0E7-8E4D-55DA-D343-5DDE9DE9D5C4}"/>
              </a:ext>
            </a:extLst>
          </p:cNvPr>
          <p:cNvSpPr txBox="1"/>
          <p:nvPr/>
        </p:nvSpPr>
        <p:spPr>
          <a:xfrm rot="19879024">
            <a:off x="4215065" y="3290009"/>
            <a:ext cx="3071675" cy="307777"/>
          </a:xfrm>
          <a:prstGeom prst="rect">
            <a:avLst/>
          </a:prstGeom>
          <a:solidFill>
            <a:schemeClr val="bg1"/>
          </a:solidFill>
        </p:spPr>
        <p:txBody>
          <a:bodyPr wrap="none" rtlCol="0">
            <a:spAutoFit/>
          </a:bodyPr>
          <a:lstStyle/>
          <a:p>
            <a:r>
              <a:rPr lang="en-US" dirty="0">
                <a:solidFill>
                  <a:srgbClr val="92D050"/>
                </a:solidFill>
              </a:rPr>
              <a:t>Dedicated Presentation in Session 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B4D248-C037-BB77-061F-8F23BC9272C2}"/>
              </a:ext>
            </a:extLst>
          </p:cNvPr>
          <p:cNvSpPr>
            <a:spLocks noGrp="1"/>
          </p:cNvSpPr>
          <p:nvPr>
            <p:ph type="title"/>
          </p:nvPr>
        </p:nvSpPr>
        <p:spPr/>
        <p:txBody>
          <a:bodyPr/>
          <a:lstStyle/>
          <a:p>
            <a:r>
              <a:rPr lang="en-US" sz="2400" dirty="0"/>
              <a:t>DSIG Sessions and Topics </a:t>
            </a:r>
          </a:p>
        </p:txBody>
      </p:sp>
      <p:pic>
        <p:nvPicPr>
          <p:cNvPr id="4" name="Picture 3">
            <a:extLst>
              <a:ext uri="{FF2B5EF4-FFF2-40B4-BE49-F238E27FC236}">
                <a16:creationId xmlns:a16="http://schemas.microsoft.com/office/drawing/2014/main" id="{E6892E36-FD29-C571-CE22-984905F786A0}"/>
              </a:ext>
            </a:extLst>
          </p:cNvPr>
          <p:cNvPicPr>
            <a:picLocks noChangeAspect="1"/>
          </p:cNvPicPr>
          <p:nvPr/>
        </p:nvPicPr>
        <p:blipFill>
          <a:blip r:embed="rId2"/>
          <a:stretch>
            <a:fillRect/>
          </a:stretch>
        </p:blipFill>
        <p:spPr>
          <a:xfrm>
            <a:off x="1524000" y="1024131"/>
            <a:ext cx="5966959" cy="887702"/>
          </a:xfrm>
          <a:prstGeom prst="rect">
            <a:avLst/>
          </a:prstGeom>
        </p:spPr>
      </p:pic>
      <p:sp>
        <p:nvSpPr>
          <p:cNvPr id="8" name="TextBox 7">
            <a:extLst>
              <a:ext uri="{FF2B5EF4-FFF2-40B4-BE49-F238E27FC236}">
                <a16:creationId xmlns:a16="http://schemas.microsoft.com/office/drawing/2014/main" id="{F3F1BD99-FEB0-AE63-AC53-63D168B4E6FD}"/>
              </a:ext>
            </a:extLst>
          </p:cNvPr>
          <p:cNvSpPr txBox="1"/>
          <p:nvPr/>
        </p:nvSpPr>
        <p:spPr>
          <a:xfrm>
            <a:off x="244457" y="716354"/>
            <a:ext cx="4599708" cy="307777"/>
          </a:xfrm>
          <a:prstGeom prst="rect">
            <a:avLst/>
          </a:prstGeom>
          <a:noFill/>
        </p:spPr>
        <p:txBody>
          <a:bodyPr wrap="square">
            <a:spAutoFit/>
          </a:bodyPr>
          <a:lstStyle/>
          <a:p>
            <a:r>
              <a:rPr lang="en-US" dirty="0"/>
              <a:t>Day 2: Tuesday, 14th October 2025</a:t>
            </a:r>
          </a:p>
        </p:txBody>
      </p:sp>
      <p:pic>
        <p:nvPicPr>
          <p:cNvPr id="11" name="Picture 10">
            <a:extLst>
              <a:ext uri="{FF2B5EF4-FFF2-40B4-BE49-F238E27FC236}">
                <a16:creationId xmlns:a16="http://schemas.microsoft.com/office/drawing/2014/main" id="{12A13655-19B6-4CE4-5800-D8C427D9C815}"/>
              </a:ext>
            </a:extLst>
          </p:cNvPr>
          <p:cNvPicPr>
            <a:picLocks noChangeAspect="1"/>
          </p:cNvPicPr>
          <p:nvPr/>
        </p:nvPicPr>
        <p:blipFill>
          <a:blip r:embed="rId3"/>
          <a:stretch>
            <a:fillRect/>
          </a:stretch>
        </p:blipFill>
        <p:spPr>
          <a:xfrm>
            <a:off x="1602499" y="2264277"/>
            <a:ext cx="5902613" cy="2580739"/>
          </a:xfrm>
          <a:prstGeom prst="rect">
            <a:avLst/>
          </a:prstGeom>
        </p:spPr>
      </p:pic>
      <p:sp>
        <p:nvSpPr>
          <p:cNvPr id="13" name="TextBox 12">
            <a:extLst>
              <a:ext uri="{FF2B5EF4-FFF2-40B4-BE49-F238E27FC236}">
                <a16:creationId xmlns:a16="http://schemas.microsoft.com/office/drawing/2014/main" id="{6CBE6065-1F12-9421-D5AE-B3CA0B77A593}"/>
              </a:ext>
            </a:extLst>
          </p:cNvPr>
          <p:cNvSpPr txBox="1"/>
          <p:nvPr/>
        </p:nvSpPr>
        <p:spPr>
          <a:xfrm>
            <a:off x="244457" y="1956500"/>
            <a:ext cx="4599708" cy="307777"/>
          </a:xfrm>
          <a:prstGeom prst="rect">
            <a:avLst/>
          </a:prstGeom>
          <a:noFill/>
        </p:spPr>
        <p:txBody>
          <a:bodyPr wrap="square">
            <a:spAutoFit/>
          </a:bodyPr>
          <a:lstStyle/>
          <a:p>
            <a:r>
              <a:rPr lang="en-US" dirty="0"/>
              <a:t>Day 3: Wednesday, 15th October 2025</a:t>
            </a:r>
          </a:p>
        </p:txBody>
      </p:sp>
    </p:spTree>
    <p:extLst>
      <p:ext uri="{BB962C8B-B14F-4D97-AF65-F5344CB8AC3E}">
        <p14:creationId xmlns:p14="http://schemas.microsoft.com/office/powerpoint/2010/main" val="2798347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71F25-F794-EDC1-16B5-FD3B0CA2CB1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480F85A-FE43-F736-83C8-00B38261DBE2}"/>
              </a:ext>
            </a:extLst>
          </p:cNvPr>
          <p:cNvSpPr>
            <a:spLocks noGrp="1"/>
          </p:cNvSpPr>
          <p:nvPr>
            <p:ph type="title"/>
          </p:nvPr>
        </p:nvSpPr>
        <p:spPr/>
        <p:txBody>
          <a:bodyPr/>
          <a:lstStyle/>
          <a:p>
            <a:r>
              <a:rPr lang="en-US" sz="2400" dirty="0"/>
              <a:t>DSIG Sessions and Topics </a:t>
            </a:r>
          </a:p>
        </p:txBody>
      </p:sp>
      <p:sp>
        <p:nvSpPr>
          <p:cNvPr id="13" name="TextBox 12">
            <a:extLst>
              <a:ext uri="{FF2B5EF4-FFF2-40B4-BE49-F238E27FC236}">
                <a16:creationId xmlns:a16="http://schemas.microsoft.com/office/drawing/2014/main" id="{D2AB6CFD-6053-801D-FD24-BC3E29C5096F}"/>
              </a:ext>
            </a:extLst>
          </p:cNvPr>
          <p:cNvSpPr txBox="1"/>
          <p:nvPr/>
        </p:nvSpPr>
        <p:spPr>
          <a:xfrm>
            <a:off x="209821" y="910482"/>
            <a:ext cx="4599708" cy="307777"/>
          </a:xfrm>
          <a:prstGeom prst="rect">
            <a:avLst/>
          </a:prstGeom>
          <a:noFill/>
        </p:spPr>
        <p:txBody>
          <a:bodyPr wrap="square">
            <a:spAutoFit/>
          </a:bodyPr>
          <a:lstStyle/>
          <a:p>
            <a:r>
              <a:rPr lang="en-US" dirty="0"/>
              <a:t>Day 3: Wednesday, 15th October 2025</a:t>
            </a:r>
          </a:p>
        </p:txBody>
      </p:sp>
      <p:pic>
        <p:nvPicPr>
          <p:cNvPr id="5" name="Picture 4">
            <a:extLst>
              <a:ext uri="{FF2B5EF4-FFF2-40B4-BE49-F238E27FC236}">
                <a16:creationId xmlns:a16="http://schemas.microsoft.com/office/drawing/2014/main" id="{BEAF9C61-C4D1-B9EE-BB74-A31074D92514}"/>
              </a:ext>
            </a:extLst>
          </p:cNvPr>
          <p:cNvPicPr>
            <a:picLocks noChangeAspect="1"/>
          </p:cNvPicPr>
          <p:nvPr/>
        </p:nvPicPr>
        <p:blipFill>
          <a:blip r:embed="rId2"/>
          <a:stretch>
            <a:fillRect/>
          </a:stretch>
        </p:blipFill>
        <p:spPr>
          <a:xfrm>
            <a:off x="332783" y="1218259"/>
            <a:ext cx="8478433" cy="1247949"/>
          </a:xfrm>
          <a:prstGeom prst="rect">
            <a:avLst/>
          </a:prstGeom>
        </p:spPr>
      </p:pic>
      <p:pic>
        <p:nvPicPr>
          <p:cNvPr id="7" name="Picture 6">
            <a:extLst>
              <a:ext uri="{FF2B5EF4-FFF2-40B4-BE49-F238E27FC236}">
                <a16:creationId xmlns:a16="http://schemas.microsoft.com/office/drawing/2014/main" id="{13147053-F054-8F1E-B92E-1160C6C13733}"/>
              </a:ext>
            </a:extLst>
          </p:cNvPr>
          <p:cNvPicPr>
            <a:picLocks noChangeAspect="1"/>
          </p:cNvPicPr>
          <p:nvPr/>
        </p:nvPicPr>
        <p:blipFill>
          <a:blip r:embed="rId3"/>
          <a:stretch>
            <a:fillRect/>
          </a:stretch>
        </p:blipFill>
        <p:spPr>
          <a:xfrm>
            <a:off x="367418" y="2473798"/>
            <a:ext cx="8478433" cy="1428949"/>
          </a:xfrm>
          <a:prstGeom prst="rect">
            <a:avLst/>
          </a:prstGeom>
        </p:spPr>
      </p:pic>
    </p:spTree>
    <p:extLst>
      <p:ext uri="{BB962C8B-B14F-4D97-AF65-F5344CB8AC3E}">
        <p14:creationId xmlns:p14="http://schemas.microsoft.com/office/powerpoint/2010/main" val="2139365175"/>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otalTime>251</TotalTime>
  <Words>163</Words>
  <Application>Microsoft Office PowerPoint</Application>
  <PresentationFormat>On-screen Show (16:9)</PresentationFormat>
  <Paragraphs>25</Paragraphs>
  <Slides>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Montserrat</vt:lpstr>
      <vt:lpstr>Wingdings</vt:lpstr>
      <vt:lpstr>Montserrat Medium</vt:lpstr>
      <vt:lpstr>Arial</vt:lpstr>
      <vt:lpstr>ceos</vt:lpstr>
      <vt:lpstr>Data Preservation &amp; Stewardship Interest Group (DSIG) Work Plan</vt:lpstr>
      <vt:lpstr>CEOS Deliverables 2023 - 2025</vt:lpstr>
      <vt:lpstr>CEOS Deliverable DSIG Vision</vt:lpstr>
      <vt:lpstr>DSIG Sessions and Topics </vt:lpstr>
      <vt:lpstr>DSIG Sessions and Topics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Iolanda maggio</dc:creator>
  <cp:lastModifiedBy>Iolanda maggio</cp:lastModifiedBy>
  <cp:revision>15</cp:revision>
  <dcterms:modified xsi:type="dcterms:W3CDTF">2025-10-01T13:26:30Z</dcterms:modified>
</cp:coreProperties>
</file>