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0"/>
  </p:notesMasterIdLst>
  <p:sldIdLst>
    <p:sldId id="1530" r:id="rId5"/>
    <p:sldId id="1529" r:id="rId6"/>
    <p:sldId id="263" r:id="rId7"/>
    <p:sldId id="258" r:id="rId8"/>
    <p:sldId id="1531" r:id="rId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Montserrat Medium" panose="000006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L7QNNGYB2iRZB8rTa2eekiJ2D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04F7D2-716E-0234-307B-A4FE5552BA8B}" v="2" dt="2025-10-13T09:53:36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7" autoAdjust="0"/>
    <p:restoredTop sz="94648"/>
  </p:normalViewPr>
  <p:slideViewPr>
    <p:cSldViewPr snapToGrid="0">
      <p:cViewPr varScale="1">
        <p:scale>
          <a:sx n="156" d="100"/>
          <a:sy n="156" d="100"/>
        </p:scale>
        <p:origin x="20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1961" y="3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po Marchesi" userId="S::filippo.marchesi_solenix.ch#ext#@rheasystemspa.onmicrosoft.com::aa4d4968-05c6-4afc-8b8a-8abcaef004a3" providerId="AD" clId="Web-{EC04F7D2-716E-0234-307B-A4FE5552BA8B}"/>
    <pc:docChg chg="modSld">
      <pc:chgData name="Filippo Marchesi" userId="S::filippo.marchesi_solenix.ch#ext#@rheasystemspa.onmicrosoft.com::aa4d4968-05c6-4afc-8b8a-8abcaef004a3" providerId="AD" clId="Web-{EC04F7D2-716E-0234-307B-A4FE5552BA8B}" dt="2025-10-13T09:53:36.579" v="1"/>
      <pc:docMkLst>
        <pc:docMk/>
      </pc:docMkLst>
      <pc:sldChg chg="mod modShow">
        <pc:chgData name="Filippo Marchesi" userId="S::filippo.marchesi_solenix.ch#ext#@rheasystemspa.onmicrosoft.com::aa4d4968-05c6-4afc-8b8a-8abcaef004a3" providerId="AD" clId="Web-{EC04F7D2-716E-0234-307B-A4FE5552BA8B}" dt="2025-10-13T09:53:36.579" v="1"/>
        <pc:sldMkLst>
          <pc:docMk/>
          <pc:sldMk cId="0" sldId="258"/>
        </pc:sldMkLst>
      </pc:sldChg>
      <pc:sldChg chg="mod modShow">
        <pc:chgData name="Filippo Marchesi" userId="S::filippo.marchesi_solenix.ch#ext#@rheasystemspa.onmicrosoft.com::aa4d4968-05c6-4afc-8b8a-8abcaef004a3" providerId="AD" clId="Web-{EC04F7D2-716E-0234-307B-A4FE5552BA8B}" dt="2025-10-13T09:53:36.422" v="0"/>
        <pc:sldMkLst>
          <pc:docMk/>
          <pc:sldMk cId="3667199" sldId="15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T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IT"/>
          </a:p>
        </p:txBody>
      </p:sp>
      <p:sp>
        <p:nvSpPr>
          <p:cNvPr id="53" name="Google Shape;53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T"/>
          </a:p>
        </p:txBody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T"/>
          </a:p>
        </p:txBody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C3989FB3-8F8F-1B19-15C0-208244FB0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>
            <a:extLst>
              <a:ext uri="{FF2B5EF4-FFF2-40B4-BE49-F238E27FC236}">
                <a16:creationId xmlns:a16="http://schemas.microsoft.com/office/drawing/2014/main" id="{0D6740D5-60C8-26E1-5DB1-53F53A6610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T"/>
          </a:p>
        </p:txBody>
      </p:sp>
      <p:sp>
        <p:nvSpPr>
          <p:cNvPr id="71" name="Google Shape;71;p3:notes">
            <a:extLst>
              <a:ext uri="{FF2B5EF4-FFF2-40B4-BE49-F238E27FC236}">
                <a16:creationId xmlns:a16="http://schemas.microsoft.com/office/drawing/2014/main" id="{3B0D540E-F55D-77F0-F508-F34F665F0F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91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7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CEOS WGISS – DAIG Workplan</a:t>
            </a:r>
            <a:endParaRPr sz="1100" b="1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9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9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10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1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liverables.ceos.org/task_manager/deliverables/805/" TargetMode="External"/><Relationship Id="rId2" Type="http://schemas.openxmlformats.org/officeDocument/2006/relationships/hyperlink" Target="http://deliverables.ceos.org/task_manager/deliverables/804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liverables.ceos.org/task_manager/deliverables/735/" TargetMode="External"/><Relationship Id="rId4" Type="http://schemas.openxmlformats.org/officeDocument/2006/relationships/hyperlink" Target="http://deliverables.ceos.org/task_manager/deliverables/806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Data Discovery &amp; Access Interest Group (DAIG)</a:t>
            </a:r>
            <a:br>
              <a:rPr lang="en" sz="4400" dirty="0"/>
            </a:br>
            <a:br>
              <a:rPr lang="en" sz="4400" dirty="0"/>
            </a:br>
            <a:r>
              <a:rPr lang="en" sz="4400" dirty="0"/>
              <a:t>Work Plan</a:t>
            </a:r>
            <a:endParaRPr sz="4400" dirty="0"/>
          </a:p>
        </p:txBody>
      </p:sp>
      <p:sp>
        <p:nvSpPr>
          <p:cNvPr id="56" name="Google Shape;56;p6"/>
          <p:cNvSpPr txBox="1"/>
          <p:nvPr/>
        </p:nvSpPr>
        <p:spPr>
          <a:xfrm>
            <a:off x="5181450" y="35112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D.Guerrucci</a:t>
            </a: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ESA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1.5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WGISS-60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13-17 October, 2025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Oberpfaffenhofen</a:t>
            </a:r>
            <a:r>
              <a:rPr lang="en-GB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Germany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99E1DF-B471-574B-B918-208F4A0E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Assigned to DAIG</a:t>
            </a:r>
            <a:endParaRPr lang="en-GB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C2991DC-0C4F-3129-B781-74D38E52B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129192"/>
              </p:ext>
            </p:extLst>
          </p:nvPr>
        </p:nvGraphicFramePr>
        <p:xfrm>
          <a:off x="123169" y="881747"/>
          <a:ext cx="8897662" cy="3951511"/>
        </p:xfrm>
        <a:graphic>
          <a:graphicData uri="http://schemas.openxmlformats.org/drawingml/2006/table">
            <a:tbl>
              <a:tblPr/>
              <a:tblGrid>
                <a:gridCol w="1130316">
                  <a:extLst>
                    <a:ext uri="{9D8B030D-6E8A-4147-A177-3AD203B41FA5}">
                      <a16:colId xmlns:a16="http://schemas.microsoft.com/office/drawing/2014/main" val="2297803472"/>
                    </a:ext>
                  </a:extLst>
                </a:gridCol>
                <a:gridCol w="2629663">
                  <a:extLst>
                    <a:ext uri="{9D8B030D-6E8A-4147-A177-3AD203B41FA5}">
                      <a16:colId xmlns:a16="http://schemas.microsoft.com/office/drawing/2014/main" val="1503049977"/>
                    </a:ext>
                  </a:extLst>
                </a:gridCol>
                <a:gridCol w="688851">
                  <a:extLst>
                    <a:ext uri="{9D8B030D-6E8A-4147-A177-3AD203B41FA5}">
                      <a16:colId xmlns:a16="http://schemas.microsoft.com/office/drawing/2014/main" val="2599330275"/>
                    </a:ext>
                  </a:extLst>
                </a:gridCol>
                <a:gridCol w="563108">
                  <a:extLst>
                    <a:ext uri="{9D8B030D-6E8A-4147-A177-3AD203B41FA5}">
                      <a16:colId xmlns:a16="http://schemas.microsoft.com/office/drawing/2014/main" val="2462250839"/>
                    </a:ext>
                  </a:extLst>
                </a:gridCol>
                <a:gridCol w="825528">
                  <a:extLst>
                    <a:ext uri="{9D8B030D-6E8A-4147-A177-3AD203B41FA5}">
                      <a16:colId xmlns:a16="http://schemas.microsoft.com/office/drawing/2014/main" val="2888182257"/>
                    </a:ext>
                  </a:extLst>
                </a:gridCol>
                <a:gridCol w="3060196">
                  <a:extLst>
                    <a:ext uri="{9D8B030D-6E8A-4147-A177-3AD203B41FA5}">
                      <a16:colId xmlns:a16="http://schemas.microsoft.com/office/drawing/2014/main" val="1449904398"/>
                    </a:ext>
                  </a:extLst>
                </a:gridCol>
              </a:tblGrid>
              <a:tr h="379725"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DATA-24-01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hlinkClick r:id="rId2" tooltip="White Paper on EO Data collections management and governanc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White Paper on EO Data collections management and governance</a:t>
                      </a:r>
                      <a:endParaRPr lang="en-GB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ontserrat Medium" panose="00000600000000000000" pitchFamily="2" charset="0"/>
                      </a:endParaRP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2025 Q1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This white paper would address topics including management of data collections...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611553"/>
                  </a:ext>
                </a:extLst>
              </a:tr>
              <a:tr h="379725"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DATA-24-02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hlinkClick r:id="rId3" tooltip="White paper on Software preserva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White paper on Software preservation</a:t>
                      </a:r>
                      <a:endParaRPr lang="en-GB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ontserrat Medium" panose="00000600000000000000" pitchFamily="2" charset="0"/>
                      </a:endParaRP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2025 Q3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This white paper would address and recommend techniques to ensure preservation...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31696"/>
                  </a:ext>
                </a:extLst>
              </a:tr>
              <a:tr h="379725"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DATA-24-03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hlinkClick r:id="rId4" tooltip="CEOS Interoperability Handbook 2.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CEOS Interoperability Handbook 2.0</a:t>
                      </a:r>
                      <a:endParaRPr lang="en-GB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ontserrat Medium" panose="00000600000000000000" pitchFamily="2" charset="0"/>
                      </a:endParaRP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2025 Q4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This </a:t>
                      </a:r>
                      <a:r>
                        <a:rPr lang="en-GB" sz="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Interoperabilty</a:t>
                      </a:r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Handbook would be revised version of the handbook...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952951"/>
                  </a:ext>
                </a:extLst>
              </a:tr>
              <a:tr h="542664"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DATA-25-02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CEOS Interoperability Maturity Matrix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2025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2026 Q4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The CEOS Interoperability Maturity Matrix will be developed using the Recommendations of the Interoperability Handbook 2.0…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590783"/>
                  </a:ext>
                </a:extLst>
              </a:tr>
              <a:tr h="379725"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DATA-25-03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EO for Digital Twin Systems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2025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2026 Q2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This white paper will survey implementations of Digital Twins capabilities within CEOS…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505870"/>
                  </a:ext>
                </a:extLst>
              </a:tr>
              <a:tr h="379725"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DATA-25-04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u="sng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EO Data Citation Guidelines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2025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2026 Q4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These guidelines will provide information on EO data citation approaches and procedures.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018676"/>
                  </a:ext>
                </a:extLst>
              </a:tr>
              <a:tr h="624134"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DATA-22-05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hlinkClick r:id="rId5" tooltip="Feasibility Study for Common Guidlines for the STAC Implementations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Feasibility Study for Common Guidlines for the STAC Implementations</a:t>
                      </a:r>
                      <a:endParaRPr lang="en-GB" sz="10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ontserrat Medium" panose="00000600000000000000" pitchFamily="2" charset="0"/>
                      </a:endParaRP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Closed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2022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2024 Q3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Evaluate the possibility of defining a guideline/best practice for the STAC at...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421450"/>
                  </a:ext>
                </a:extLst>
              </a:tr>
              <a:tr h="886088"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DATA-25-01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White paper on Federated Access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open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2025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2026 Q3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The White Paper on Federation is expected to present background information related to federated authentication and authorisation...</a:t>
                      </a:r>
                    </a:p>
                  </a:txBody>
                  <a:tcPr marL="45326" marR="45326" marT="22663" marB="22663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70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22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261150" y="810896"/>
            <a:ext cx="8621700" cy="395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lang="en" sz="1800" b="1" dirty="0"/>
              <a:t>Current activities</a:t>
            </a:r>
            <a:endParaRPr sz="1800" b="1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400" dirty="0"/>
              <a:t>Federated Authentication and Authorization White Paper definition</a:t>
            </a:r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400" dirty="0"/>
              <a:t>Connected Data Assets and Data Discovery registration (Recurrent)</a:t>
            </a:r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400" dirty="0"/>
              <a:t>Data in the Cloud (WGISS-60 Open discussion)</a:t>
            </a:r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endParaRPr sz="1400" dirty="0"/>
          </a:p>
          <a:p>
            <a:pPr indent="-355600">
              <a:buSzPts val="2000"/>
            </a:pPr>
            <a:r>
              <a:rPr lang="en" sz="1800" b="1" dirty="0"/>
              <a:t>Cooperation with larger CEOS goals where possible…</a:t>
            </a:r>
            <a:endParaRPr sz="1800" b="1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400" dirty="0"/>
              <a:t>CEOS-ARD collaboration on common topics (Data discoverability, Interconnection of access points, Data format, etc.)</a:t>
            </a:r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400" dirty="0"/>
              <a:t>STAC &amp; Zarr, workshops and cooperation (LSI-VC, CEOS ARD, Copernicus)</a:t>
            </a:r>
            <a:endParaRPr sz="1400" dirty="0"/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400" dirty="0"/>
              <a:t>Cooperation with TEIG and SEO for possible Authentication mechanism</a:t>
            </a:r>
          </a:p>
          <a:p>
            <a:pPr lvl="1" indent="-355600">
              <a:lnSpc>
                <a:spcPct val="115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1400" dirty="0"/>
              <a:t>Contribution into CEOS Common Dictionary (KCEO) for Data Access related terms</a:t>
            </a:r>
            <a:endParaRPr sz="1400" dirty="0"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dirty="0"/>
              <a:t>Current Work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195943" y="1004672"/>
            <a:ext cx="8752114" cy="3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indent="-355600">
              <a:buSzPts val="2000"/>
            </a:pPr>
            <a:r>
              <a:rPr lang="en-GB" sz="2000" b="1" dirty="0"/>
              <a:t>Recurrent achievement</a:t>
            </a:r>
            <a:endParaRPr lang="en-GB" sz="1800" b="1" dirty="0"/>
          </a:p>
          <a:p>
            <a:pPr lvl="1" indent="-3556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-GB" sz="1600" dirty="0"/>
              <a:t>Constant evolution of </a:t>
            </a:r>
            <a:r>
              <a:rPr lang="en-GB" sz="1600" dirty="0" err="1"/>
              <a:t>FedEO</a:t>
            </a:r>
            <a:r>
              <a:rPr lang="en-GB" sz="1600" dirty="0"/>
              <a:t>/IDN for implementing emerging interfaces (</a:t>
            </a:r>
            <a:r>
              <a:rPr lang="en-GB" sz="1600" dirty="0" err="1"/>
              <a:t>i.g.</a:t>
            </a:r>
            <a:r>
              <a:rPr lang="en-GB" sz="1600" dirty="0"/>
              <a:t> STAC)</a:t>
            </a:r>
          </a:p>
          <a:p>
            <a:pPr lvl="1" indent="-3556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-GB" sz="1600" dirty="0"/>
              <a:t>Enlargement of metadata ingestion for dataset of CEOS members</a:t>
            </a:r>
          </a:p>
          <a:p>
            <a:pPr lvl="2" indent="-3556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-GB" sz="1400" dirty="0"/>
              <a:t>ESA MAAP, ISRO – completed</a:t>
            </a:r>
          </a:p>
          <a:p>
            <a:pPr lvl="2" indent="-3556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-GB" sz="1400" dirty="0"/>
              <a:t>CNES, ECMWF, CSIRO – ongoing</a:t>
            </a:r>
          </a:p>
          <a:p>
            <a:pPr lvl="1" indent="-3556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-GB" sz="1700" dirty="0"/>
              <a:t>DAIG website and Connected Data Assets </a:t>
            </a:r>
            <a:r>
              <a:rPr lang="en-GB" sz="1700"/>
              <a:t>process regularly reviewed</a:t>
            </a:r>
            <a:endParaRPr lang="en-GB" sz="1700" dirty="0"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Accomplishments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03269952-071E-5DA2-2962-FC6DD8829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>
            <a:extLst>
              <a:ext uri="{FF2B5EF4-FFF2-40B4-BE49-F238E27FC236}">
                <a16:creationId xmlns:a16="http://schemas.microsoft.com/office/drawing/2014/main" id="{A77F9C41-495A-60E1-837A-D73771AA6E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US" dirty="0"/>
              <a:t>Other Topics of Interest</a:t>
            </a:r>
            <a:r>
              <a:rPr lang="en" dirty="0"/>
              <a:t> 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1C10C-287B-B8F3-BCFE-B0EDFE67DCB0}"/>
              </a:ext>
            </a:extLst>
          </p:cNvPr>
          <p:cNvSpPr txBox="1"/>
          <p:nvPr/>
        </p:nvSpPr>
        <p:spPr>
          <a:xfrm>
            <a:off x="351407" y="990931"/>
            <a:ext cx="7000716" cy="3161638"/>
          </a:xfrm>
          <a:prstGeom prst="rect">
            <a:avLst/>
          </a:prstGeom>
          <a:noFill/>
        </p:spPr>
        <p:txBody>
          <a:bodyPr wrap="square" lIns="68393" tIns="34196" rIns="68393" bIns="34196" rtlCol="0" anchor="t">
            <a:spAutoFit/>
          </a:bodyPr>
          <a:lstStyle/>
          <a:p>
            <a:endParaRPr lang="en-US" sz="898" dirty="0">
              <a:solidFill>
                <a:srgbClr val="8197A6"/>
              </a:solidFill>
              <a:ea typeface="MS PGothic"/>
            </a:endParaRPr>
          </a:p>
          <a:p>
            <a:pPr marL="457200" indent="-3556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Accessibility and Discoverability</a:t>
            </a:r>
          </a:p>
          <a:p>
            <a:pPr marL="914400" lvl="1" indent="-355600">
              <a:lnSpc>
                <a:spcPct val="115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Montserrat"/>
                <a:sym typeface="Montserrat"/>
              </a:rPr>
              <a:t>Cloud infrastructure, services and GS operations</a:t>
            </a:r>
          </a:p>
          <a:p>
            <a:pPr marL="914400" lvl="1" indent="-355600">
              <a:lnSpc>
                <a:spcPct val="115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Montserrat"/>
                <a:sym typeface="Montserrat"/>
              </a:rPr>
              <a:t>Deployment and evolution of interfaces</a:t>
            </a:r>
          </a:p>
          <a:p>
            <a:pPr marL="914400" lvl="1" indent="-355600">
              <a:lnSpc>
                <a:spcPct val="115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Montserrat"/>
                <a:sym typeface="Montserrat"/>
              </a:rPr>
              <a:t>Exploring AI applications for EO Data Discovery and Access</a:t>
            </a:r>
          </a:p>
          <a:p>
            <a:endParaRPr lang="en-US" sz="898" b="1" dirty="0">
              <a:solidFill>
                <a:srgbClr val="8197A6"/>
              </a:solidFill>
              <a:ea typeface="MS PGothic"/>
            </a:endParaRPr>
          </a:p>
          <a:p>
            <a:pPr marL="457200" indent="-3556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US" sz="2000" b="1" dirty="0">
                <a:solidFill>
                  <a:schemeClr val="dk1"/>
                </a:solidFill>
                <a:latin typeface="Montserrat"/>
              </a:rPr>
              <a:t>Usability</a:t>
            </a:r>
          </a:p>
          <a:p>
            <a:pPr marL="914400" lvl="1" indent="-355600">
              <a:lnSpc>
                <a:spcPct val="115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Montserrat"/>
              </a:rPr>
              <a:t>Data formats (e.g. ARD, ZARR, COG…)</a:t>
            </a:r>
          </a:p>
          <a:p>
            <a:endParaRPr lang="en-US" sz="898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457200" indent="-3556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US" sz="2000" b="1" dirty="0">
                <a:solidFill>
                  <a:schemeClr val="dk1"/>
                </a:solidFill>
                <a:latin typeface="Montserrat"/>
              </a:rPr>
              <a:t>Interaction with standardization bodies</a:t>
            </a:r>
          </a:p>
          <a:p>
            <a:pPr marL="914400" lvl="1" indent="-355600">
              <a:lnSpc>
                <a:spcPct val="115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1"/>
                </a:solidFill>
                <a:latin typeface="Montserrat"/>
              </a:rPr>
              <a:t>OGC/ISO (Metadata, API)</a:t>
            </a:r>
          </a:p>
        </p:txBody>
      </p:sp>
    </p:spTree>
    <p:extLst>
      <p:ext uri="{BB962C8B-B14F-4D97-AF65-F5344CB8AC3E}">
        <p14:creationId xmlns:p14="http://schemas.microsoft.com/office/powerpoint/2010/main" val="3667199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4035610-2e8f-4fbf-86f7-392f0470d772" xsi:nil="true"/>
    <Date xmlns="14035610-2e8f-4fbf-86f7-392f0470d772" xsi:nil="true"/>
    <TaxCatchAll xmlns="ed4528c9-2b22-4f5a-a999-b69e0cc0cdd1" xsi:nil="true"/>
    <SubSystem xmlns="14035610-2e8f-4fbf-86f7-392f0470d772" xsi:nil="true"/>
    <lcf76f155ced4ddcb4097134ff3c332f xmlns="14035610-2e8f-4fbf-86f7-392f0470d772">
      <Terms xmlns="http://schemas.microsoft.com/office/infopath/2007/PartnerControls"/>
    </lcf76f155ced4ddcb4097134ff3c332f>
    <Knowledge xmlns="14035610-2e8f-4fbf-86f7-392f0470d772" xsi:nil="true"/>
    <N_x0026_S xmlns="14035610-2e8f-4fbf-86f7-392f0470d772">false</N_x0026_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278BA8CCD0D54CB3BB643E30067B64" ma:contentTypeVersion="25" ma:contentTypeDescription="Create a new document." ma:contentTypeScope="" ma:versionID="25343cbae1da12fa1b70dc5f13f876c5">
  <xsd:schema xmlns:xsd="http://www.w3.org/2001/XMLSchema" xmlns:xs="http://www.w3.org/2001/XMLSchema" xmlns:p="http://schemas.microsoft.com/office/2006/metadata/properties" xmlns:ns2="14035610-2e8f-4fbf-86f7-392f0470d772" xmlns:ns3="ed4528c9-2b22-4f5a-a999-b69e0cc0cdd1" targetNamespace="http://schemas.microsoft.com/office/2006/metadata/properties" ma:root="true" ma:fieldsID="9605ebd017f9ba14c335405aa28cbb77" ns2:_="" ns3:_="">
    <xsd:import namespace="14035610-2e8f-4fbf-86f7-392f0470d772"/>
    <xsd:import namespace="ed4528c9-2b22-4f5a-a999-b69e0cc0cd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ate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SubSystem" minOccurs="0"/>
                <xsd:element ref="ns2:_Flow_SignoffStatus" minOccurs="0"/>
                <xsd:element ref="ns2:Knowledg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N_x0026_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35610-2e8f-4fbf-86f7-392f0470d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14" nillable="true" ma:displayName="Meeting Date" ma:description="The date of the meeting" ma:format="DateOnly" ma:internalName="Date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31626d-fdb0-4a13-b041-549dfab673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ubSystem" ma:index="24" nillable="true" ma:displayName="SubSystem" ma:internalName="SubSystem">
      <xsd:simpleType>
        <xsd:restriction base="dms:Text">
          <xsd:maxLength value="255"/>
        </xsd:restriction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Knowledge" ma:index="26" nillable="true" ma:displayName="Knowledge" ma:description="Funziona qui la ricerca, LORDS, PLUS, DURT" ma:format="Dropdown" ma:internalName="Knowledge">
      <xsd:simpleType>
        <xsd:restriction base="dms:Note">
          <xsd:maxLength value="255"/>
        </xsd:restriction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9" nillable="true" ma:displayName="Location" ma:description="" ma:indexed="true" ma:internalName="MediaServiceLocation" ma:readOnly="true">
      <xsd:simpleType>
        <xsd:restriction base="dms:Text"/>
      </xsd:simpleType>
    </xsd:element>
    <xsd:element name="N_x0026_S" ma:index="30" nillable="true" ma:displayName="N&amp;S" ma:default="0" ma:description="Is a Network and Security SPR" ma:internalName="N_x0026_S">
      <xsd:simpleType>
        <xsd:restriction base="dms:Boolean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528c9-2b22-4f5a-a999-b69e0cc0cdd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45c328-2dc2-4478-bd5d-e1d831ec92b7}" ma:internalName="TaxCatchAll" ma:showField="CatchAllData" ma:web="ed4528c9-2b22-4f5a-a999-b69e0cc0cd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398745-094D-45F6-8C68-A26C3E6B4D27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14035610-2e8f-4fbf-86f7-392f0470d772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d4528c9-2b22-4f5a-a999-b69e0cc0cdd1"/>
  </ds:schemaRefs>
</ds:datastoreItem>
</file>

<file path=customXml/itemProps2.xml><?xml version="1.0" encoding="utf-8"?>
<ds:datastoreItem xmlns:ds="http://schemas.openxmlformats.org/officeDocument/2006/customXml" ds:itemID="{BB50E027-8D4E-4702-8796-99A1FFE90F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8B413C-D111-4C6B-A4FE-0A17F2BFD4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035610-2e8f-4fbf-86f7-392f0470d772"/>
    <ds:schemaRef ds:uri="ed4528c9-2b22-4f5a-a999-b69e0cc0cd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427</Words>
  <Application>Microsoft Office PowerPoint</Application>
  <PresentationFormat>On-screen Show (16:9)</PresentationFormat>
  <Paragraphs>85</Paragraphs>
  <Slides>5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ceos</vt:lpstr>
      <vt:lpstr>Data Discovery &amp; Access Interest Group (DAIG)  Work Plan</vt:lpstr>
      <vt:lpstr>Assigned to DAIG</vt:lpstr>
      <vt:lpstr>Current Work </vt:lpstr>
      <vt:lpstr>Accomplishments </vt:lpstr>
      <vt:lpstr>Other Topics of Interest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Damiano Guerrucci</dc:creator>
  <cp:lastModifiedBy>Filippo Marchesi</cp:lastModifiedBy>
  <cp:revision>13</cp:revision>
  <dcterms:modified xsi:type="dcterms:W3CDTF">2025-10-13T09:53:37Z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0x01010075278BA8CCD0D54CB3BB643E30067B64</vt:lpwstr>
  </property>
  <property fmtid="{D5CDD505-2E9C-101B-9397-08002B2CF9AE}" pid="3" name="MediaServiceImageTags">
    <vt:lpwstr/>
  </property>
</Properties>
</file>