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1"/>
  </p:notesMasterIdLst>
  <p:sldIdLst>
    <p:sldId id="256" r:id="rId2"/>
    <p:sldId id="262" r:id="rId3"/>
    <p:sldId id="270" r:id="rId4"/>
    <p:sldId id="273" r:id="rId5"/>
    <p:sldId id="271" r:id="rId6"/>
    <p:sldId id="272" r:id="rId7"/>
    <p:sldId id="276" r:id="rId8"/>
    <p:sldId id="274" r:id="rId9"/>
    <p:sldId id="275" r:id="rId1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Medium" panose="00000600000000000000" pitchFamily="2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9" d="100"/>
          <a:sy n="189" d="100"/>
        </p:scale>
        <p:origin x="90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32022" y="131950"/>
            <a:ext cx="7654816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Technology Exploration Interest Group (TEIG) Work Plan</a:t>
            </a:r>
            <a:endParaRPr sz="4800" dirty="0"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111550"/>
            <a:ext cx="3962700" cy="1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Yousuke, </a:t>
            </a:r>
            <a:r>
              <a:rPr lang="en-US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Maral, UKSA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US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lang="en-US" altLang="ja-JP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13-17 October, 2025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Oberpfaffenhofen, Germany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BE8603F-7921-AE2A-63DD-72E5A233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CEOS Deliverables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C54531-BC2C-29C3-9939-C75972E73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79" y="978176"/>
            <a:ext cx="7359042" cy="37957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35902C-9D8A-1B0F-AC07-915C4B5D76EE}"/>
              </a:ext>
            </a:extLst>
          </p:cNvPr>
          <p:cNvSpPr txBox="1"/>
          <p:nvPr/>
        </p:nvSpPr>
        <p:spPr>
          <a:xfrm rot="19800000">
            <a:off x="170042" y="990179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CLOSED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5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69CB9F-A923-D730-F9E1-8FE6447C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WGISS Action (1/4)</a:t>
            </a:r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6A6C37C-E0FD-A503-DF8F-6C56CFDB1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63956"/>
              </p:ext>
            </p:extLst>
          </p:nvPr>
        </p:nvGraphicFramePr>
        <p:xfrm>
          <a:off x="537073" y="1180276"/>
          <a:ext cx="8008860" cy="3011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011">
                  <a:extLst>
                    <a:ext uri="{9D8B030D-6E8A-4147-A177-3AD203B41FA5}">
                      <a16:colId xmlns:a16="http://schemas.microsoft.com/office/drawing/2014/main" val="3984375655"/>
                    </a:ext>
                  </a:extLst>
                </a:gridCol>
                <a:gridCol w="6946849">
                  <a:extLst>
                    <a:ext uri="{9D8B030D-6E8A-4147-A177-3AD203B41FA5}">
                      <a16:colId xmlns:a16="http://schemas.microsoft.com/office/drawing/2014/main" val="3462403668"/>
                    </a:ext>
                  </a:extLst>
                </a:gridCol>
              </a:tblGrid>
              <a:tr h="30111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ID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WGISS-58-21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01764"/>
                  </a:ext>
                </a:extLst>
              </a:tr>
              <a:tr h="10307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Action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TEIG to investigate with DAIG and SEO the available technologies for federated authentication, and which would fit with the objectives of CEOS.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722919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Actionee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TEIG / DAIG / SEO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2244158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Due Date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WGISS-59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420025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473821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Status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 Progress</a:t>
                      </a:r>
                      <a:endParaRPr lang="en-US" sz="1100" b="0" i="0" u="none" strike="noStrike" dirty="0">
                        <a:solidFill>
                          <a:srgbClr val="473821"/>
                        </a:solidFill>
                        <a:effectLst/>
                        <a:latin typeface="Open Sans" panose="020B0606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981187"/>
                  </a:ext>
                </a:extLst>
              </a:tr>
              <a:tr h="7759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Status notes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SEO scheduling meeting with DAIG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04527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42B481-4E9B-99D2-90B0-5A84B747070A}"/>
              </a:ext>
            </a:extLst>
          </p:cNvPr>
          <p:cNvSpPr txBox="1"/>
          <p:nvPr/>
        </p:nvSpPr>
        <p:spPr>
          <a:xfrm rot="19800000">
            <a:off x="85883" y="990179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ON GOING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9F77E-3083-EFC4-7D76-407EFDB9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8178FC-6D68-B7A7-9546-32A0C8A8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WGISS Action (2/4)</a:t>
            </a:r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33CF2C7-A374-99CB-4F5D-DA3EEB698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3782"/>
              </p:ext>
            </p:extLst>
          </p:nvPr>
        </p:nvGraphicFramePr>
        <p:xfrm>
          <a:off x="537073" y="1180276"/>
          <a:ext cx="8008860" cy="3011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011">
                  <a:extLst>
                    <a:ext uri="{9D8B030D-6E8A-4147-A177-3AD203B41FA5}">
                      <a16:colId xmlns:a16="http://schemas.microsoft.com/office/drawing/2014/main" val="3984375655"/>
                    </a:ext>
                  </a:extLst>
                </a:gridCol>
                <a:gridCol w="6946849">
                  <a:extLst>
                    <a:ext uri="{9D8B030D-6E8A-4147-A177-3AD203B41FA5}">
                      <a16:colId xmlns:a16="http://schemas.microsoft.com/office/drawing/2014/main" val="3462403668"/>
                    </a:ext>
                  </a:extLst>
                </a:gridCol>
              </a:tblGrid>
              <a:tr h="30111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ID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WGISS-59-11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01764"/>
                  </a:ext>
                </a:extLst>
              </a:tr>
              <a:tr h="10307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Action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DAIG and TEIG to consider whether a separate white paper on Data Federation is needed, alongside the current work on User Federation.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722919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Actionee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DAIG/TEIG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2244158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Due Date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WGISS-60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420025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473821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Status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473821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981187"/>
                  </a:ext>
                </a:extLst>
              </a:tr>
              <a:tr h="7759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Status notes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游ゴシック" panose="020B0400000000000000" pitchFamily="50" charset="-128"/>
                        </a:rPr>
                        <a:t>Activity started for White Paper definition and possible assignment of contribution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04527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EF3FF9-FF4F-4B05-6CF7-9DCB151E436A}"/>
              </a:ext>
            </a:extLst>
          </p:cNvPr>
          <p:cNvSpPr txBox="1"/>
          <p:nvPr/>
        </p:nvSpPr>
        <p:spPr>
          <a:xfrm rot="19800000">
            <a:off x="85883" y="990179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ON GOING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8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6A154-80B1-16FB-F3B7-D5E57D439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F90111-DEB5-B2BE-E095-78A9C3CD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WGISS Action (3/4)</a:t>
            </a:r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3A35E03-C9C3-B483-092E-57BA9D8BE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91230"/>
              </p:ext>
            </p:extLst>
          </p:nvPr>
        </p:nvGraphicFramePr>
        <p:xfrm>
          <a:off x="537073" y="1180276"/>
          <a:ext cx="8008860" cy="3011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011">
                  <a:extLst>
                    <a:ext uri="{9D8B030D-6E8A-4147-A177-3AD203B41FA5}">
                      <a16:colId xmlns:a16="http://schemas.microsoft.com/office/drawing/2014/main" val="3984375655"/>
                    </a:ext>
                  </a:extLst>
                </a:gridCol>
                <a:gridCol w="6946849">
                  <a:extLst>
                    <a:ext uri="{9D8B030D-6E8A-4147-A177-3AD203B41FA5}">
                      <a16:colId xmlns:a16="http://schemas.microsoft.com/office/drawing/2014/main" val="3462403668"/>
                    </a:ext>
                  </a:extLst>
                </a:gridCol>
              </a:tblGrid>
              <a:tr h="30111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ID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WGISS-59-15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01764"/>
                  </a:ext>
                </a:extLst>
              </a:tr>
              <a:tr h="10307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Action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TEIG to document the scope of the AI/ML ready data definition task, and who we would be doing it for.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722919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Actionee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TEIG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2244158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Due Date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Q2 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420025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473821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Status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473821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981187"/>
                  </a:ext>
                </a:extLst>
              </a:tr>
              <a:tr h="7759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Status notes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TEIG provides information AI/ML ready data and describe ESIP's check list as one of them.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And CEOS ARD will be also introduced for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usefull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 data for AI/ML.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04527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87ADC6-1E88-FA77-EEE1-04BEAE75AA3A}"/>
              </a:ext>
            </a:extLst>
          </p:cNvPr>
          <p:cNvSpPr txBox="1"/>
          <p:nvPr/>
        </p:nvSpPr>
        <p:spPr>
          <a:xfrm rot="19800000">
            <a:off x="-105599" y="1081114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Propose to CLOSE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3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3B6F0-9416-58BE-E922-6D62734BE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EE517-359D-9C2D-382F-5DCA386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WGISS Action (4/4)</a:t>
            </a:r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607ACDD-728C-AFAF-1591-B6456DFAD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04423"/>
              </p:ext>
            </p:extLst>
          </p:nvPr>
        </p:nvGraphicFramePr>
        <p:xfrm>
          <a:off x="537073" y="1180276"/>
          <a:ext cx="8008860" cy="3011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011">
                  <a:extLst>
                    <a:ext uri="{9D8B030D-6E8A-4147-A177-3AD203B41FA5}">
                      <a16:colId xmlns:a16="http://schemas.microsoft.com/office/drawing/2014/main" val="3984375655"/>
                    </a:ext>
                  </a:extLst>
                </a:gridCol>
                <a:gridCol w="6946849">
                  <a:extLst>
                    <a:ext uri="{9D8B030D-6E8A-4147-A177-3AD203B41FA5}">
                      <a16:colId xmlns:a16="http://schemas.microsoft.com/office/drawing/2014/main" val="3462403668"/>
                    </a:ext>
                  </a:extLst>
                </a:gridCol>
              </a:tblGrid>
              <a:tr h="30111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ID</a:t>
                      </a:r>
                    </a:p>
                  </a:txBody>
                  <a:tcPr marL="9525" marR="9525" marT="9525" marB="0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WGISS-59-16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01764"/>
                  </a:ext>
                </a:extLst>
              </a:tr>
              <a:tr h="10307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Action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TEIG to document the scope of the Digital Twins white paper.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722919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Actionee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TEIG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2244158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Due Date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ASAP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420025"/>
                  </a:ext>
                </a:extLst>
              </a:tr>
              <a:tr h="3011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473821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Status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473821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981187"/>
                  </a:ext>
                </a:extLst>
              </a:tr>
              <a:tr h="7759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Status notes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游ゴシック" panose="020B0400000000000000" pitchFamily="50" charset="-128"/>
                        </a:rPr>
                        <a:t>Outline for the document will be shared at WGISS-60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04527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A3F7E1-90BC-5B82-AD28-F2D4A90CE05F}"/>
              </a:ext>
            </a:extLst>
          </p:cNvPr>
          <p:cNvSpPr txBox="1"/>
          <p:nvPr/>
        </p:nvSpPr>
        <p:spPr>
          <a:xfrm rot="19800000">
            <a:off x="-105599" y="1081114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Propose to CLOSE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1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8E01F-6E72-60C5-CD6F-F953E96E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Federation</a:t>
            </a:r>
            <a:endParaRPr kumimoji="1" lang="ja-JP" altLang="en-US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0450154-C2E0-728A-CC1A-80564AB20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168661"/>
              </p:ext>
            </p:extLst>
          </p:nvPr>
        </p:nvGraphicFramePr>
        <p:xfrm>
          <a:off x="628650" y="1944136"/>
          <a:ext cx="7886700" cy="940993"/>
        </p:xfrm>
        <a:graphic>
          <a:graphicData uri="http://schemas.openxmlformats.org/drawingml/2006/table">
            <a:tbl>
              <a:tblPr/>
              <a:tblGrid>
                <a:gridCol w="529309">
                  <a:extLst>
                    <a:ext uri="{9D8B030D-6E8A-4147-A177-3AD203B41FA5}">
                      <a16:colId xmlns:a16="http://schemas.microsoft.com/office/drawing/2014/main" val="1875027817"/>
                    </a:ext>
                  </a:extLst>
                </a:gridCol>
                <a:gridCol w="4022746">
                  <a:extLst>
                    <a:ext uri="{9D8B030D-6E8A-4147-A177-3AD203B41FA5}">
                      <a16:colId xmlns:a16="http://schemas.microsoft.com/office/drawing/2014/main" val="2619593441"/>
                    </a:ext>
                  </a:extLst>
                </a:gridCol>
                <a:gridCol w="2134879">
                  <a:extLst>
                    <a:ext uri="{9D8B030D-6E8A-4147-A177-3AD203B41FA5}">
                      <a16:colId xmlns:a16="http://schemas.microsoft.com/office/drawing/2014/main" val="286323413"/>
                    </a:ext>
                  </a:extLst>
                </a:gridCol>
                <a:gridCol w="696923">
                  <a:extLst>
                    <a:ext uri="{9D8B030D-6E8A-4147-A177-3AD203B41FA5}">
                      <a16:colId xmlns:a16="http://schemas.microsoft.com/office/drawing/2014/main" val="3910805199"/>
                    </a:ext>
                  </a:extLst>
                </a:gridCol>
                <a:gridCol w="502843">
                  <a:extLst>
                    <a:ext uri="{9D8B030D-6E8A-4147-A177-3AD203B41FA5}">
                      <a16:colId xmlns:a16="http://schemas.microsoft.com/office/drawing/2014/main" val="123332098"/>
                    </a:ext>
                  </a:extLst>
                </a:gridCol>
              </a:tblGrid>
              <a:tr h="512841">
                <a:tc gridSpan="5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Session 4: Data Access</a:t>
                      </a:r>
                      <a:endParaRPr lang="it-IT" sz="1300" dirty="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Moderator: Damiano Guerrucci</a:t>
                      </a:r>
                      <a:endParaRPr lang="ja-JP" altLang="en-US" sz="1300" dirty="0">
                        <a:effectLst/>
                      </a:endParaRPr>
                    </a:p>
                  </a:txBody>
                  <a:tcPr marL="58812" marR="58812" marT="58812" marB="588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8812" marR="58812" marT="58812" marB="5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3442"/>
                  </a:ext>
                </a:extLst>
              </a:tr>
              <a:tr h="42815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4.1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812" marR="58812" marT="58812" marB="58812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Federated Authentication and Authorization (AuthN/Z) White Paper status</a:t>
                      </a:r>
                      <a:endParaRPr lang="en-US" sz="1300">
                        <a:effectLst/>
                      </a:endParaRPr>
                    </a:p>
                  </a:txBody>
                  <a:tcPr marL="58812" marR="58812" marT="58812" marB="588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Filippo Marchesi (Solenix/ESA)</a:t>
                      </a:r>
                      <a:endParaRPr lang="en-US" sz="1300">
                        <a:effectLst/>
                      </a:endParaRPr>
                    </a:p>
                  </a:txBody>
                  <a:tcPr marL="58812" marR="58812" marT="58812" marB="588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11:00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812" marR="58812" marT="58812" marB="588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05:00</a:t>
                      </a:r>
                      <a:endParaRPr lang="ja-JP" altLang="en-US" sz="1300" dirty="0">
                        <a:effectLst/>
                      </a:endParaRPr>
                    </a:p>
                  </a:txBody>
                  <a:tcPr marL="58812" marR="58812" marT="58812" marB="5881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66660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45041C-A22D-8C41-DD70-8503A1CEB70C}"/>
              </a:ext>
            </a:extLst>
          </p:cNvPr>
          <p:cNvSpPr txBox="1"/>
          <p:nvPr/>
        </p:nvSpPr>
        <p:spPr>
          <a:xfrm>
            <a:off x="628650" y="1255602"/>
            <a:ext cx="46073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Day 2: Tuesday, 14th October, 2025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917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8A3563-7E66-EEE4-3F58-8771DEFF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AI/ML white paper</a:t>
            </a:r>
            <a:endParaRPr kumimoji="1" lang="ja-JP" altLang="en-US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F175FF2-1CF1-5140-D3A3-A8D8C5ADC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39824"/>
              </p:ext>
            </p:extLst>
          </p:nvPr>
        </p:nvGraphicFramePr>
        <p:xfrm>
          <a:off x="628650" y="1704229"/>
          <a:ext cx="7886700" cy="2699806"/>
        </p:xfrm>
        <a:graphic>
          <a:graphicData uri="http://schemas.openxmlformats.org/drawingml/2006/table">
            <a:tbl>
              <a:tblPr/>
              <a:tblGrid>
                <a:gridCol w="460796">
                  <a:extLst>
                    <a:ext uri="{9D8B030D-6E8A-4147-A177-3AD203B41FA5}">
                      <a16:colId xmlns:a16="http://schemas.microsoft.com/office/drawing/2014/main" val="2227403570"/>
                    </a:ext>
                  </a:extLst>
                </a:gridCol>
                <a:gridCol w="4111718">
                  <a:extLst>
                    <a:ext uri="{9D8B030D-6E8A-4147-A177-3AD203B41FA5}">
                      <a16:colId xmlns:a16="http://schemas.microsoft.com/office/drawing/2014/main" val="2136912257"/>
                    </a:ext>
                  </a:extLst>
                </a:gridCol>
                <a:gridCol w="2117889">
                  <a:extLst>
                    <a:ext uri="{9D8B030D-6E8A-4147-A177-3AD203B41FA5}">
                      <a16:colId xmlns:a16="http://schemas.microsoft.com/office/drawing/2014/main" val="3096448833"/>
                    </a:ext>
                  </a:extLst>
                </a:gridCol>
                <a:gridCol w="682332">
                  <a:extLst>
                    <a:ext uri="{9D8B030D-6E8A-4147-A177-3AD203B41FA5}">
                      <a16:colId xmlns:a16="http://schemas.microsoft.com/office/drawing/2014/main" val="1650231169"/>
                    </a:ext>
                  </a:extLst>
                </a:gridCol>
                <a:gridCol w="513965">
                  <a:extLst>
                    <a:ext uri="{9D8B030D-6E8A-4147-A177-3AD203B41FA5}">
                      <a16:colId xmlns:a16="http://schemas.microsoft.com/office/drawing/2014/main" val="1943765070"/>
                    </a:ext>
                  </a:extLst>
                </a:gridCol>
              </a:tblGrid>
              <a:tr h="515146">
                <a:tc gridSpan="5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Session 10: AI/ML </a:t>
                      </a:r>
                      <a:endParaRPr lang="en-US" sz="1300" dirty="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Moderator: Yousuke Ikehata &amp; Maral Bayaraa</a:t>
                      </a:r>
                      <a:br>
                        <a:rPr lang="ja-JP" altLang="en-US" sz="1300" dirty="0">
                          <a:effectLst/>
                        </a:rPr>
                      </a:br>
                      <a:endParaRPr lang="ja-JP" altLang="en-US" sz="1300" dirty="0">
                        <a:effectLst/>
                      </a:endParaRPr>
                    </a:p>
                  </a:txBody>
                  <a:tcPr marL="59076" marR="59076" marT="59076" marB="590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9076" marR="59076" marT="59076" marB="59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40273"/>
                  </a:ext>
                </a:extLst>
              </a:tr>
              <a:tr h="43007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10.1</a:t>
                      </a:r>
                      <a:endParaRPr lang="ja-JP" altLang="en-US" sz="1300" dirty="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AI/ML White Paper Report</a:t>
                      </a:r>
                      <a:endParaRPr lang="en-US" sz="1300">
                        <a:effectLst/>
                      </a:endParaRP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Plan for endorsement by WGISS</a:t>
                      </a: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Yousuke Ikehata (JAXA)</a:t>
                      </a:r>
                      <a:endParaRPr lang="en-US" sz="130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15:50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09:50</a:t>
                      </a:r>
                      <a:endParaRPr lang="ja-JP" altLang="en-US" sz="130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379998"/>
                  </a:ext>
                </a:extLst>
              </a:tr>
              <a:tr h="43007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10.2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EO Advanced AI Assistant</a:t>
                      </a:r>
                      <a:endParaRPr lang="en-US" sz="130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Killian Perriot (ESA/Thales)*, Dorian Voydie (ESA/Thales)*</a:t>
                      </a:r>
                      <a:endParaRPr lang="es-ES" sz="130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16:05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10:05</a:t>
                      </a:r>
                      <a:endParaRPr lang="ja-JP" altLang="en-US" sz="130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03600"/>
                  </a:ext>
                </a:extLst>
              </a:tr>
              <a:tr h="27411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10.3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CORSA AI Compression for Terrascope Products </a:t>
                      </a:r>
                      <a:endParaRPr lang="it-IT" sz="130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Bart Beusen (Terrascope)*</a:t>
                      </a:r>
                      <a:endParaRPr lang="en-US" sz="130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16:20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10:20</a:t>
                      </a:r>
                      <a:endParaRPr lang="ja-JP" altLang="en-US" sz="130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20961"/>
                  </a:ext>
                </a:extLst>
              </a:tr>
              <a:tr h="43007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10.4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Supporting Weather and Climate Application Development with ML-Friendly Earth Observation Data</a:t>
                      </a:r>
                      <a:endParaRPr lang="en-US" sz="130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Jörg Schulz (EUMETSAT)</a:t>
                      </a:r>
                      <a:endParaRPr lang="en-US" sz="130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16:35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10:35</a:t>
                      </a:r>
                      <a:endParaRPr lang="ja-JP" altLang="en-US" sz="130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897839"/>
                  </a:ext>
                </a:extLst>
              </a:tr>
              <a:tr h="51439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ja-JP" altLang="en-US" sz="1300">
                          <a:effectLst/>
                        </a:rPr>
                      </a:br>
                      <a:endParaRPr lang="ja-JP" altLang="en-US" sz="130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Discussion/buffer</a:t>
                      </a:r>
                      <a:endParaRPr lang="en-US" sz="130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ja-JP" altLang="en-US" sz="1300">
                          <a:effectLst/>
                        </a:rPr>
                      </a:br>
                      <a:endParaRPr lang="ja-JP" altLang="en-US" sz="130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16:50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699" marR="58699" marT="58699" marB="586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10:50</a:t>
                      </a:r>
                      <a:endParaRPr lang="ja-JP" altLang="en-US" sz="1300" dirty="0">
                        <a:effectLst/>
                      </a:endParaRPr>
                    </a:p>
                  </a:txBody>
                  <a:tcPr marL="59076" marR="59076" marT="59076" marB="590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502328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6A6C71-1DE6-3D4B-9BC3-F60F42DEEEC5}"/>
              </a:ext>
            </a:extLst>
          </p:cNvPr>
          <p:cNvSpPr txBox="1"/>
          <p:nvPr/>
        </p:nvSpPr>
        <p:spPr>
          <a:xfrm>
            <a:off x="628650" y="1176437"/>
            <a:ext cx="4606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Day 3:  Wednesday, 15th October, 2025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970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0614F7-AB39-31E3-2C9C-4815AE98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Digital Twins</a:t>
            </a:r>
            <a:endParaRPr kumimoji="1" lang="ja-JP" altLang="en-US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8D57E139-A79C-8633-0B49-A8935A087D49}"/>
              </a:ext>
            </a:extLst>
          </p:cNvPr>
          <p:cNvGraphicFramePr>
            <a:graphicFrameLocks noGrp="1"/>
          </p:cNvGraphicFramePr>
          <p:nvPr/>
        </p:nvGraphicFramePr>
        <p:xfrm>
          <a:off x="628651" y="2223625"/>
          <a:ext cx="7886698" cy="1555088"/>
        </p:xfrm>
        <a:graphic>
          <a:graphicData uri="http://schemas.openxmlformats.org/drawingml/2006/table">
            <a:tbl>
              <a:tblPr/>
              <a:tblGrid>
                <a:gridCol w="458734">
                  <a:extLst>
                    <a:ext uri="{9D8B030D-6E8A-4147-A177-3AD203B41FA5}">
                      <a16:colId xmlns:a16="http://schemas.microsoft.com/office/drawing/2014/main" val="3184494642"/>
                    </a:ext>
                  </a:extLst>
                </a:gridCol>
                <a:gridCol w="3916884">
                  <a:extLst>
                    <a:ext uri="{9D8B030D-6E8A-4147-A177-3AD203B41FA5}">
                      <a16:colId xmlns:a16="http://schemas.microsoft.com/office/drawing/2014/main" val="4123434777"/>
                    </a:ext>
                  </a:extLst>
                </a:gridCol>
                <a:gridCol w="2514216">
                  <a:extLst>
                    <a:ext uri="{9D8B030D-6E8A-4147-A177-3AD203B41FA5}">
                      <a16:colId xmlns:a16="http://schemas.microsoft.com/office/drawing/2014/main" val="2764144765"/>
                    </a:ext>
                  </a:extLst>
                </a:gridCol>
                <a:gridCol w="502843">
                  <a:extLst>
                    <a:ext uri="{9D8B030D-6E8A-4147-A177-3AD203B41FA5}">
                      <a16:colId xmlns:a16="http://schemas.microsoft.com/office/drawing/2014/main" val="2609060734"/>
                    </a:ext>
                  </a:extLst>
                </a:gridCol>
                <a:gridCol w="494021">
                  <a:extLst>
                    <a:ext uri="{9D8B030D-6E8A-4147-A177-3AD203B41FA5}">
                      <a16:colId xmlns:a16="http://schemas.microsoft.com/office/drawing/2014/main" val="1701933112"/>
                    </a:ext>
                  </a:extLst>
                </a:gridCol>
              </a:tblGrid>
              <a:tr h="428152">
                <a:tc gridSpan="5"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Session 15: Digital Twins</a:t>
                      </a:r>
                      <a:endParaRPr lang="en-US" sz="130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Moderator: Yousuke Ikehata / Maral Bayaraa</a:t>
                      </a:r>
                      <a:endParaRPr lang="en-US" sz="1300">
                        <a:effectLst/>
                      </a:endParaRPr>
                    </a:p>
                  </a:txBody>
                  <a:tcPr marL="58812" marR="58812" marT="58812" marB="58812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447995"/>
                  </a:ext>
                </a:extLst>
              </a:tr>
              <a:tr h="42740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15.1 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Harmonization of Mutli-Resolution Geospatial Data in GeoSpatial Digital Twin Framework</a:t>
                      </a:r>
                      <a:endParaRPr lang="en-US" sz="1300">
                        <a:effectLst/>
                      </a:endParaRP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J.Narendran (ISRO/NRSC)*</a:t>
                      </a:r>
                      <a:endParaRPr lang="en-US" sz="1300">
                        <a:effectLst/>
                      </a:endParaRP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10:20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04:20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812" marR="58812" marT="58812" marB="5881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377820"/>
                  </a:ext>
                </a:extLst>
              </a:tr>
              <a:tr h="27213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15.2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Irish National Framework for Digital Twins </a:t>
                      </a:r>
                      <a:endParaRPr lang="en-US" sz="1300">
                        <a:effectLst/>
                      </a:endParaRP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Alastair McKinstry (ICHEC)*</a:t>
                      </a:r>
                      <a:endParaRPr lang="en-US" sz="1300">
                        <a:effectLst/>
                      </a:endParaRP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10:40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04:40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812" marR="58812" marT="58812" marB="5881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99805"/>
                  </a:ext>
                </a:extLst>
              </a:tr>
              <a:tr h="42740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15.3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Interactive Session on EO for Digital Twins</a:t>
                      </a:r>
                      <a:endParaRPr lang="en-US" sz="1300">
                        <a:effectLst/>
                      </a:endParaRP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Scope of the White Paper</a:t>
                      </a: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Maral Bayaraa (UKSA), Yousuke Ikehata (JAXA)</a:t>
                      </a:r>
                      <a:endParaRPr lang="en-US" sz="1300">
                        <a:effectLst/>
                      </a:endParaRP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11:00</a:t>
                      </a:r>
                      <a:endParaRPr lang="ja-JP" altLang="en-US" sz="1300">
                        <a:effectLst/>
                      </a:endParaRPr>
                    </a:p>
                  </a:txBody>
                  <a:tcPr marL="58436" marR="58436" marT="58436" marB="5843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05:00</a:t>
                      </a:r>
                      <a:endParaRPr lang="ja-JP" altLang="en-US" sz="1300" dirty="0">
                        <a:effectLst/>
                      </a:endParaRPr>
                    </a:p>
                  </a:txBody>
                  <a:tcPr marL="58812" marR="58812" marT="58812" marB="5881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513402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630604-87AB-D6DF-D34E-A8E3EBB9CC49}"/>
              </a:ext>
            </a:extLst>
          </p:cNvPr>
          <p:cNvSpPr txBox="1"/>
          <p:nvPr/>
        </p:nvSpPr>
        <p:spPr>
          <a:xfrm>
            <a:off x="628651" y="1538387"/>
            <a:ext cx="4606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Day 5:  Friday, 17th October, 2025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517839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493</Words>
  <Application>Microsoft Office PowerPoint</Application>
  <PresentationFormat>画面に合わせる (16:9)</PresentationFormat>
  <Paragraphs>124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Verdana</vt:lpstr>
      <vt:lpstr>Arial</vt:lpstr>
      <vt:lpstr>Montserrat</vt:lpstr>
      <vt:lpstr>Open Sans</vt:lpstr>
      <vt:lpstr>Montserrat Medium</vt:lpstr>
      <vt:lpstr>ceos</vt:lpstr>
      <vt:lpstr>Technology Exploration Interest Group (TEIG) Work Plan</vt:lpstr>
      <vt:lpstr>CEOS Deliverables</vt:lpstr>
      <vt:lpstr>WGISS Action (1/4)</vt:lpstr>
      <vt:lpstr>WGISS Action (2/4)</vt:lpstr>
      <vt:lpstr>WGISS Action (3/4)</vt:lpstr>
      <vt:lpstr>WGISS Action (4/4)</vt:lpstr>
      <vt:lpstr>Federation</vt:lpstr>
      <vt:lpstr>AI/ML white paper</vt:lpstr>
      <vt:lpstr>Digital Twins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池畑　陽介</dc:creator>
  <cp:lastModifiedBy>池畑　陽介</cp:lastModifiedBy>
  <cp:revision>5</cp:revision>
  <dcterms:modified xsi:type="dcterms:W3CDTF">2025-10-10T08:56:17Z</dcterms:modified>
</cp:coreProperties>
</file>