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6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Montserrat"/>
      <p:regular r:id="rId20"/>
      <p:bold r:id="rId21"/>
      <p:italic r:id="rId22"/>
      <p:boldItalic r:id="rId23"/>
    </p:embeddedFont>
    <p:embeddedFont>
      <p:font typeface="Montserrat Medium"/>
      <p:regular r:id="rId24"/>
      <p:bold r:id="rId25"/>
      <p:italic r:id="rId26"/>
      <p:boldItalic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  <p:ext uri="GoogleSlidesCustomDataVersion2">
      <go:slidesCustomData xmlns:go="http://customooxmlschemas.google.com/" r:id="rId28" roundtripDataSignature="AMtx7micW1L1pNuhTNITZnUPpzLNLc0J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regular.fntdata"/><Relationship Id="rId22" Type="http://schemas.openxmlformats.org/officeDocument/2006/relationships/font" Target="fonts/Montserrat-italic.fntdata"/><Relationship Id="rId21" Type="http://schemas.openxmlformats.org/officeDocument/2006/relationships/font" Target="fonts/Montserrat-bold.fntdata"/><Relationship Id="rId24" Type="http://schemas.openxmlformats.org/officeDocument/2006/relationships/font" Target="fonts/MontserratMedium-regular.fntdata"/><Relationship Id="rId23" Type="http://schemas.openxmlformats.org/officeDocument/2006/relationships/font" Target="fonts/Montserrat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Medium-italic.fntdata"/><Relationship Id="rId25" Type="http://schemas.openxmlformats.org/officeDocument/2006/relationships/font" Target="fonts/MontserratMedium-bold.fntdata"/><Relationship Id="rId28" Type="http://customschemas.google.com/relationships/presentationmetadata" Target="metadata"/><Relationship Id="rId27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0" name="Google Shape;8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3" name="Google Shape;203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Information extracted from Earth Online collections’ “How to access” section.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There are multiple form formats, each of them associated to collections. Depending on the level of sensitivity of the collection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13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6" name="Google Shape;216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First Use Case : A User is looking for domain specific information.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-&gt; Queries the assistant with a generic question regarding its topic of interest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Technical Assistant gathers documentation data from Earth Online and EO Portal and gives back the best answer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-&gt; Asking for data access.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Ticketing Assistant found multiple ESA collections matching query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-&gt; Refines query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Ticketing Assistant finds the matching collection and retrieves data access steps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-&gt; Code integration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The Coding Assistant adapts code from MAAP API Documentation to match the users’ needs and target specific data collections.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1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1" name="Google Shape;221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Second Use Case : A User knows exactly what he is looking for.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-&gt; Directly targets ALOS PRISM L1C data with specific cloud coverage requests and spatial extent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Data Discovery makes the API call and manages to find product. Creates a visualization of a sample with detailed information.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-&gt; The data is restricted. So user asks how he can get access to this data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Ticketing Assistant found multiple ESA collections matching query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-&gt; Refines query with exact collection ID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Ticketing Assistant finds the matching collection and retrieves data access steps, with the matching ESA TELLUS forms already prefilled.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Once the form is filled, sent and validated, the user can now freely access the data.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38d45188376_0_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6" name="Google Shape;226;g38d4518837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Second Use Case : A User knows exactly what he is looking for.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-&gt; Directly targets ALOS PRISM L1C data with specific cloud coverage requests and spatial extent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Data Discovery makes the API call and manages to find product. Creates a visualization of a sample with detailed information.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-&gt; The data is restricted. So user asks how he can get access to this data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Ticketing Assistant found multiple ESA collections matching query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-&gt; Refines query with exact collection ID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Ticketing Assistant finds the matching collection and retrieves data access steps, with the matching ESA TELLUS forms already prefilled.</a:t>
            </a:r>
            <a:endParaRPr/>
          </a:p>
          <a:p>
            <a:pPr indent="-29845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/>
              <a:t>Once the form is filled, sent and validated, the user can now freely access the data.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6" name="Google Shape;86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5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6" name="Google Shape;16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8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9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8" name="Google Shape;178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Keep a curated dataset of everything interesting on Earth Online and EO Portal.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Cleaning the data is a crucial part.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Currently, only the text is kept. However in the future we could image using a Multimodal LLM (MLLM) to interpret more complex document with images, videos, graphs, …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7" name="Google Shape;187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Very important database, as it mimics the content of the MAAP API.</a:t>
            </a:r>
            <a:br>
              <a:rPr lang="en-US"/>
            </a:br>
            <a:r>
              <a:rPr lang="en-US"/>
              <a:t>We keep a set of the available ESA collections to make API calls to, locally.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As it is frequently updated, we make sure to keep a rather good “hit/miss” ratio on our api calls.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We also retrieve relevant information about data collections such as a description, the platform, the instruments, …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For now we based the process on RAG only.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The LLM will only adapt the code snippets that it is given.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The performances of such a method rely mainly on the quality of the dataset.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Frequent updates on our code database helps us having the latest version of the code available.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The next step would be to add a verification loop to asses the quality of the generated code.</a:t>
            </a:r>
            <a:endParaRPr/>
          </a:p>
          <a:p>
            <a:pPr indent="0" lvl="0" marL="15875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And why not use a code generation LLM dedicated to challenge the originally generated code and refactor it if needed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Relationship Id="rId3" Type="http://schemas.openxmlformats.org/officeDocument/2006/relationships/image" Target="../media/image1.jpg"/><Relationship Id="rId4" Type="http://schemas.openxmlformats.org/officeDocument/2006/relationships/image" Target="../media/image13.jpg"/><Relationship Id="rId5" Type="http://schemas.openxmlformats.org/officeDocument/2006/relationships/image" Target="../media/image5.png"/><Relationship Id="rId6" Type="http://schemas.openxmlformats.org/officeDocument/2006/relationships/image" Target="../media/image9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476313" y="1699297"/>
            <a:ext cx="6216117" cy="2067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7"/>
          <p:cNvPicPr preferRelativeResize="0"/>
          <p:nvPr/>
        </p:nvPicPr>
        <p:blipFill rotWithShape="1">
          <a:blip r:embed="rId3">
            <a:alphaModFix/>
          </a:blip>
          <a:srcRect b="-113" l="0" r="0" t="0"/>
          <a:stretch/>
        </p:blipFill>
        <p:spPr>
          <a:xfrm flipH="1" rot="10800000">
            <a:off x="2118210" y="3618186"/>
            <a:ext cx="4043667" cy="152857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nature&#10;&#10;Description automatically generated" id="16" name="Google Shape;16;p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358008" y="-1"/>
            <a:ext cx="2785992" cy="2015111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17"/>
          <p:cNvSpPr/>
          <p:nvPr/>
        </p:nvSpPr>
        <p:spPr>
          <a:xfrm flipH="1">
            <a:off x="4092296" y="1476329"/>
            <a:ext cx="5063603" cy="3675839"/>
          </a:xfrm>
          <a:custGeom>
            <a:rect b="b" l="l" r="r" t="t"/>
            <a:pathLst>
              <a:path extrusionOk="0" h="4901119" w="6751471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rotWithShape="0" algn="br" dir="135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17"/>
          <p:cNvSpPr/>
          <p:nvPr/>
        </p:nvSpPr>
        <p:spPr>
          <a:xfrm flipH="1">
            <a:off x="-6599" y="-10906"/>
            <a:ext cx="9152384" cy="5161407"/>
          </a:xfrm>
          <a:custGeom>
            <a:rect b="b" l="l" r="r" t="t"/>
            <a:pathLst>
              <a:path extrusionOk="0" h="6836301" w="1476191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rotWithShape="0" algn="t" dir="2700000" dist="38100">
              <a:srgbClr val="000000">
                <a:alpha val="40000"/>
              </a:srgbClr>
            </a:outerShdw>
          </a:effectLst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" name="Google Shape;19;p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03823" y="3983624"/>
            <a:ext cx="2054172" cy="1131386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pic>
        <p:nvPicPr>
          <p:cNvPr id="20" name="Google Shape;20;p17"/>
          <p:cNvPicPr preferRelativeResize="0"/>
          <p:nvPr/>
        </p:nvPicPr>
        <p:blipFill rotWithShape="1">
          <a:blip r:embed="rId6">
            <a:alphaModFix amt="34000"/>
          </a:blip>
          <a:srcRect b="-8773" l="32582" r="8554" t="2399"/>
          <a:stretch/>
        </p:blipFill>
        <p:spPr>
          <a:xfrm rot="5400000">
            <a:off x="4300773" y="-762121"/>
            <a:ext cx="4091400" cy="5610600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21" name="Google Shape;21;p17"/>
          <p:cNvPicPr preferRelativeResize="0"/>
          <p:nvPr/>
        </p:nvPicPr>
        <p:blipFill rotWithShape="1">
          <a:blip r:embed="rId6">
            <a:alphaModFix amt="34000"/>
          </a:blip>
          <a:srcRect b="672" l="54016" r="11355" t="36081"/>
          <a:stretch/>
        </p:blipFill>
        <p:spPr>
          <a:xfrm rot="-5400000">
            <a:off x="4344520" y="3615007"/>
            <a:ext cx="1289700" cy="1775100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2" name="Google Shape;22;p17"/>
          <p:cNvSpPr txBox="1"/>
          <p:nvPr>
            <p:ph type="title"/>
          </p:nvPr>
        </p:nvSpPr>
        <p:spPr>
          <a:xfrm>
            <a:off x="132035" y="131953"/>
            <a:ext cx="46179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  <a:defRPr b="0" i="0" sz="60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8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18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26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27" name="Google Shape;27;p18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18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18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0" name="Google Shape;30;p18"/>
          <p:cNvSpPr txBox="1"/>
          <p:nvPr>
            <p:ph idx="1" type="body"/>
          </p:nvPr>
        </p:nvSpPr>
        <p:spPr>
          <a:xfrm>
            <a:off x="243175" y="1168900"/>
            <a:ext cx="8621700" cy="34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31" name="Google Shape;31;p18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Google Shape;32;p18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9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" name="Google Shape;35;p19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" name="Google Shape;36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37" name="Google Shape;37;p19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19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19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19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Google Shape;41;p19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>
  <p:cSld name="Two Conten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0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20"/>
          <p:cNvPicPr preferRelativeResize="0"/>
          <p:nvPr/>
        </p:nvPicPr>
        <p:blipFill rotWithShape="1">
          <a:blip r:embed="rId2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46" name="Google Shape;46;p20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20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20"/>
          <p:cNvSpPr txBox="1"/>
          <p:nvPr>
            <p:ph idx="1" type="body"/>
          </p:nvPr>
        </p:nvSpPr>
        <p:spPr>
          <a:xfrm>
            <a:off x="289974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49" name="Google Shape;49;p20"/>
          <p:cNvSpPr txBox="1"/>
          <p:nvPr>
            <p:ph idx="2" type="body"/>
          </p:nvPr>
        </p:nvSpPr>
        <p:spPr>
          <a:xfrm>
            <a:off x="4722271" y="1084442"/>
            <a:ext cx="4131900" cy="3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61950" lvl="0" marL="457200" marR="0" rtl="0" algn="l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ontserrat"/>
              <a:buChar char="❖"/>
              <a:defRPr b="0" i="0" sz="21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42900" lvl="1" marL="914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▪"/>
              <a:defRPr b="0" i="0" sz="18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23850" lvl="2" marL="1371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o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17500" lvl="4" marL="22860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•"/>
              <a:defRPr b="0" i="0" sz="14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23850" lvl="5" marL="27432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323850" lvl="6" marL="32004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323850" lvl="7" marL="36576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323850" lvl="8" marL="4114800" marR="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Montserrat"/>
              <a:buChar char="•"/>
              <a:defRPr b="0" i="0" sz="15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50" name="Google Shape;50;p2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  <a:defRPr b="0" i="0" sz="33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Google Shape;51;p20"/>
          <p:cNvSpPr txBox="1"/>
          <p:nvPr/>
        </p:nvSpPr>
        <p:spPr>
          <a:xfrm>
            <a:off x="7699248" y="4930953"/>
            <a:ext cx="1444200" cy="2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b="1" i="0" lang="en-US" sz="11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b="1" i="0" sz="11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2" name="Google Shape;52;p20"/>
          <p:cNvSpPr txBox="1"/>
          <p:nvPr/>
        </p:nvSpPr>
        <p:spPr>
          <a:xfrm>
            <a:off x="-40725" y="4872750"/>
            <a:ext cx="2891100" cy="3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WGISS-60, 13-17 October, 2025</a:t>
            </a:r>
            <a:endParaRPr b="1" i="0" sz="11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">
  <p:cSld name="Text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Background pattern&#10;&#10;Description automatically generated" id="54" name="Google Shape;5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3871765"/>
            <a:ext cx="9144000" cy="654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21"/>
          <p:cNvGrpSpPr/>
          <p:nvPr/>
        </p:nvGrpSpPr>
        <p:grpSpPr>
          <a:xfrm>
            <a:off x="441001" y="1"/>
            <a:ext cx="690452" cy="84011"/>
            <a:chOff x="696000" y="1460737"/>
            <a:chExt cx="920602" cy="112014"/>
          </a:xfrm>
        </p:grpSpPr>
        <p:sp>
          <p:nvSpPr>
            <p:cNvPr id="56" name="Google Shape;56;p21"/>
            <p:cNvSpPr/>
            <p:nvPr/>
          </p:nvSpPr>
          <p:spPr>
            <a:xfrm rot="10800000">
              <a:off x="1217376" y="1460737"/>
              <a:ext cx="86400" cy="112014"/>
            </a:xfrm>
            <a:prstGeom prst="parallelogram">
              <a:avLst>
                <a:gd fmla="val 87408" name="adj"/>
              </a:avLst>
            </a:pr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21"/>
            <p:cNvSpPr/>
            <p:nvPr/>
          </p:nvSpPr>
          <p:spPr>
            <a:xfrm rot="10800000">
              <a:off x="1165239" y="1460737"/>
              <a:ext cx="86400" cy="112014"/>
            </a:xfrm>
            <a:prstGeom prst="parallelogram">
              <a:avLst>
                <a:gd fmla="val 87408" name="adj"/>
              </a:avLst>
            </a:pr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21"/>
            <p:cNvSpPr/>
            <p:nvPr/>
          </p:nvSpPr>
          <p:spPr>
            <a:xfrm rot="10800000">
              <a:off x="1113101" y="1460737"/>
              <a:ext cx="86400" cy="112014"/>
            </a:xfrm>
            <a:prstGeom prst="parallelogram">
              <a:avLst>
                <a:gd fmla="val 87408" name="adj"/>
              </a:avLst>
            </a:pr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21"/>
            <p:cNvSpPr/>
            <p:nvPr/>
          </p:nvSpPr>
          <p:spPr>
            <a:xfrm rot="10800000">
              <a:off x="1060963" y="1460737"/>
              <a:ext cx="86400" cy="112014"/>
            </a:xfrm>
            <a:prstGeom prst="parallelogram">
              <a:avLst>
                <a:gd fmla="val 87408" name="adj"/>
              </a:avLst>
            </a:pr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21"/>
            <p:cNvSpPr/>
            <p:nvPr/>
          </p:nvSpPr>
          <p:spPr>
            <a:xfrm rot="10800000">
              <a:off x="1008826" y="1460737"/>
              <a:ext cx="86400" cy="112014"/>
            </a:xfrm>
            <a:prstGeom prst="parallelogram">
              <a:avLst>
                <a:gd fmla="val 87408" name="adj"/>
              </a:avLst>
            </a:pr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21"/>
            <p:cNvSpPr/>
            <p:nvPr/>
          </p:nvSpPr>
          <p:spPr>
            <a:xfrm rot="10800000">
              <a:off x="956688" y="1460737"/>
              <a:ext cx="86400" cy="112014"/>
            </a:xfrm>
            <a:prstGeom prst="parallelogram">
              <a:avLst>
                <a:gd fmla="val 87408" name="adj"/>
              </a:avLst>
            </a:pr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2" name="Google Shape;62;p21"/>
            <p:cNvSpPr/>
            <p:nvPr/>
          </p:nvSpPr>
          <p:spPr>
            <a:xfrm rot="10800000">
              <a:off x="904551" y="1460737"/>
              <a:ext cx="86400" cy="112014"/>
            </a:xfrm>
            <a:prstGeom prst="parallelogram">
              <a:avLst>
                <a:gd fmla="val 87408" name="adj"/>
              </a:avLst>
            </a:pr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3" name="Google Shape;63;p21"/>
            <p:cNvSpPr/>
            <p:nvPr/>
          </p:nvSpPr>
          <p:spPr>
            <a:xfrm rot="10800000">
              <a:off x="852413" y="1460737"/>
              <a:ext cx="86400" cy="112014"/>
            </a:xfrm>
            <a:prstGeom prst="parallelogram">
              <a:avLst>
                <a:gd fmla="val 87408" name="adj"/>
              </a:avLst>
            </a:pr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4" name="Google Shape;64;p21"/>
            <p:cNvSpPr/>
            <p:nvPr/>
          </p:nvSpPr>
          <p:spPr>
            <a:xfrm rot="10800000">
              <a:off x="800275" y="1460737"/>
              <a:ext cx="86400" cy="112014"/>
            </a:xfrm>
            <a:prstGeom prst="parallelogram">
              <a:avLst>
                <a:gd fmla="val 87408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5" name="Google Shape;65;p21"/>
            <p:cNvSpPr/>
            <p:nvPr/>
          </p:nvSpPr>
          <p:spPr>
            <a:xfrm rot="10800000">
              <a:off x="748138" y="1460737"/>
              <a:ext cx="86400" cy="112014"/>
            </a:xfrm>
            <a:prstGeom prst="parallelogram">
              <a:avLst>
                <a:gd fmla="val 87408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6" name="Google Shape;66;p21"/>
            <p:cNvSpPr/>
            <p:nvPr/>
          </p:nvSpPr>
          <p:spPr>
            <a:xfrm rot="10800000">
              <a:off x="696000" y="1460737"/>
              <a:ext cx="86400" cy="112014"/>
            </a:xfrm>
            <a:prstGeom prst="parallelogram">
              <a:avLst>
                <a:gd fmla="val 87408" name="adj"/>
              </a:avLst>
            </a:pr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7" name="Google Shape;67;p21"/>
            <p:cNvSpPr/>
            <p:nvPr/>
          </p:nvSpPr>
          <p:spPr>
            <a:xfrm>
              <a:off x="1269514" y="1460737"/>
              <a:ext cx="86400" cy="112014"/>
            </a:xfrm>
            <a:prstGeom prst="parallelogram">
              <a:avLst>
                <a:gd fmla="val 87408" name="adj"/>
              </a:avLst>
            </a:pr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8" name="Google Shape;68;p21"/>
            <p:cNvSpPr/>
            <p:nvPr/>
          </p:nvSpPr>
          <p:spPr>
            <a:xfrm>
              <a:off x="1321652" y="1460737"/>
              <a:ext cx="86400" cy="112014"/>
            </a:xfrm>
            <a:prstGeom prst="parallelogram">
              <a:avLst>
                <a:gd fmla="val 87408" name="adj"/>
              </a:avLst>
            </a:pr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9" name="Google Shape;69;p21"/>
            <p:cNvSpPr/>
            <p:nvPr/>
          </p:nvSpPr>
          <p:spPr>
            <a:xfrm>
              <a:off x="1373789" y="1460737"/>
              <a:ext cx="86400" cy="112014"/>
            </a:xfrm>
            <a:prstGeom prst="parallelogram">
              <a:avLst>
                <a:gd fmla="val 87408" name="adj"/>
              </a:avLst>
            </a:pr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0" name="Google Shape;70;p21"/>
            <p:cNvSpPr/>
            <p:nvPr/>
          </p:nvSpPr>
          <p:spPr>
            <a:xfrm>
              <a:off x="1425927" y="1460737"/>
              <a:ext cx="86400" cy="112014"/>
            </a:xfrm>
            <a:prstGeom prst="parallelogram">
              <a:avLst>
                <a:gd fmla="val 87408" name="adj"/>
              </a:avLst>
            </a:pr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1" name="Google Shape;71;p21"/>
            <p:cNvSpPr/>
            <p:nvPr/>
          </p:nvSpPr>
          <p:spPr>
            <a:xfrm>
              <a:off x="1530202" y="1460737"/>
              <a:ext cx="86400" cy="112014"/>
            </a:xfrm>
            <a:prstGeom prst="parallelogram">
              <a:avLst>
                <a:gd fmla="val 87408" name="adj"/>
              </a:avLst>
            </a:pr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72" name="Google Shape;72;p21"/>
            <p:cNvSpPr/>
            <p:nvPr/>
          </p:nvSpPr>
          <p:spPr>
            <a:xfrm>
              <a:off x="1478064" y="1460737"/>
              <a:ext cx="86400" cy="112014"/>
            </a:xfrm>
            <a:prstGeom prst="parallelogram">
              <a:avLst>
                <a:gd fmla="val 87408" name="adj"/>
              </a:avLst>
            </a:prstGeom>
            <a:solidFill>
              <a:schemeClr val="lt2">
                <a:alpha val="20000"/>
              </a:schemeClr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73" name="Google Shape;73;p21"/>
          <p:cNvSpPr txBox="1"/>
          <p:nvPr>
            <p:ph idx="1" type="body"/>
          </p:nvPr>
        </p:nvSpPr>
        <p:spPr>
          <a:xfrm>
            <a:off x="441000" y="798484"/>
            <a:ext cx="8262000" cy="34050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Google Shape;74;p21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Title and Content" type="obj">
  <p:cSld name="OBJEC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2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7" name="Google Shape;77;p22"/>
          <p:cNvSpPr txBox="1"/>
          <p:nvPr>
            <p:ph idx="1" type="body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5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525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0" y="1"/>
            <a:ext cx="9144000" cy="778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16"/>
          <p:cNvPicPr preferRelativeResize="0"/>
          <p:nvPr/>
        </p:nvPicPr>
        <p:blipFill rotWithShape="1">
          <a:blip r:embed="rId1">
            <a:alphaModFix amt="34000"/>
          </a:blip>
          <a:srcRect b="35419" l="51339" r="-2839" t="39269"/>
          <a:stretch/>
        </p:blipFill>
        <p:spPr>
          <a:xfrm flipH="1">
            <a:off x="6978317" y="0"/>
            <a:ext cx="2165683" cy="778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343775" y="83742"/>
            <a:ext cx="1520926" cy="602579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  <p:sp>
        <p:nvSpPr>
          <p:cNvPr id="9" name="Google Shape;9;p16"/>
          <p:cNvSpPr/>
          <p:nvPr/>
        </p:nvSpPr>
        <p:spPr>
          <a:xfrm>
            <a:off x="-1333" y="4930953"/>
            <a:ext cx="9145200" cy="2124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16"/>
          <p:cNvSpPr/>
          <p:nvPr/>
        </p:nvSpPr>
        <p:spPr>
          <a:xfrm flipH="1" rot="10800000">
            <a:off x="-3378" y="4905272"/>
            <a:ext cx="9147300" cy="44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descr="{&quot;HashCode&quot;:-1891073486,&quot;Placement&quot;:&quot;Header&quot;,&quot;Top&quot;:0.0,&quot;Left&quot;:0.0,&quot;SlideWidth&quot;:720,&quot;SlideHeight&quot;:405}" id="11" name="Google Shape;11;p16"/>
          <p:cNvSpPr txBox="1"/>
          <p:nvPr/>
        </p:nvSpPr>
        <p:spPr>
          <a:xfrm>
            <a:off x="0" y="0"/>
            <a:ext cx="260773" cy="262344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</p:txBody>
      </p:sp>
      <p:sp>
        <p:nvSpPr>
          <p:cNvPr descr="{&quot;HashCode&quot;:874531057,&quot;Placement&quot;:&quot;Footer&quot;,&quot;Top&quot;:384.343,&quot;Left&quot;:334.5844,&quot;SlideWidth&quot;:720,&quot;SlideHeight&quot;:405}" id="12" name="Google Shape;12;p16"/>
          <p:cNvSpPr txBox="1"/>
          <p:nvPr/>
        </p:nvSpPr>
        <p:spPr>
          <a:xfrm>
            <a:off x="4249222" y="4881156"/>
            <a:ext cx="645556" cy="262344"/>
          </a:xfrm>
          <a:prstGeom prst="rect">
            <a:avLst/>
          </a:prstGeom>
          <a:noFill/>
          <a:ln>
            <a:noFill/>
          </a:ln>
        </p:spPr>
        <p:txBody>
          <a:bodyPr anchorCtr="1" anchor="ctr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{OPEN}</a:t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20.png"/><Relationship Id="rId7" Type="http://schemas.openxmlformats.org/officeDocument/2006/relationships/image" Target="../media/image2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17.png"/><Relationship Id="rId5" Type="http://schemas.openxmlformats.org/officeDocument/2006/relationships/image" Target="../media/image1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png"/><Relationship Id="rId4" Type="http://schemas.openxmlformats.org/officeDocument/2006/relationships/image" Target="../media/image2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8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"/>
          <p:cNvSpPr txBox="1"/>
          <p:nvPr>
            <p:ph type="title"/>
          </p:nvPr>
        </p:nvSpPr>
        <p:spPr>
          <a:xfrm>
            <a:off x="132023" y="131950"/>
            <a:ext cx="5308800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b="1" lang="en-US" sz="6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EO AI Advanced Assistant</a:t>
            </a:r>
            <a:endParaRPr/>
          </a:p>
        </p:txBody>
      </p:sp>
      <p:sp>
        <p:nvSpPr>
          <p:cNvPr id="83" name="Google Shape;83;p1"/>
          <p:cNvSpPr txBox="1"/>
          <p:nvPr/>
        </p:nvSpPr>
        <p:spPr>
          <a:xfrm>
            <a:off x="5181450" y="3556748"/>
            <a:ext cx="3962700" cy="146350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Killian PERRIOT, Dorian VOYDIE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Thales for ESA</a:t>
            </a:r>
            <a:endParaRPr/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10.2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WGISS-60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13-17 October, 2025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Oberpfaffenhofen, Germany</a:t>
            </a:r>
            <a:endParaRPr b="1" i="0" sz="1400" u="none" cap="none" strike="noStrik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2"/>
          <p:cNvSpPr txBox="1"/>
          <p:nvPr>
            <p:ph idx="1" type="body"/>
          </p:nvPr>
        </p:nvSpPr>
        <p:spPr>
          <a:xfrm>
            <a:off x="242888" y="786651"/>
            <a:ext cx="5364536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Purpose</a:t>
            </a:r>
            <a:endParaRPr/>
          </a:p>
          <a:p>
            <a:pPr indent="-342900" lvl="1" marL="9144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lang="en-US" sz="1300"/>
              <a:t>Assist users by outlining the required steps, pre-filling forms, and providing relevant links to request access to the data collections they are interested in</a:t>
            </a:r>
            <a:endParaRPr sz="1600"/>
          </a:p>
          <a:p>
            <a:pPr indent="-361950" lvl="0" marL="4572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Input Data</a:t>
            </a:r>
            <a:endParaRPr/>
          </a:p>
          <a:p>
            <a:pPr indent="-342900" lvl="1" marL="9144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lang="en-US" sz="1300"/>
              <a:t>Earth online data Collection webpages</a:t>
            </a:r>
            <a:endParaRPr/>
          </a:p>
          <a:p>
            <a:pPr indent="-361950" lvl="0" marL="4572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Data Processing</a:t>
            </a:r>
            <a:endParaRPr/>
          </a:p>
          <a:p>
            <a:pPr indent="-342900" lvl="1" marL="9144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b="1" lang="en-US" sz="1300"/>
              <a:t>Retrieve</a:t>
            </a:r>
            <a:r>
              <a:rPr lang="en-US" sz="1300"/>
              <a:t> collection names, instruments, platform</a:t>
            </a:r>
            <a:endParaRPr/>
          </a:p>
          <a:p>
            <a:pPr indent="-342900" lvl="1" marL="9144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b="1" lang="en-US" sz="1300"/>
              <a:t>Extract</a:t>
            </a:r>
            <a:r>
              <a:rPr lang="en-US" sz="1300"/>
              <a:t> the "How to Access Data" section containing access instructions</a:t>
            </a:r>
            <a:endParaRPr/>
          </a:p>
          <a:p>
            <a:pPr indent="-342900" lvl="1" marL="9144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b="1" lang="en-US" sz="1300"/>
              <a:t>Extract</a:t>
            </a:r>
            <a:r>
              <a:rPr lang="en-US" sz="1300"/>
              <a:t> the "Available to Residents of the Following Countries" section describing country-based access restrictions</a:t>
            </a:r>
            <a:endParaRPr/>
          </a:p>
          <a:p>
            <a:pPr indent="-342900" lvl="1" marL="9144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b="1" lang="en-US" sz="1300"/>
              <a:t>Collect</a:t>
            </a:r>
            <a:r>
              <a:rPr lang="en-US" sz="1300"/>
              <a:t> relevant links and access request forms</a:t>
            </a:r>
            <a:endParaRPr/>
          </a:p>
          <a:p>
            <a:pPr indent="-342900" lvl="1" marL="9144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b="1" lang="en-US" sz="1300"/>
              <a:t>Retrieve</a:t>
            </a:r>
            <a:r>
              <a:rPr lang="en-US" sz="1300"/>
              <a:t> terms and conditions (policy) for using and/or accessing the data</a:t>
            </a:r>
            <a:endParaRPr/>
          </a:p>
        </p:txBody>
      </p:sp>
      <p:sp>
        <p:nvSpPr>
          <p:cNvPr id="206" name="Google Shape;206;p12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Ticketing Assistant</a:t>
            </a:r>
            <a:endParaRPr/>
          </a:p>
        </p:txBody>
      </p:sp>
      <p:pic>
        <p:nvPicPr>
          <p:cNvPr id="207" name="Google Shape;207;p12"/>
          <p:cNvPicPr preferRelativeResize="0"/>
          <p:nvPr/>
        </p:nvPicPr>
        <p:blipFill rotWithShape="1">
          <a:blip r:embed="rId3">
            <a:alphaModFix/>
          </a:blip>
          <a:srcRect b="1769" l="0" r="0" t="0"/>
          <a:stretch/>
        </p:blipFill>
        <p:spPr>
          <a:xfrm>
            <a:off x="5861147" y="786651"/>
            <a:ext cx="3148381" cy="1838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861146" y="2705545"/>
            <a:ext cx="3148381" cy="21959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3"/>
          <p:cNvSpPr txBox="1"/>
          <p:nvPr>
            <p:ph type="title"/>
          </p:nvPr>
        </p:nvSpPr>
        <p:spPr>
          <a:xfrm>
            <a:off x="132034" y="131953"/>
            <a:ext cx="5004321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</a:pPr>
            <a:r>
              <a:rPr lang="en-US"/>
              <a:t>Demo Use Cases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14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Use case 1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5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Use case 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8d45188376_0_1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Use case 2</a:t>
            </a:r>
            <a:endParaRPr/>
          </a:p>
        </p:txBody>
      </p:sp>
      <p:sp>
        <p:nvSpPr>
          <p:cNvPr id="229" name="Google Shape;229;g38d45188376_0_1"/>
          <p:cNvSpPr txBox="1"/>
          <p:nvPr/>
        </p:nvSpPr>
        <p:spPr>
          <a:xfrm>
            <a:off x="2739150" y="1217400"/>
            <a:ext cx="3000000" cy="43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23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CONTACT</a:t>
            </a:r>
            <a:endParaRPr b="1" sz="2100"/>
          </a:p>
        </p:txBody>
      </p:sp>
      <p:sp>
        <p:nvSpPr>
          <p:cNvPr id="230" name="Google Shape;230;g38d45188376_0_1"/>
          <p:cNvSpPr txBox="1"/>
          <p:nvPr/>
        </p:nvSpPr>
        <p:spPr>
          <a:xfrm>
            <a:off x="0" y="2571750"/>
            <a:ext cx="45447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Killian PERRIOT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 Engineer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killian.perriot@thalesgroup.com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g38d45188376_0_1"/>
          <p:cNvSpPr txBox="1"/>
          <p:nvPr/>
        </p:nvSpPr>
        <p:spPr>
          <a:xfrm>
            <a:off x="4599300" y="2571750"/>
            <a:ext cx="4544700" cy="89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4572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en-US" sz="17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Dorian VOYDIE</a:t>
            </a:r>
            <a:endParaRPr b="1" sz="17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Artificial Intelligence Engineer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7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dorian.voydie@thalesgroup.com</a:t>
            </a:r>
            <a:endParaRPr sz="150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"/>
          <p:cNvSpPr txBox="1"/>
          <p:nvPr>
            <p:ph idx="1" type="body"/>
          </p:nvPr>
        </p:nvSpPr>
        <p:spPr>
          <a:xfrm>
            <a:off x="242888" y="786652"/>
            <a:ext cx="8621712" cy="33324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9525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rPr lang="en-US" sz="2000">
                <a:solidFill>
                  <a:srgbClr val="FF0000"/>
                </a:solidFill>
              </a:rPr>
              <a:t>Pains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❖"/>
            </a:pPr>
            <a:r>
              <a:rPr lang="en-US" sz="1400"/>
              <a:t>Large amount of data (documentation, code, forms) spread across multiple platforms/websites and various sources.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❖"/>
            </a:pPr>
            <a:r>
              <a:rPr lang="en-US" sz="1400"/>
              <a:t>Many tools and APIs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❖"/>
            </a:pPr>
            <a:r>
              <a:rPr lang="en-US" sz="1400"/>
              <a:t>Non-expert users struggle to access relevant information.</a:t>
            </a:r>
            <a:endParaRPr/>
          </a:p>
          <a:p>
            <a:pPr indent="-342900" lvl="0" marL="4572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Char char="❖"/>
            </a:pPr>
            <a:r>
              <a:rPr lang="en-US" sz="1400"/>
              <a:t>Expert users underutilize the information available on other platforms.</a:t>
            </a:r>
            <a:endParaRPr/>
          </a:p>
          <a:p>
            <a:pPr indent="0" lvl="1" marL="571500" rtl="0" algn="l">
              <a:lnSpc>
                <a:spcPct val="150000"/>
              </a:lnSpc>
              <a:spcBef>
                <a:spcPts val="400"/>
              </a:spcBef>
              <a:spcAft>
                <a:spcPts val="0"/>
              </a:spcAft>
              <a:buSzPts val="1800"/>
              <a:buNone/>
            </a:pPr>
            <a:r>
              <a:rPr b="1" lang="en-US" sz="1400"/>
              <a:t>⇒</a:t>
            </a:r>
            <a:r>
              <a:rPr b="1" lang="en-US" sz="1400"/>
              <a:t> Underexploited data. </a:t>
            </a:r>
            <a:endParaRPr b="1"/>
          </a:p>
        </p:txBody>
      </p:sp>
      <p:sp>
        <p:nvSpPr>
          <p:cNvPr id="89" name="Google Shape;89;p3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Context</a:t>
            </a:r>
            <a:endParaRPr/>
          </a:p>
        </p:txBody>
      </p:sp>
      <p:grpSp>
        <p:nvGrpSpPr>
          <p:cNvPr id="90" name="Google Shape;90;p3"/>
          <p:cNvGrpSpPr/>
          <p:nvPr/>
        </p:nvGrpSpPr>
        <p:grpSpPr>
          <a:xfrm>
            <a:off x="3695146" y="3740782"/>
            <a:ext cx="1340729" cy="1096514"/>
            <a:chOff x="3613218" y="3740782"/>
            <a:chExt cx="1340729" cy="1096514"/>
          </a:xfrm>
        </p:grpSpPr>
        <p:pic>
          <p:nvPicPr>
            <p:cNvPr descr="A screenshot of a website&#10;&#10;Description automatically generated" id="91" name="Google Shape;91;p3"/>
            <p:cNvPicPr preferRelativeResize="0"/>
            <p:nvPr/>
          </p:nvPicPr>
          <p:blipFill rotWithShape="1">
            <a:blip r:embed="rId3">
              <a:alphaModFix/>
            </a:blip>
            <a:srcRect b="0" l="0" r="19632" t="0"/>
            <a:stretch/>
          </p:blipFill>
          <p:spPr>
            <a:xfrm>
              <a:off x="3613219" y="4038056"/>
              <a:ext cx="1300796" cy="7992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2" name="Google Shape;92;p3"/>
            <p:cNvSpPr txBox="1"/>
            <p:nvPr/>
          </p:nvSpPr>
          <p:spPr>
            <a:xfrm>
              <a:off x="3613218" y="3740782"/>
              <a:ext cx="134072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Earth Online</a:t>
              </a:r>
              <a:endParaRPr/>
            </a:p>
          </p:txBody>
        </p:sp>
      </p:grpSp>
      <p:grpSp>
        <p:nvGrpSpPr>
          <p:cNvPr id="93" name="Google Shape;93;p3"/>
          <p:cNvGrpSpPr/>
          <p:nvPr/>
        </p:nvGrpSpPr>
        <p:grpSpPr>
          <a:xfrm>
            <a:off x="1984778" y="3732250"/>
            <a:ext cx="1440930" cy="1108408"/>
            <a:chOff x="6489958" y="1943811"/>
            <a:chExt cx="1440930" cy="1108408"/>
          </a:xfrm>
        </p:grpSpPr>
        <p:pic>
          <p:nvPicPr>
            <p:cNvPr id="94" name="Google Shape;94;p3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6489958" y="2249617"/>
              <a:ext cx="1440930" cy="8026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5" name="Google Shape;95;p3"/>
            <p:cNvSpPr txBox="1"/>
            <p:nvPr/>
          </p:nvSpPr>
          <p:spPr>
            <a:xfrm>
              <a:off x="6557117" y="1943811"/>
              <a:ext cx="13302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ESA TellUS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6" name="Google Shape;96;p3"/>
          <p:cNvGrpSpPr/>
          <p:nvPr/>
        </p:nvGrpSpPr>
        <p:grpSpPr>
          <a:xfrm>
            <a:off x="315259" y="3740781"/>
            <a:ext cx="1330219" cy="1096515"/>
            <a:chOff x="534866" y="3740781"/>
            <a:chExt cx="1330219" cy="1096515"/>
          </a:xfrm>
        </p:grpSpPr>
        <p:pic>
          <p:nvPicPr>
            <p:cNvPr id="97" name="Google Shape;97;p3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534866" y="4040656"/>
              <a:ext cx="1296486" cy="7966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3"/>
            <p:cNvSpPr txBox="1"/>
            <p:nvPr/>
          </p:nvSpPr>
          <p:spPr>
            <a:xfrm>
              <a:off x="534866" y="3740781"/>
              <a:ext cx="133021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EoPortal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99" name="Google Shape;99;p3"/>
          <p:cNvGrpSpPr/>
          <p:nvPr/>
        </p:nvGrpSpPr>
        <p:grpSpPr>
          <a:xfrm>
            <a:off x="6981095" y="3743238"/>
            <a:ext cx="1694483" cy="1090692"/>
            <a:chOff x="6691477" y="3743238"/>
            <a:chExt cx="1694483" cy="1090692"/>
          </a:xfrm>
        </p:grpSpPr>
        <p:sp>
          <p:nvSpPr>
            <p:cNvPr id="100" name="Google Shape;100;p3"/>
            <p:cNvSpPr txBox="1"/>
            <p:nvPr/>
          </p:nvSpPr>
          <p:spPr>
            <a:xfrm>
              <a:off x="6691477" y="3743238"/>
              <a:ext cx="1694483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ESA MAAP</a:t>
              </a:r>
              <a:endParaRPr/>
            </a:p>
          </p:txBody>
        </p:sp>
        <p:pic>
          <p:nvPicPr>
            <p:cNvPr id="101" name="Google Shape;101;p3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6716941" y="4040028"/>
              <a:ext cx="1643556" cy="793902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2" name="Google Shape;102;p3"/>
          <p:cNvGrpSpPr/>
          <p:nvPr/>
        </p:nvGrpSpPr>
        <p:grpSpPr>
          <a:xfrm>
            <a:off x="5167887" y="3732251"/>
            <a:ext cx="1681199" cy="1101679"/>
            <a:chOff x="5769691" y="2787847"/>
            <a:chExt cx="1681199" cy="1101679"/>
          </a:xfrm>
        </p:grpSpPr>
        <p:sp>
          <p:nvSpPr>
            <p:cNvPr id="103" name="Google Shape;103;p3"/>
            <p:cNvSpPr txBox="1"/>
            <p:nvPr/>
          </p:nvSpPr>
          <p:spPr>
            <a:xfrm>
              <a:off x="5769691" y="2787847"/>
              <a:ext cx="1681199" cy="30777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4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EO IAM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104" name="Google Shape;104;p3"/>
            <p:cNvPicPr preferRelativeResize="0"/>
            <p:nvPr/>
          </p:nvPicPr>
          <p:blipFill rotWithShape="1">
            <a:blip r:embed="rId7">
              <a:alphaModFix/>
            </a:blip>
            <a:srcRect b="0" l="18709" r="18709" t="0"/>
            <a:stretch/>
          </p:blipFill>
          <p:spPr>
            <a:xfrm>
              <a:off x="5937047" y="3095624"/>
              <a:ext cx="1346484" cy="793902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"/>
          <p:cNvSpPr txBox="1"/>
          <p:nvPr>
            <p:ph type="title"/>
          </p:nvPr>
        </p:nvSpPr>
        <p:spPr>
          <a:xfrm>
            <a:off x="132036" y="131954"/>
            <a:ext cx="70404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High-Level Architecture</a:t>
            </a:r>
            <a:endParaRPr/>
          </a:p>
        </p:txBody>
      </p:sp>
      <p:grpSp>
        <p:nvGrpSpPr>
          <p:cNvPr id="110" name="Google Shape;110;p5"/>
          <p:cNvGrpSpPr/>
          <p:nvPr/>
        </p:nvGrpSpPr>
        <p:grpSpPr>
          <a:xfrm>
            <a:off x="3372462" y="1800916"/>
            <a:ext cx="1899901" cy="564948"/>
            <a:chOff x="4423184" y="2619233"/>
            <a:chExt cx="2533201" cy="753264"/>
          </a:xfrm>
        </p:grpSpPr>
        <p:sp>
          <p:nvSpPr>
            <p:cNvPr id="111" name="Google Shape;111;p5"/>
            <p:cNvSpPr/>
            <p:nvPr/>
          </p:nvSpPr>
          <p:spPr>
            <a:xfrm>
              <a:off x="4423184" y="2619233"/>
              <a:ext cx="2533201" cy="753264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00206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5"/>
            <p:cNvSpPr txBox="1"/>
            <p:nvPr/>
          </p:nvSpPr>
          <p:spPr>
            <a:xfrm>
              <a:off x="4536465" y="2838510"/>
              <a:ext cx="2371782" cy="338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50" u="none" cap="none" strike="noStrik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rPr>
                <a:t>AI-Agent Orchestrator</a:t>
              </a:r>
              <a:endParaRPr/>
            </a:p>
          </p:txBody>
        </p:sp>
      </p:grpSp>
      <p:grpSp>
        <p:nvGrpSpPr>
          <p:cNvPr id="113" name="Google Shape;113;p5"/>
          <p:cNvGrpSpPr/>
          <p:nvPr/>
        </p:nvGrpSpPr>
        <p:grpSpPr>
          <a:xfrm>
            <a:off x="915718" y="2795738"/>
            <a:ext cx="1340486" cy="542914"/>
            <a:chOff x="1208275" y="3951136"/>
            <a:chExt cx="1787315" cy="723885"/>
          </a:xfrm>
        </p:grpSpPr>
        <p:sp>
          <p:nvSpPr>
            <p:cNvPr id="114" name="Google Shape;114;p5"/>
            <p:cNvSpPr/>
            <p:nvPr/>
          </p:nvSpPr>
          <p:spPr>
            <a:xfrm flipH="1" rot="10800000">
              <a:off x="1208275" y="3951136"/>
              <a:ext cx="1787315" cy="723885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00B05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5"/>
            <p:cNvSpPr txBox="1"/>
            <p:nvPr/>
          </p:nvSpPr>
          <p:spPr>
            <a:xfrm>
              <a:off x="1279658" y="4168871"/>
              <a:ext cx="1644555" cy="28478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88" u="none" cap="none" strike="noStrik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rPr>
                <a:t>Data Discovery </a:t>
              </a:r>
              <a:endParaRPr/>
            </a:p>
          </p:txBody>
        </p:sp>
      </p:grpSp>
      <p:cxnSp>
        <p:nvCxnSpPr>
          <p:cNvPr id="116" name="Google Shape;116;p5"/>
          <p:cNvCxnSpPr/>
          <p:nvPr/>
        </p:nvCxnSpPr>
        <p:spPr>
          <a:xfrm flipH="1" rot="10800000">
            <a:off x="1811449" y="2196039"/>
            <a:ext cx="1575300" cy="599700"/>
          </a:xfrm>
          <a:prstGeom prst="curvedConnector2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7" name="Google Shape;117;p5"/>
          <p:cNvCxnSpPr/>
          <p:nvPr/>
        </p:nvCxnSpPr>
        <p:spPr>
          <a:xfrm rot="-5400000">
            <a:off x="3514524" y="2473805"/>
            <a:ext cx="414900" cy="240300"/>
          </a:xfrm>
          <a:prstGeom prst="curvedConnector3">
            <a:avLst>
              <a:gd fmla="val 50013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18" name="Google Shape;118;p5"/>
          <p:cNvCxnSpPr>
            <a:stCxn id="119" idx="2"/>
          </p:cNvCxnSpPr>
          <p:nvPr/>
        </p:nvCxnSpPr>
        <p:spPr>
          <a:xfrm flipH="1" rot="5400000">
            <a:off x="6542248" y="954756"/>
            <a:ext cx="534600" cy="3078600"/>
          </a:xfrm>
          <a:prstGeom prst="curvedConnector2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0" name="Google Shape;120;p5"/>
          <p:cNvCxnSpPr/>
          <p:nvPr/>
        </p:nvCxnSpPr>
        <p:spPr>
          <a:xfrm rot="10800000">
            <a:off x="5261060" y="2314511"/>
            <a:ext cx="1890300" cy="458400"/>
          </a:xfrm>
          <a:prstGeom prst="curvedConnector3">
            <a:avLst>
              <a:gd fmla="val 50003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1" name="Google Shape;121;p5"/>
          <p:cNvSpPr/>
          <p:nvPr/>
        </p:nvSpPr>
        <p:spPr>
          <a:xfrm flipH="1" rot="10800000">
            <a:off x="1966023" y="1140628"/>
            <a:ext cx="4757687" cy="31805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206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"/>
          <p:cNvSpPr txBox="1"/>
          <p:nvPr/>
        </p:nvSpPr>
        <p:spPr>
          <a:xfrm>
            <a:off x="2819302" y="1181978"/>
            <a:ext cx="3220228" cy="2539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5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User Interface</a:t>
            </a:r>
            <a:endParaRPr/>
          </a:p>
        </p:txBody>
      </p:sp>
      <p:cxnSp>
        <p:nvCxnSpPr>
          <p:cNvPr id="123" name="Google Shape;123;p5"/>
          <p:cNvCxnSpPr/>
          <p:nvPr/>
        </p:nvCxnSpPr>
        <p:spPr>
          <a:xfrm>
            <a:off x="4290021" y="1506003"/>
            <a:ext cx="0" cy="294914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24" name="Google Shape;124;p5"/>
          <p:cNvCxnSpPr/>
          <p:nvPr/>
        </p:nvCxnSpPr>
        <p:spPr>
          <a:xfrm rot="10800000">
            <a:off x="4478443" y="1458687"/>
            <a:ext cx="0" cy="309487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25" name="Google Shape;125;p5"/>
          <p:cNvSpPr/>
          <p:nvPr/>
        </p:nvSpPr>
        <p:spPr>
          <a:xfrm flipH="1" rot="10800000">
            <a:off x="140132" y="1797020"/>
            <a:ext cx="1121834" cy="59750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206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6" name="Google Shape;126;p5"/>
          <p:cNvGrpSpPr/>
          <p:nvPr/>
        </p:nvGrpSpPr>
        <p:grpSpPr>
          <a:xfrm>
            <a:off x="2612827" y="2801403"/>
            <a:ext cx="1340486" cy="542915"/>
            <a:chOff x="3436951" y="3942253"/>
            <a:chExt cx="1787315" cy="723885"/>
          </a:xfrm>
        </p:grpSpPr>
        <p:sp>
          <p:nvSpPr>
            <p:cNvPr id="127" name="Google Shape;127;p5"/>
            <p:cNvSpPr txBox="1"/>
            <p:nvPr/>
          </p:nvSpPr>
          <p:spPr>
            <a:xfrm>
              <a:off x="3503223" y="4162434"/>
              <a:ext cx="1637747" cy="28477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88" u="none" cap="none" strike="noStrik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rPr>
                <a:t>Technical Assistant</a:t>
              </a: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 flipH="1" rot="10800000">
              <a:off x="3436951" y="3942253"/>
              <a:ext cx="1787315" cy="723885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00B05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29" name="Google Shape;129;p5"/>
          <p:cNvGrpSpPr/>
          <p:nvPr/>
        </p:nvGrpSpPr>
        <p:grpSpPr>
          <a:xfrm>
            <a:off x="7678605" y="2761356"/>
            <a:ext cx="1340486" cy="542914"/>
            <a:chOff x="5663816" y="3933658"/>
            <a:chExt cx="1787315" cy="723885"/>
          </a:xfrm>
        </p:grpSpPr>
        <p:sp>
          <p:nvSpPr>
            <p:cNvPr id="130" name="Google Shape;130;p5"/>
            <p:cNvSpPr txBox="1"/>
            <p:nvPr/>
          </p:nvSpPr>
          <p:spPr>
            <a:xfrm>
              <a:off x="5841651" y="4066693"/>
              <a:ext cx="1430063" cy="446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88" u="none" cap="none" strike="noStrik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rPr>
                <a:t>Recommendation System</a:t>
              </a: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 flipH="1" rot="10800000">
              <a:off x="5663816" y="3933658"/>
              <a:ext cx="1787315" cy="723885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C0000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31" name="Google Shape;131;p5"/>
          <p:cNvSpPr txBox="1"/>
          <p:nvPr/>
        </p:nvSpPr>
        <p:spPr>
          <a:xfrm>
            <a:off x="197777" y="1939376"/>
            <a:ext cx="1064189" cy="31175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8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General Purpose  LLM</a:t>
            </a:r>
            <a:endParaRPr/>
          </a:p>
        </p:txBody>
      </p:sp>
      <p:sp>
        <p:nvSpPr>
          <p:cNvPr id="132" name="Google Shape;132;p5"/>
          <p:cNvSpPr/>
          <p:nvPr/>
        </p:nvSpPr>
        <p:spPr>
          <a:xfrm flipH="1" rot="10800000">
            <a:off x="7663385" y="1784636"/>
            <a:ext cx="1340483" cy="59750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3" name="Google Shape;133;p5"/>
          <p:cNvCxnSpPr/>
          <p:nvPr/>
        </p:nvCxnSpPr>
        <p:spPr>
          <a:xfrm flipH="1">
            <a:off x="1261965" y="2083391"/>
            <a:ext cx="2110496" cy="11798"/>
          </a:xfrm>
          <a:prstGeom prst="straightConnector1">
            <a:avLst/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4" name="Google Shape;134;p5"/>
          <p:cNvCxnSpPr>
            <a:stCxn id="128" idx="0"/>
          </p:cNvCxnSpPr>
          <p:nvPr/>
        </p:nvCxnSpPr>
        <p:spPr>
          <a:xfrm flipH="1" rot="5400000">
            <a:off x="1517120" y="1578368"/>
            <a:ext cx="949800" cy="2582100"/>
          </a:xfrm>
          <a:prstGeom prst="bentConnector4">
            <a:avLst>
              <a:gd fmla="val -24069" name="adj1"/>
              <a:gd fmla="val 99952" name="adj2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5" name="Google Shape;135;p5"/>
          <p:cNvCxnSpPr>
            <a:stCxn id="114" idx="0"/>
          </p:cNvCxnSpPr>
          <p:nvPr/>
        </p:nvCxnSpPr>
        <p:spPr>
          <a:xfrm flipH="1" rot="5400000">
            <a:off x="671411" y="2424102"/>
            <a:ext cx="944100" cy="885000"/>
          </a:xfrm>
          <a:prstGeom prst="bentConnector3">
            <a:avLst>
              <a:gd fmla="val -24214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36" name="Google Shape;136;p5"/>
          <p:cNvCxnSpPr/>
          <p:nvPr/>
        </p:nvCxnSpPr>
        <p:spPr>
          <a:xfrm>
            <a:off x="5272362" y="2083392"/>
            <a:ext cx="2391000" cy="600"/>
          </a:xfrm>
          <a:prstGeom prst="bentConnector3">
            <a:avLst>
              <a:gd fmla="val 50000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grpSp>
        <p:nvGrpSpPr>
          <p:cNvPr id="137" name="Google Shape;137;p5"/>
          <p:cNvGrpSpPr/>
          <p:nvPr/>
        </p:nvGrpSpPr>
        <p:grpSpPr>
          <a:xfrm>
            <a:off x="6062333" y="2782848"/>
            <a:ext cx="1340486" cy="542914"/>
            <a:chOff x="10345274" y="3903004"/>
            <a:chExt cx="1787315" cy="723885"/>
          </a:xfrm>
        </p:grpSpPr>
        <p:sp>
          <p:nvSpPr>
            <p:cNvPr id="138" name="Google Shape;138;p5"/>
            <p:cNvSpPr/>
            <p:nvPr/>
          </p:nvSpPr>
          <p:spPr>
            <a:xfrm flipH="1" rot="10800000">
              <a:off x="10345274" y="3903004"/>
              <a:ext cx="1787315" cy="723885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00206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5"/>
            <p:cNvSpPr txBox="1"/>
            <p:nvPr/>
          </p:nvSpPr>
          <p:spPr>
            <a:xfrm>
              <a:off x="10504321" y="4037281"/>
              <a:ext cx="1468495" cy="446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88" u="none" cap="none" strike="noStrik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rPr>
                <a:t>Ticketing Assistant</a:t>
              </a:r>
              <a:endParaRPr/>
            </a:p>
          </p:txBody>
        </p:sp>
      </p:grpSp>
      <p:grpSp>
        <p:nvGrpSpPr>
          <p:cNvPr id="140" name="Google Shape;140;p5"/>
          <p:cNvGrpSpPr/>
          <p:nvPr/>
        </p:nvGrpSpPr>
        <p:grpSpPr>
          <a:xfrm>
            <a:off x="271774" y="3730235"/>
            <a:ext cx="1146491" cy="215444"/>
            <a:chOff x="3436951" y="3916262"/>
            <a:chExt cx="1787315" cy="811629"/>
          </a:xfrm>
        </p:grpSpPr>
        <p:sp>
          <p:nvSpPr>
            <p:cNvPr id="141" name="Google Shape;141;p5"/>
            <p:cNvSpPr txBox="1"/>
            <p:nvPr/>
          </p:nvSpPr>
          <p:spPr>
            <a:xfrm>
              <a:off x="3505507" y="3916262"/>
              <a:ext cx="1637745" cy="81162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800" u="none" cap="none" strike="noStrik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rPr>
                <a:t>Started in 2024</a:t>
              </a: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 flipH="1" rot="10800000">
              <a:off x="3436951" y="3942253"/>
              <a:ext cx="1787315" cy="723885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00B05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43" name="Google Shape;143;p5"/>
          <p:cNvSpPr/>
          <p:nvPr/>
        </p:nvSpPr>
        <p:spPr>
          <a:xfrm flipH="1" rot="10800000">
            <a:off x="271773" y="4040326"/>
            <a:ext cx="1146491" cy="20598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00206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"/>
          <p:cNvSpPr txBox="1"/>
          <p:nvPr/>
        </p:nvSpPr>
        <p:spPr>
          <a:xfrm>
            <a:off x="315750" y="4040326"/>
            <a:ext cx="105054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2025 study </a:t>
            </a:r>
            <a:endParaRPr/>
          </a:p>
        </p:txBody>
      </p:sp>
      <p:cxnSp>
        <p:nvCxnSpPr>
          <p:cNvPr id="145" name="Google Shape;145;p5"/>
          <p:cNvCxnSpPr>
            <a:stCxn id="138" idx="0"/>
            <a:endCxn id="125" idx="0"/>
          </p:cNvCxnSpPr>
          <p:nvPr/>
        </p:nvCxnSpPr>
        <p:spPr>
          <a:xfrm flipH="1" rot="5400000">
            <a:off x="3251226" y="-155588"/>
            <a:ext cx="931200" cy="6031500"/>
          </a:xfrm>
          <a:prstGeom prst="bentConnector3">
            <a:avLst>
              <a:gd fmla="val -24549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46" name="Google Shape;146;p5"/>
          <p:cNvCxnSpPr>
            <a:stCxn id="119" idx="0"/>
            <a:endCxn id="125" idx="0"/>
          </p:cNvCxnSpPr>
          <p:nvPr/>
        </p:nvCxnSpPr>
        <p:spPr>
          <a:xfrm flipH="1" rot="5400000">
            <a:off x="4070098" y="-974480"/>
            <a:ext cx="909600" cy="7647900"/>
          </a:xfrm>
          <a:prstGeom prst="bentConnector3">
            <a:avLst>
              <a:gd fmla="val -25132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sp>
        <p:nvSpPr>
          <p:cNvPr id="147" name="Google Shape;147;p5"/>
          <p:cNvSpPr/>
          <p:nvPr/>
        </p:nvSpPr>
        <p:spPr>
          <a:xfrm flipH="1" rot="10800000">
            <a:off x="271774" y="4361190"/>
            <a:ext cx="1146491" cy="205989"/>
          </a:xfrm>
          <a:prstGeom prst="roundRect">
            <a:avLst>
              <a:gd fmla="val 16667" name="adj"/>
            </a:avLst>
          </a:prstGeom>
          <a:noFill/>
          <a:ln cap="flat" cmpd="sng" w="25400">
            <a:solidFill>
              <a:srgbClr val="C0000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05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"/>
          <p:cNvSpPr txBox="1"/>
          <p:nvPr/>
        </p:nvSpPr>
        <p:spPr>
          <a:xfrm>
            <a:off x="7862647" y="1924915"/>
            <a:ext cx="972403" cy="33483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88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Personalization DB</a:t>
            </a:r>
            <a:endParaRPr/>
          </a:p>
        </p:txBody>
      </p:sp>
      <p:sp>
        <p:nvSpPr>
          <p:cNvPr id="149" name="Google Shape;149;p5"/>
          <p:cNvSpPr txBox="1"/>
          <p:nvPr/>
        </p:nvSpPr>
        <p:spPr>
          <a:xfrm>
            <a:off x="315750" y="4370572"/>
            <a:ext cx="1050549" cy="2154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8197A6"/>
                </a:solidFill>
                <a:latin typeface="Arial"/>
                <a:ea typeface="Arial"/>
                <a:cs typeface="Arial"/>
                <a:sym typeface="Arial"/>
              </a:rPr>
              <a:t>Start in 2026</a:t>
            </a:r>
            <a:endParaRPr/>
          </a:p>
        </p:txBody>
      </p:sp>
      <p:grpSp>
        <p:nvGrpSpPr>
          <p:cNvPr id="150" name="Google Shape;150;p5"/>
          <p:cNvGrpSpPr/>
          <p:nvPr/>
        </p:nvGrpSpPr>
        <p:grpSpPr>
          <a:xfrm>
            <a:off x="4365224" y="2800741"/>
            <a:ext cx="1340486" cy="542914"/>
            <a:chOff x="10345274" y="3903004"/>
            <a:chExt cx="1787315" cy="723885"/>
          </a:xfrm>
        </p:grpSpPr>
        <p:sp>
          <p:nvSpPr>
            <p:cNvPr id="151" name="Google Shape;151;p5"/>
            <p:cNvSpPr/>
            <p:nvPr/>
          </p:nvSpPr>
          <p:spPr>
            <a:xfrm flipH="1" rot="10800000">
              <a:off x="10345274" y="3903004"/>
              <a:ext cx="1787315" cy="723885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002060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0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5"/>
            <p:cNvSpPr txBox="1"/>
            <p:nvPr/>
          </p:nvSpPr>
          <p:spPr>
            <a:xfrm>
              <a:off x="10504321" y="4037281"/>
              <a:ext cx="1468495" cy="44644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88" u="none" cap="none" strike="noStrik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rPr>
                <a:t>Coding</a:t>
              </a:r>
              <a:endParaRPr/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788" u="none" cap="none" strike="noStrik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rPr>
                <a:t>Assistant</a:t>
              </a:r>
              <a:endParaRPr/>
            </a:p>
          </p:txBody>
        </p:sp>
      </p:grpSp>
      <p:cxnSp>
        <p:nvCxnSpPr>
          <p:cNvPr id="153" name="Google Shape;153;p5"/>
          <p:cNvCxnSpPr>
            <a:stCxn id="151" idx="0"/>
            <a:endCxn id="125" idx="0"/>
          </p:cNvCxnSpPr>
          <p:nvPr/>
        </p:nvCxnSpPr>
        <p:spPr>
          <a:xfrm flipH="1" rot="5400000">
            <a:off x="2393667" y="701855"/>
            <a:ext cx="949200" cy="4334400"/>
          </a:xfrm>
          <a:prstGeom prst="bentConnector3">
            <a:avLst>
              <a:gd fmla="val -24083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  <p:cxnSp>
        <p:nvCxnSpPr>
          <p:cNvPr id="154" name="Google Shape;154;p5"/>
          <p:cNvCxnSpPr>
            <a:stCxn id="151" idx="2"/>
            <a:endCxn id="111" idx="2"/>
          </p:cNvCxnSpPr>
          <p:nvPr/>
        </p:nvCxnSpPr>
        <p:spPr>
          <a:xfrm flipH="1" rot="5400000">
            <a:off x="4461417" y="2226691"/>
            <a:ext cx="435000" cy="713100"/>
          </a:xfrm>
          <a:prstGeom prst="curvedConnector3">
            <a:avLst>
              <a:gd fmla="val 49986" name="adj1"/>
            </a:avLst>
          </a:prstGeom>
          <a:noFill/>
          <a:ln cap="flat" cmpd="sng" w="9525">
            <a:solidFill>
              <a:schemeClr val="dk1"/>
            </a:solidFill>
            <a:prstDash val="solid"/>
            <a:round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6"/>
          <p:cNvSpPr txBox="1"/>
          <p:nvPr>
            <p:ph idx="1" type="body"/>
          </p:nvPr>
        </p:nvSpPr>
        <p:spPr>
          <a:xfrm>
            <a:off x="242888" y="1551339"/>
            <a:ext cx="8621700" cy="333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55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❖"/>
            </a:pPr>
            <a:r>
              <a:rPr b="1" lang="en-US" sz="1500"/>
              <a:t>Query Management &amp; Routing</a:t>
            </a:r>
            <a:r>
              <a:rPr lang="en-US" sz="1500"/>
              <a:t>: Perform query management, intent classification and routing of user queries to appropriate subsystems.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❖"/>
            </a:pPr>
            <a:r>
              <a:rPr b="1" lang="en-US" sz="1500"/>
              <a:t>Structured Inter-Subsystem Communication</a:t>
            </a:r>
            <a:r>
              <a:rPr lang="en-US" sz="1500"/>
              <a:t>: Enable the structured communication between different subsystems of the Assistant.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❖"/>
            </a:pPr>
            <a:r>
              <a:rPr b="1" lang="en-US" sz="1500"/>
              <a:t>Integration of Scalable and Upgradable Tools</a:t>
            </a:r>
            <a:r>
              <a:rPr lang="en-US" sz="1500"/>
              <a:t>: Enable the seamless introduction of new tools into the architecture, allowing for independent scaling of components through implemented abstraction.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❖"/>
            </a:pPr>
            <a:r>
              <a:rPr b="1" lang="en-US" sz="1500"/>
              <a:t>Error and Exception Management</a:t>
            </a:r>
            <a:r>
              <a:rPr lang="en-US" sz="1500"/>
              <a:t>: Manages errors and exceptions within the subsystems.</a:t>
            </a:r>
            <a:endParaRPr sz="2000"/>
          </a:p>
          <a:p>
            <a:pPr indent="-355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❖"/>
            </a:pPr>
            <a:r>
              <a:rPr b="1" lang="en-US" sz="1500"/>
              <a:t>Response Aggregation</a:t>
            </a:r>
            <a:r>
              <a:rPr lang="en-US" sz="1500"/>
              <a:t>: Collects and synthesizes responses from multiple subsystems into a cohesive answer for the user. </a:t>
            </a:r>
            <a:endParaRPr sz="2000"/>
          </a:p>
          <a:p>
            <a:pPr indent="0" lvl="0" marL="2286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500"/>
          </a:p>
        </p:txBody>
      </p:sp>
      <p:sp>
        <p:nvSpPr>
          <p:cNvPr id="160" name="Google Shape;160;p6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High-Level Architecture</a:t>
            </a:r>
            <a:endParaRPr/>
          </a:p>
        </p:txBody>
      </p:sp>
      <p:grpSp>
        <p:nvGrpSpPr>
          <p:cNvPr id="161" name="Google Shape;161;p6"/>
          <p:cNvGrpSpPr/>
          <p:nvPr/>
        </p:nvGrpSpPr>
        <p:grpSpPr>
          <a:xfrm>
            <a:off x="3622049" y="984150"/>
            <a:ext cx="1899901" cy="564948"/>
            <a:chOff x="4423184" y="2619233"/>
            <a:chExt cx="2533201" cy="753264"/>
          </a:xfrm>
        </p:grpSpPr>
        <p:sp>
          <p:nvSpPr>
            <p:cNvPr id="162" name="Google Shape;162;p6"/>
            <p:cNvSpPr/>
            <p:nvPr/>
          </p:nvSpPr>
          <p:spPr>
            <a:xfrm>
              <a:off x="4423184" y="2619233"/>
              <a:ext cx="2533201" cy="753264"/>
            </a:xfrm>
            <a:prstGeom prst="roundRect">
              <a:avLst>
                <a:gd fmla="val 16667" name="adj"/>
              </a:avLst>
            </a:prstGeom>
            <a:noFill/>
            <a:ln cap="flat" cmpd="sng" w="25400">
              <a:solidFill>
                <a:srgbClr val="151C28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35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6"/>
            <p:cNvSpPr txBox="1"/>
            <p:nvPr/>
          </p:nvSpPr>
          <p:spPr>
            <a:xfrm>
              <a:off x="4555925" y="2841976"/>
              <a:ext cx="2371782" cy="33855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en-US" sz="1050" u="none" cap="none" strike="noStrike">
                  <a:solidFill>
                    <a:srgbClr val="8197A6"/>
                  </a:solidFill>
                  <a:latin typeface="Arial"/>
                  <a:ea typeface="Arial"/>
                  <a:cs typeface="Arial"/>
                  <a:sym typeface="Arial"/>
                </a:rPr>
                <a:t>AI-Agent Orchestrator</a:t>
              </a:r>
              <a:endParaRPr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7"/>
          <p:cNvSpPr txBox="1"/>
          <p:nvPr>
            <p:ph idx="1" type="body"/>
          </p:nvPr>
        </p:nvSpPr>
        <p:spPr>
          <a:xfrm>
            <a:off x="242888" y="786652"/>
            <a:ext cx="4826653" cy="33324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2000"/>
              <a:t>The orchestration stack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700"/>
              <a:t>Interacts with LLM(s).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700"/>
              <a:t>Manages personalization database for user history and preferences.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700"/>
              <a:t>Uses tools for task-specific queries from users (documentation, coding assistance, …).</a:t>
            </a:r>
            <a:endParaRPr/>
          </a:p>
          <a:p>
            <a:pPr indent="-36195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2000"/>
              <a:t>Vector Store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700"/>
              <a:t>Contains all external data needed by the tools.</a:t>
            </a:r>
            <a:endParaRPr/>
          </a:p>
          <a:p>
            <a:pPr indent="-342900" lvl="1" marL="91440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800"/>
              <a:buChar char="▪"/>
            </a:pPr>
            <a:r>
              <a:rPr lang="en-US" sz="1700"/>
              <a:t>Is composed of multiple “collections” of “documents”.</a:t>
            </a:r>
            <a:endParaRPr/>
          </a:p>
          <a:p>
            <a:pPr indent="-228600" lvl="0" marL="45720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2000"/>
          </a:p>
        </p:txBody>
      </p:sp>
      <p:sp>
        <p:nvSpPr>
          <p:cNvPr id="169" name="Google Shape;169;p7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/>
              <a:t>Global workflow</a:t>
            </a:r>
            <a:endParaRPr/>
          </a:p>
        </p:txBody>
      </p:sp>
      <p:pic>
        <p:nvPicPr>
          <p:cNvPr id="170" name="Google Shape;170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14670" y="1004011"/>
            <a:ext cx="4194287" cy="3809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8"/>
          <p:cNvSpPr txBox="1"/>
          <p:nvPr>
            <p:ph type="title"/>
          </p:nvPr>
        </p:nvSpPr>
        <p:spPr>
          <a:xfrm>
            <a:off x="132034" y="131953"/>
            <a:ext cx="5004321" cy="29796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Montserrat Medium"/>
              <a:buNone/>
            </a:pPr>
            <a:r>
              <a:rPr lang="en-US"/>
              <a:t>Datastore overview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9"/>
          <p:cNvSpPr txBox="1"/>
          <p:nvPr>
            <p:ph idx="1" type="body"/>
          </p:nvPr>
        </p:nvSpPr>
        <p:spPr>
          <a:xfrm>
            <a:off x="242888" y="786651"/>
            <a:ext cx="4423241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Purpose</a:t>
            </a:r>
            <a:endParaRPr/>
          </a:p>
          <a:p>
            <a:pPr indent="-342900" lvl="1" marL="9144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lang="en-US" sz="1300"/>
              <a:t>List of relevant documents + sources</a:t>
            </a:r>
            <a:endParaRPr sz="1600"/>
          </a:p>
          <a:p>
            <a:pPr indent="-361950" lvl="0" marL="4572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Input data</a:t>
            </a:r>
            <a:endParaRPr/>
          </a:p>
          <a:p>
            <a:pPr indent="-342900" lvl="1" marL="9144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lang="en-US" sz="1300"/>
              <a:t>Earth online</a:t>
            </a:r>
            <a:endParaRPr/>
          </a:p>
          <a:p>
            <a:pPr indent="-342900" lvl="1" marL="9144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lang="en-US" sz="1300"/>
              <a:t>EO portal</a:t>
            </a:r>
            <a:endParaRPr/>
          </a:p>
          <a:p>
            <a:pPr indent="-361950" lvl="0" marL="4572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Data processing</a:t>
            </a:r>
            <a:endParaRPr/>
          </a:p>
          <a:p>
            <a:pPr indent="-342900" lvl="1" marL="9144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b="1" lang="en-US" sz="1300"/>
              <a:t>Remove</a:t>
            </a:r>
            <a:r>
              <a:rPr lang="en-US" sz="1300"/>
              <a:t> all the archived and outdated webpages</a:t>
            </a:r>
            <a:endParaRPr/>
          </a:p>
          <a:p>
            <a:pPr indent="-342900" lvl="1" marL="9144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b="1" lang="en-US" sz="1300"/>
              <a:t>Extract</a:t>
            </a:r>
            <a:r>
              <a:rPr lang="en-US" sz="1300"/>
              <a:t> the relevant html content and convert to markdown</a:t>
            </a:r>
            <a:endParaRPr/>
          </a:p>
          <a:p>
            <a:pPr indent="-342900" lvl="1" marL="9144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b="1" lang="en-US" sz="1300"/>
              <a:t>Remove</a:t>
            </a:r>
            <a:r>
              <a:rPr lang="en-US" sz="1300"/>
              <a:t> the references and figures that are too heavy for small models to process</a:t>
            </a:r>
            <a:endParaRPr/>
          </a:p>
          <a:p>
            <a:pPr indent="-342900" lvl="1" marL="9144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b="1" lang="en-US" sz="1300"/>
              <a:t>Clean</a:t>
            </a:r>
            <a:r>
              <a:rPr lang="en-US" sz="1300"/>
              <a:t> artifacts caused by the conversion</a:t>
            </a:r>
            <a:endParaRPr/>
          </a:p>
          <a:p>
            <a:pPr indent="-342900" lvl="1" marL="9144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b="1" lang="en-US" sz="1300"/>
              <a:t>Ingest</a:t>
            </a:r>
            <a:r>
              <a:rPr lang="en-US" sz="1300"/>
              <a:t> the data by chunks (updated)</a:t>
            </a:r>
            <a:endParaRPr/>
          </a:p>
          <a:p>
            <a:pPr indent="-228600" lvl="0" marL="4572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600"/>
          </a:p>
        </p:txBody>
      </p:sp>
      <p:sp>
        <p:nvSpPr>
          <p:cNvPr id="181" name="Google Shape;181;p9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Technical Assistant</a:t>
            </a:r>
            <a:endParaRPr/>
          </a:p>
        </p:txBody>
      </p:sp>
      <p:pic>
        <p:nvPicPr>
          <p:cNvPr descr="A screenshot of a website&#10;&#10;Description automatically generated" id="182" name="Google Shape;182;p9"/>
          <p:cNvPicPr preferRelativeResize="0"/>
          <p:nvPr/>
        </p:nvPicPr>
        <p:blipFill rotWithShape="1">
          <a:blip r:embed="rId3">
            <a:alphaModFix/>
          </a:blip>
          <a:srcRect b="0" l="0" r="19632" t="0"/>
          <a:stretch/>
        </p:blipFill>
        <p:spPr>
          <a:xfrm>
            <a:off x="6832483" y="944438"/>
            <a:ext cx="1975496" cy="1164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463787" y="2186612"/>
            <a:ext cx="2344192" cy="11672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9"/>
          <p:cNvPicPr preferRelativeResize="0"/>
          <p:nvPr/>
        </p:nvPicPr>
        <p:blipFill rotWithShape="1">
          <a:blip r:embed="rId5">
            <a:alphaModFix/>
          </a:blip>
          <a:srcRect b="0" l="0" r="0" t="15933"/>
          <a:stretch/>
        </p:blipFill>
        <p:spPr>
          <a:xfrm>
            <a:off x="5093059" y="3502071"/>
            <a:ext cx="3808053" cy="12095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0"/>
          <p:cNvSpPr txBox="1"/>
          <p:nvPr>
            <p:ph idx="1" type="body"/>
          </p:nvPr>
        </p:nvSpPr>
        <p:spPr>
          <a:xfrm>
            <a:off x="242888" y="786651"/>
            <a:ext cx="4423241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Purpose</a:t>
            </a:r>
            <a:endParaRPr/>
          </a:p>
          <a:p>
            <a:pPr indent="-342900" lvl="1" marL="9144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lang="en-US" sz="1300"/>
              <a:t>Find the most suitable data collection for the user purpose. Provide direct access to MAAP catalog data products and visualizations from Quicklooks using automated API calls from user queries.</a:t>
            </a:r>
            <a:endParaRPr sz="1600"/>
          </a:p>
          <a:p>
            <a:pPr indent="-361950" lvl="0" marL="4572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Input data</a:t>
            </a:r>
            <a:endParaRPr/>
          </a:p>
          <a:p>
            <a:pPr indent="-342900" lvl="1" marL="9144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lang="en-US" sz="1300"/>
              <a:t>MAAP Catalog API</a:t>
            </a:r>
            <a:endParaRPr/>
          </a:p>
          <a:p>
            <a:pPr indent="-361950" lvl="0" marL="4572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Data Processing</a:t>
            </a:r>
            <a:endParaRPr/>
          </a:p>
          <a:p>
            <a:pPr indent="-342900" lvl="1" marL="9144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b="1" lang="en-US" sz="1300"/>
              <a:t>List</a:t>
            </a:r>
            <a:r>
              <a:rPr lang="en-US" sz="1300"/>
              <a:t> the available collections in the catalogue</a:t>
            </a:r>
            <a:endParaRPr/>
          </a:p>
          <a:p>
            <a:pPr indent="-342900" lvl="1" marL="9144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b="1" lang="en-US" sz="1300"/>
              <a:t>Extract</a:t>
            </a:r>
            <a:r>
              <a:rPr lang="en-US" sz="1300"/>
              <a:t> their information</a:t>
            </a:r>
            <a:endParaRPr/>
          </a:p>
          <a:p>
            <a:pPr indent="-323850" lvl="2" marL="13716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1500"/>
              <a:buChar char="o"/>
            </a:pPr>
            <a:r>
              <a:rPr lang="en-US" sz="1000"/>
              <a:t>Description</a:t>
            </a:r>
            <a:endParaRPr/>
          </a:p>
          <a:p>
            <a:pPr indent="-323850" lvl="2" marL="13716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1500"/>
              <a:buChar char="o"/>
            </a:pPr>
            <a:r>
              <a:rPr lang="en-US" sz="1000"/>
              <a:t>Platform</a:t>
            </a:r>
            <a:endParaRPr/>
          </a:p>
          <a:p>
            <a:pPr indent="-323850" lvl="2" marL="13716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1500"/>
              <a:buChar char="o"/>
            </a:pPr>
            <a:r>
              <a:rPr lang="en-US" sz="1000"/>
              <a:t>Instruments</a:t>
            </a:r>
            <a:endParaRPr/>
          </a:p>
          <a:p>
            <a:pPr indent="-323850" lvl="2" marL="13716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1500"/>
              <a:buChar char="o"/>
            </a:pPr>
            <a:r>
              <a:rPr lang="en-US" sz="1000"/>
              <a:t>…</a:t>
            </a:r>
            <a:endParaRPr/>
          </a:p>
          <a:p>
            <a:pPr indent="-228600" lvl="0" marL="4572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sz="1600"/>
          </a:p>
        </p:txBody>
      </p:sp>
      <p:sp>
        <p:nvSpPr>
          <p:cNvPr id="190" name="Google Shape;190;p10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Data Discovery</a:t>
            </a:r>
            <a:endParaRPr/>
          </a:p>
        </p:txBody>
      </p:sp>
      <p:pic>
        <p:nvPicPr>
          <p:cNvPr id="191" name="Google Shape;19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10001" y="2885072"/>
            <a:ext cx="4289099" cy="1658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12013" y="1322438"/>
            <a:ext cx="4289099" cy="12493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1"/>
          <p:cNvSpPr txBox="1"/>
          <p:nvPr>
            <p:ph idx="1" type="body"/>
          </p:nvPr>
        </p:nvSpPr>
        <p:spPr>
          <a:xfrm>
            <a:off x="242888" y="786651"/>
            <a:ext cx="4893888" cy="411480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361950" lvl="0" marL="4572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Purpose</a:t>
            </a:r>
            <a:endParaRPr/>
          </a:p>
          <a:p>
            <a:pPr indent="-342900" lvl="1" marL="9144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lang="en-US" sz="1300"/>
              <a:t>Find the most suitable standalone, executable code examples for API usage from the MAAP Catalogue. Each code cell becomes completely self-sufficient.</a:t>
            </a:r>
            <a:endParaRPr sz="1600"/>
          </a:p>
          <a:p>
            <a:pPr indent="-361950" lvl="0" marL="4572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Input Data</a:t>
            </a:r>
            <a:endParaRPr/>
          </a:p>
          <a:p>
            <a:pPr indent="-342900" lvl="1" marL="9144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lang="en-US" sz="1300"/>
              <a:t>Notebooks from MAAP Catalog API </a:t>
            </a:r>
            <a:endParaRPr/>
          </a:p>
          <a:p>
            <a:pPr indent="-361950" lvl="0" marL="4572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2100"/>
              <a:buChar char="❖"/>
            </a:pPr>
            <a:r>
              <a:rPr lang="en-US" sz="1600"/>
              <a:t>Data Processing</a:t>
            </a:r>
            <a:endParaRPr/>
          </a:p>
          <a:p>
            <a:pPr indent="-342900" lvl="1" marL="9144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b="1" lang="en-US" sz="1300"/>
              <a:t>Fetch</a:t>
            </a:r>
            <a:r>
              <a:rPr lang="en-US" sz="1300"/>
              <a:t> all notebooks from the MAAP catalog</a:t>
            </a:r>
            <a:endParaRPr/>
          </a:p>
          <a:p>
            <a:pPr indent="-342900" lvl="1" marL="9144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b="1" lang="en-US" sz="1300"/>
              <a:t>Extract</a:t>
            </a:r>
            <a:r>
              <a:rPr lang="en-US" sz="1300"/>
              <a:t> code cells and text and convert to markdown</a:t>
            </a:r>
            <a:endParaRPr/>
          </a:p>
          <a:p>
            <a:pPr indent="-342900" lvl="1" marL="9144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b="1" lang="en-US" sz="1300"/>
              <a:t>Reconstruct</a:t>
            </a:r>
            <a:r>
              <a:rPr lang="en-US" sz="1300"/>
              <a:t> cell dependencies automatically</a:t>
            </a:r>
            <a:endParaRPr/>
          </a:p>
          <a:p>
            <a:pPr indent="-342900" lvl="1" marL="9144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b="1" lang="en-US" sz="1300"/>
              <a:t>Add</a:t>
            </a:r>
            <a:r>
              <a:rPr lang="en-US" sz="1300"/>
              <a:t> necessary imports and definitions to each cell</a:t>
            </a:r>
            <a:endParaRPr/>
          </a:p>
          <a:p>
            <a:pPr indent="-342900" lvl="1" marL="914400" rtl="0" algn="l">
              <a:lnSpc>
                <a:spcPct val="75000"/>
              </a:lnSpc>
              <a:spcBef>
                <a:spcPts val="800"/>
              </a:spcBef>
              <a:spcAft>
                <a:spcPts val="0"/>
              </a:spcAft>
              <a:buSzPts val="1800"/>
              <a:buChar char="▪"/>
            </a:pPr>
            <a:r>
              <a:rPr b="1" lang="en-US" sz="1300"/>
              <a:t>Split</a:t>
            </a:r>
            <a:r>
              <a:rPr lang="en-US" sz="1300"/>
              <a:t> markdown into functional, self-contained code chunks using AI</a:t>
            </a:r>
            <a:endParaRPr/>
          </a:p>
        </p:txBody>
      </p:sp>
      <p:sp>
        <p:nvSpPr>
          <p:cNvPr id="198" name="Google Shape;198;p11"/>
          <p:cNvSpPr txBox="1"/>
          <p:nvPr>
            <p:ph type="title"/>
          </p:nvPr>
        </p:nvSpPr>
        <p:spPr>
          <a:xfrm>
            <a:off x="132036" y="131954"/>
            <a:ext cx="7040100" cy="584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300"/>
              <a:buFont typeface="Montserrat Medium"/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Coding Assistant</a:t>
            </a:r>
            <a:endParaRPr/>
          </a:p>
        </p:txBody>
      </p:sp>
      <p:pic>
        <p:nvPicPr>
          <p:cNvPr id="199" name="Google Shape;199;p11"/>
          <p:cNvPicPr preferRelativeResize="0"/>
          <p:nvPr/>
        </p:nvPicPr>
        <p:blipFill rotWithShape="1">
          <a:blip r:embed="rId3">
            <a:alphaModFix/>
          </a:blip>
          <a:srcRect b="40439" l="0" r="0" t="0"/>
          <a:stretch/>
        </p:blipFill>
        <p:spPr>
          <a:xfrm>
            <a:off x="5481007" y="963315"/>
            <a:ext cx="3239608" cy="1376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0" name="Google Shape;200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89290" y="2339789"/>
            <a:ext cx="2823041" cy="24548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Killian PERRIOT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0x01010045773E832AC0E44BB55A3DDF815FBD11</vt:lpwstr>
  </property>
  <property fmtid="{D5CDD505-2E9C-101B-9397-08002B2CF9AE}" pid="3" name="ClassificationContentMarkingFooterLocations">
    <vt:lpwstr>ceos:5</vt:lpwstr>
  </property>
  <property fmtid="{D5CDD505-2E9C-101B-9397-08002B2CF9AE}" pid="4" name="ClassificationContentMarkingFooterText">
    <vt:lpwstr>{OPEN}</vt:lpwstr>
  </property>
  <property fmtid="{D5CDD505-2E9C-101B-9397-08002B2CF9AE}" pid="5" name="ClassificationContentMarkingHeaderLocations">
    <vt:lpwstr>ceos:4</vt:lpwstr>
  </property>
  <property fmtid="{D5CDD505-2E9C-101B-9397-08002B2CF9AE}" pid="6" name="ClassificationContentMarkingHeaderText">
    <vt:lpwstr/>
  </property>
  <property fmtid="{D5CDD505-2E9C-101B-9397-08002B2CF9AE}" pid="7" name="MediaServiceImageTags">
    <vt:lpwstr/>
  </property>
  <property fmtid="{D5CDD505-2E9C-101B-9397-08002B2CF9AE}" pid="8" name="MSIP_Label_64c9cc36-7289-4c96-81d0-25ee8eefd11d_Enabled">
    <vt:lpwstr>true</vt:lpwstr>
  </property>
  <property fmtid="{D5CDD505-2E9C-101B-9397-08002B2CF9AE}" pid="9" name="MSIP_Label_64c9cc36-7289-4c96-81d0-25ee8eefd11d_SetDate">
    <vt:lpwstr>2025-09-18T16:21:33Z</vt:lpwstr>
  </property>
  <property fmtid="{D5CDD505-2E9C-101B-9397-08002B2CF9AE}" pid="10" name="MSIP_Label_64c9cc36-7289-4c96-81d0-25ee8eefd11d_Method">
    <vt:lpwstr>Privileged</vt:lpwstr>
  </property>
  <property fmtid="{D5CDD505-2E9C-101B-9397-08002B2CF9AE}" pid="11" name="MSIP_Label_64c9cc36-7289-4c96-81d0-25ee8eefd11d_Name">
    <vt:lpwstr>THALES-CORE-01</vt:lpwstr>
  </property>
  <property fmtid="{D5CDD505-2E9C-101B-9397-08002B2CF9AE}" pid="12" name="MSIP_Label_64c9cc36-7289-4c96-81d0-25ee8eefd11d_SiteId">
    <vt:lpwstr>6e603289-5e46-4e26-ac7c-03a85420a9a5</vt:lpwstr>
  </property>
  <property fmtid="{D5CDD505-2E9C-101B-9397-08002B2CF9AE}" pid="13" name="MSIP_Label_64c9cc36-7289-4c96-81d0-25ee8eefd11d_ActionId">
    <vt:lpwstr>d0b7cff2-b279-4345-892e-1e514d8302f6</vt:lpwstr>
  </property>
  <property fmtid="{D5CDD505-2E9C-101B-9397-08002B2CF9AE}" pid="14" name="MSIP_Label_64c9cc36-7289-4c96-81d0-25ee8eefd11d_ContentBits">
    <vt:lpwstr>3</vt:lpwstr>
  </property>
  <property fmtid="{D5CDD505-2E9C-101B-9397-08002B2CF9AE}" pid="15" name="Thales-Sensitivity">
    <vt:lpwstr>{TGOPEN}</vt:lpwstr>
  </property>
  <property fmtid="{D5CDD505-2E9C-101B-9397-08002B2CF9AE}" pid="16" name="DLPManualFileClassification">
    <vt:lpwstr>{64c9cc36-7289-4c96-81d0-25ee8eefd11d}</vt:lpwstr>
  </property>
</Properties>
</file>