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7"/>
  </p:notesMasterIdLst>
  <p:sldIdLst>
    <p:sldId id="256" r:id="rId2"/>
    <p:sldId id="265" r:id="rId3"/>
    <p:sldId id="269" r:id="rId4"/>
    <p:sldId id="273" r:id="rId5"/>
    <p:sldId id="274" r:id="rId6"/>
  </p:sldIdLst>
  <p:sldSz cx="9144000" cy="5143500" type="screen16x9"/>
  <p:notesSz cx="6858000" cy="9144000"/>
  <p:embeddedFontLst>
    <p:embeddedFont>
      <p:font typeface="Montserrat" panose="00000500000000000000" pitchFamily="2" charset="0"/>
      <p:regular r:id="rId8"/>
      <p:bold r:id="rId9"/>
      <p:italic r:id="rId10"/>
      <p:boldItalic r:id="rId11"/>
    </p:embeddedFont>
    <p:embeddedFont>
      <p:font typeface="Montserrat Medium" panose="000006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38" d="100"/>
          <a:sy n="138" d="100"/>
        </p:scale>
        <p:origin x="834"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8" name="Google Shape;28;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29" name="Google Shape;29;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0" name="Google Shape;30;p3"/>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a:solidFill>
                  <a:schemeClr val="dk2"/>
                </a:solidFill>
                <a:latin typeface="Montserrat"/>
                <a:ea typeface="Montserrat"/>
                <a:cs typeface="Montserrat"/>
                <a:sym typeface="Montserrat"/>
              </a:rPr>
              <a:t>WGISS-59, 24-28 March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a:solidFill>
                  <a:schemeClr val="dk2"/>
                </a:solidFill>
                <a:latin typeface="Montserrat"/>
                <a:ea typeface="Montserrat"/>
                <a:cs typeface="Montserrat"/>
                <a:sym typeface="Montserrat"/>
              </a:rPr>
              <a:t>WGISS-59, 24-28 March 2025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a:solidFill>
                  <a:schemeClr val="dk2"/>
                </a:solidFill>
                <a:latin typeface="Montserrat"/>
                <a:ea typeface="Montserrat"/>
                <a:cs typeface="Montserrat"/>
                <a:sym typeface="Montserrat"/>
              </a:rPr>
              <a:t>WGISS-59, 24-28 March 2025</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7">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132023" y="131950"/>
            <a:ext cx="5860068" cy="2979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5400" dirty="0"/>
              <a:t>Architecture Factor</a:t>
            </a:r>
          </a:p>
        </p:txBody>
      </p:sp>
      <p:sp>
        <p:nvSpPr>
          <p:cNvPr id="2" name="Google Shape;61;p7">
            <a:extLst>
              <a:ext uri="{FF2B5EF4-FFF2-40B4-BE49-F238E27FC236}">
                <a16:creationId xmlns:a16="http://schemas.microsoft.com/office/drawing/2014/main" id="{7A7E4FF5-5329-6316-2D8A-5AD53DA02D28}"/>
              </a:ext>
            </a:extLst>
          </p:cNvPr>
          <p:cNvSpPr txBox="1"/>
          <p:nvPr/>
        </p:nvSpPr>
        <p:spPr>
          <a:xfrm>
            <a:off x="4828309" y="3468668"/>
            <a:ext cx="4315691" cy="768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Mirko </a:t>
            </a:r>
            <a:r>
              <a:rPr lang="en-US" sz="1700" b="1" dirty="0" err="1">
                <a:solidFill>
                  <a:schemeClr val="accent1"/>
                </a:solidFill>
                <a:latin typeface="Montserrat"/>
                <a:ea typeface="Montserrat"/>
                <a:cs typeface="Montserrat"/>
                <a:sym typeface="Montserrat"/>
              </a:rPr>
              <a:t>Albani</a:t>
            </a:r>
            <a:r>
              <a:rPr lang="en-US" sz="1700" b="1" dirty="0">
                <a:solidFill>
                  <a:schemeClr val="accent1"/>
                </a:solidFill>
                <a:latin typeface="Montserrat"/>
                <a:ea typeface="Montserrat"/>
                <a:cs typeface="Montserrat"/>
                <a:sym typeface="Montserrat"/>
              </a:rPr>
              <a:t>, ESA</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Agenda Item 11.3</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WGISS-60</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13-17 October 2025</a:t>
            </a:r>
          </a:p>
          <a:p>
            <a:pPr marL="0" lvl="0" indent="0" algn="r" rtl="0">
              <a:lnSpc>
                <a:spcPct val="115000"/>
              </a:lnSpc>
              <a:spcBef>
                <a:spcPts val="0"/>
              </a:spcBef>
              <a:spcAft>
                <a:spcPts val="0"/>
              </a:spcAft>
              <a:buNone/>
            </a:pPr>
            <a:r>
              <a:rPr lang="en-US" sz="1700" b="1" dirty="0" err="1">
                <a:solidFill>
                  <a:schemeClr val="accent1"/>
                </a:solidFill>
                <a:latin typeface="Montserrat"/>
                <a:ea typeface="Montserrat"/>
                <a:cs typeface="Montserrat"/>
                <a:sym typeface="Montserrat"/>
              </a:rPr>
              <a:t>Oberpfaffenhofen</a:t>
            </a:r>
            <a:r>
              <a:rPr lang="en-US" sz="1700" b="1" dirty="0">
                <a:solidFill>
                  <a:schemeClr val="accent1"/>
                </a:solidFill>
                <a:latin typeface="Montserrat"/>
                <a:ea typeface="Montserrat"/>
                <a:cs typeface="Montserrat"/>
                <a:sym typeface="Montserrat"/>
              </a:rPr>
              <a:t>, Germany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BC2FD7-8CA8-7C56-601B-45A0B9049E97}"/>
              </a:ext>
            </a:extLst>
          </p:cNvPr>
          <p:cNvSpPr>
            <a:spLocks noGrp="1"/>
          </p:cNvSpPr>
          <p:nvPr>
            <p:ph type="title"/>
          </p:nvPr>
        </p:nvSpPr>
        <p:spPr>
          <a:xfrm>
            <a:off x="86819" y="69273"/>
            <a:ext cx="7040148" cy="584252"/>
          </a:xfrm>
        </p:spPr>
        <p:txBody>
          <a:bodyPr/>
          <a:lstStyle/>
          <a:p>
            <a:r>
              <a:rPr lang="en-US" sz="2800" dirty="0"/>
              <a:t>Architecture Factor</a:t>
            </a:r>
            <a:endParaRPr lang="en-US" sz="2700" dirty="0"/>
          </a:p>
        </p:txBody>
      </p:sp>
      <p:sp>
        <p:nvSpPr>
          <p:cNvPr id="4" name="TextBox 3">
            <a:extLst>
              <a:ext uri="{FF2B5EF4-FFF2-40B4-BE49-F238E27FC236}">
                <a16:creationId xmlns:a16="http://schemas.microsoft.com/office/drawing/2014/main" id="{21674801-CD7F-728F-F627-930CC8F69A46}"/>
              </a:ext>
            </a:extLst>
          </p:cNvPr>
          <p:cNvSpPr txBox="1"/>
          <p:nvPr/>
        </p:nvSpPr>
        <p:spPr>
          <a:xfrm>
            <a:off x="86819" y="803065"/>
            <a:ext cx="8797425" cy="2343655"/>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38100" indent="0">
              <a:spcBef>
                <a:spcPts val="600"/>
              </a:spcBef>
              <a:buClr>
                <a:schemeClr val="dk1"/>
              </a:buClr>
              <a:buSzPts val="2100"/>
              <a:buFont typeface="Montserrat"/>
              <a:buNone/>
              <a:defRPr sz="2100">
                <a:solidFill>
                  <a:schemeClr val="dk1"/>
                </a:solidFill>
                <a:latin typeface="Montserrat"/>
                <a:ea typeface="Montserrat"/>
                <a:cs typeface="Montserrat"/>
                <a:sym typeface="Montserrat"/>
              </a:defRPr>
            </a:lvl1pPr>
            <a:lvl2pPr marL="914400" indent="-342900">
              <a:lnSpc>
                <a:spcPct val="150000"/>
              </a:lnSpc>
              <a:spcBef>
                <a:spcPts val="400"/>
              </a:spcBef>
              <a:buClr>
                <a:schemeClr val="dk1"/>
              </a:buClr>
              <a:buSzPts val="1800"/>
              <a:buFont typeface="Montserrat"/>
              <a:buChar char="▪"/>
              <a:defRPr sz="1800">
                <a:solidFill>
                  <a:schemeClr val="dk1"/>
                </a:solidFill>
                <a:latin typeface="Montserrat"/>
                <a:ea typeface="Montserrat"/>
                <a:cs typeface="Montserrat"/>
                <a:sym typeface="Montserrat"/>
              </a:defRPr>
            </a:lvl2pPr>
            <a:lvl3pPr marL="1371600" indent="-323850">
              <a:lnSpc>
                <a:spcPct val="150000"/>
              </a:lnSpc>
              <a:spcBef>
                <a:spcPts val="400"/>
              </a:spcBef>
              <a:buClr>
                <a:schemeClr val="dk1"/>
              </a:buClr>
              <a:buSzPts val="1500"/>
              <a:buFont typeface="Montserrat"/>
              <a:buChar char="o"/>
              <a:defRPr sz="1500">
                <a:solidFill>
                  <a:schemeClr val="dk1"/>
                </a:solidFill>
                <a:latin typeface="Montserrat"/>
                <a:ea typeface="Montserrat"/>
                <a:cs typeface="Montserrat"/>
                <a:sym typeface="Montserrat"/>
              </a:defRPr>
            </a:lvl3pPr>
            <a:lvl4pPr marL="1828800" indent="-317500">
              <a:lnSpc>
                <a:spcPct val="150000"/>
              </a:lnSpc>
              <a:spcBef>
                <a:spcPts val="400"/>
              </a:spcBef>
              <a:buClr>
                <a:schemeClr val="dk1"/>
              </a:buClr>
              <a:buSzPts val="1400"/>
              <a:buFont typeface="Montserrat"/>
              <a:buChar char="•"/>
              <a:defRPr>
                <a:solidFill>
                  <a:schemeClr val="dk1"/>
                </a:solidFill>
                <a:latin typeface="Montserrat"/>
                <a:ea typeface="Montserrat"/>
                <a:cs typeface="Montserrat"/>
                <a:sym typeface="Montserrat"/>
              </a:defRPr>
            </a:lvl4pPr>
            <a:lvl5pPr marL="2286000" indent="-317500">
              <a:lnSpc>
                <a:spcPct val="150000"/>
              </a:lnSpc>
              <a:spcBef>
                <a:spcPts val="400"/>
              </a:spcBef>
              <a:buClr>
                <a:schemeClr val="dk1"/>
              </a:buClr>
              <a:buSzPts val="1400"/>
              <a:buFont typeface="Montserrat"/>
              <a:buChar char="•"/>
              <a:defRPr>
                <a:solidFill>
                  <a:schemeClr val="dk1"/>
                </a:solidFill>
                <a:latin typeface="Montserrat"/>
                <a:ea typeface="Montserrat"/>
                <a:cs typeface="Montserrat"/>
                <a:sym typeface="Montserrat"/>
              </a:defRPr>
            </a:lvl5pPr>
            <a:lvl6pPr marL="2743200" indent="-323850">
              <a:lnSpc>
                <a:spcPct val="150000"/>
              </a:lnSpc>
              <a:spcBef>
                <a:spcPts val="400"/>
              </a:spcBef>
              <a:buClr>
                <a:schemeClr val="dk1"/>
              </a:buClr>
              <a:buSzPts val="1500"/>
              <a:buFont typeface="Montserrat"/>
              <a:buChar char="•"/>
              <a:defRPr sz="1500">
                <a:solidFill>
                  <a:schemeClr val="dk1"/>
                </a:solidFill>
                <a:latin typeface="Montserrat"/>
                <a:ea typeface="Montserrat"/>
                <a:cs typeface="Montserrat"/>
                <a:sym typeface="Montserrat"/>
              </a:defRPr>
            </a:lvl6pPr>
            <a:lvl7pPr marL="3200400" indent="-323850">
              <a:lnSpc>
                <a:spcPct val="150000"/>
              </a:lnSpc>
              <a:spcBef>
                <a:spcPts val="400"/>
              </a:spcBef>
              <a:buClr>
                <a:schemeClr val="dk1"/>
              </a:buClr>
              <a:buSzPts val="1500"/>
              <a:buFont typeface="Montserrat"/>
              <a:buChar char="•"/>
              <a:defRPr sz="1500">
                <a:solidFill>
                  <a:schemeClr val="dk1"/>
                </a:solidFill>
                <a:latin typeface="Montserrat"/>
                <a:ea typeface="Montserrat"/>
                <a:cs typeface="Montserrat"/>
                <a:sym typeface="Montserrat"/>
              </a:defRPr>
            </a:lvl7pPr>
            <a:lvl8pPr marL="3657600" indent="-323850">
              <a:lnSpc>
                <a:spcPct val="150000"/>
              </a:lnSpc>
              <a:spcBef>
                <a:spcPts val="400"/>
              </a:spcBef>
              <a:buClr>
                <a:schemeClr val="dk1"/>
              </a:buClr>
              <a:buSzPts val="1500"/>
              <a:buFont typeface="Montserrat"/>
              <a:buChar char="•"/>
              <a:defRPr sz="1500">
                <a:solidFill>
                  <a:schemeClr val="dk1"/>
                </a:solidFill>
                <a:latin typeface="Montserrat"/>
                <a:ea typeface="Montserrat"/>
                <a:cs typeface="Montserrat"/>
                <a:sym typeface="Montserrat"/>
              </a:defRPr>
            </a:lvl8pPr>
            <a:lvl9pPr marL="4114800" indent="-323850">
              <a:lnSpc>
                <a:spcPct val="150000"/>
              </a:lnSpc>
              <a:spcBef>
                <a:spcPts val="400"/>
              </a:spcBef>
              <a:buClr>
                <a:schemeClr val="dk1"/>
              </a:buClr>
              <a:buSzPts val="1500"/>
              <a:buFont typeface="Montserrat"/>
              <a:buChar char="•"/>
              <a:defRPr sz="1500">
                <a:solidFill>
                  <a:schemeClr val="dk1"/>
                </a:solidFill>
                <a:latin typeface="Montserrat"/>
                <a:ea typeface="Montserrat"/>
                <a:cs typeface="Montserrat"/>
                <a:sym typeface="Montserrat"/>
              </a:defRPr>
            </a:lvl9pPr>
          </a:lstStyle>
          <a:p>
            <a:pPr algn="just"/>
            <a:r>
              <a:rPr lang="en-US" sz="1200" dirty="0"/>
              <a:t>Architecture plays a very important role in enabling interoperability. It describes the organizational structure of concepts, processes, and assets, including data and workflows. It comprises structural aspects of models and standards that govern the collection management, archiving, storage, documentation and publishing of data, and is the basis on which the interoperability of data and services is built on.</a:t>
            </a:r>
          </a:p>
          <a:p>
            <a:pPr algn="just"/>
            <a:r>
              <a:rPr lang="en-US" sz="1200" dirty="0"/>
              <a:t>The Architecture factor has been divided into the following sections:</a:t>
            </a:r>
          </a:p>
          <a:p>
            <a:pPr algn="just"/>
            <a:endParaRPr lang="en-US" sz="1200" dirty="0"/>
          </a:p>
          <a:p>
            <a:pPr marL="323850" indent="-285750" algn="just">
              <a:buFont typeface="Wingdings" panose="05000000000000000000" pitchFamily="2" charset="2"/>
              <a:buChar char="Ø"/>
            </a:pPr>
            <a:r>
              <a:rPr lang="en-US" sz="1200" b="1" dirty="0"/>
              <a:t>Preservation Architecture</a:t>
            </a:r>
            <a:r>
              <a:rPr lang="en-US" sz="1200" dirty="0"/>
              <a:t>: the primary purpose of data archiving is to preserve data over time. Preserving data over time consists in holding data in repositories in a way that enables data to be managed and accessed now and in the future. Data archiving is a complex, long-term process, with possibly many partners, including data providers supplying data to the archive, data users willing to use the archive, archive managers organizing the archive and other archives with which interoperability may be sought. Data management and archiving should consider not just the storage of data, but also the access and usage patterns of data.</a:t>
            </a:r>
          </a:p>
          <a:p>
            <a:pPr marL="323850" indent="-285750" algn="just">
              <a:buFont typeface="Wingdings" panose="05000000000000000000" pitchFamily="2" charset="2"/>
              <a:buChar char="Ø"/>
            </a:pPr>
            <a:r>
              <a:rPr lang="en-US" sz="1200" b="1" dirty="0"/>
              <a:t>Data and Metadata Architecture</a:t>
            </a:r>
            <a:r>
              <a:rPr lang="en-US" sz="1200" dirty="0"/>
              <a:t>: recommendations for collection management functions including data production, management, packaging and documentation.</a:t>
            </a:r>
          </a:p>
          <a:p>
            <a:pPr marL="323850" indent="-285750" algn="just">
              <a:buFont typeface="Wingdings" panose="05000000000000000000" pitchFamily="2" charset="2"/>
              <a:buChar char="Ø"/>
            </a:pPr>
            <a:r>
              <a:rPr lang="en-US" sz="1200" b="1" dirty="0"/>
              <a:t>Publishing Architecture</a:t>
            </a:r>
            <a:r>
              <a:rPr lang="en-US" sz="1200" dirty="0"/>
              <a:t>: publishing recommendations involve the final stage in making data accessible to external organizations or individuals. These recommendations are aimed at facilitating both access to data as well as maintaining a replica of part or all of a collection of data, including to be used when managing data for interoperability on the cloud.</a:t>
            </a:r>
          </a:p>
          <a:p>
            <a:pPr marL="0" indent="-304800" algn="just"/>
            <a:endParaRPr lang="en-US" sz="1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61234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B4A67-D258-D012-CE91-B5E5D3A7A8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30D6F1-2414-C9E8-8D8A-694F81791E32}"/>
              </a:ext>
            </a:extLst>
          </p:cNvPr>
          <p:cNvSpPr>
            <a:spLocks noGrp="1"/>
          </p:cNvSpPr>
          <p:nvPr>
            <p:ph type="title"/>
          </p:nvPr>
        </p:nvSpPr>
        <p:spPr>
          <a:xfrm>
            <a:off x="86818" y="69273"/>
            <a:ext cx="9057181" cy="584252"/>
          </a:xfrm>
        </p:spPr>
        <p:txBody>
          <a:bodyPr/>
          <a:lstStyle/>
          <a:p>
            <a:r>
              <a:rPr lang="en-US" sz="2400" dirty="0"/>
              <a:t>Preservation Architecture Recommendations</a:t>
            </a:r>
          </a:p>
        </p:txBody>
      </p:sp>
      <p:pic>
        <p:nvPicPr>
          <p:cNvPr id="6" name="Picture 5">
            <a:extLst>
              <a:ext uri="{FF2B5EF4-FFF2-40B4-BE49-F238E27FC236}">
                <a16:creationId xmlns:a16="http://schemas.microsoft.com/office/drawing/2014/main" id="{0108A395-C1B5-DEF3-A1B0-222EBBCB1DED}"/>
              </a:ext>
            </a:extLst>
          </p:cNvPr>
          <p:cNvPicPr>
            <a:picLocks noChangeAspect="1"/>
          </p:cNvPicPr>
          <p:nvPr/>
        </p:nvPicPr>
        <p:blipFill>
          <a:blip r:embed="rId2"/>
          <a:stretch>
            <a:fillRect/>
          </a:stretch>
        </p:blipFill>
        <p:spPr>
          <a:xfrm>
            <a:off x="1224941" y="830509"/>
            <a:ext cx="6780933" cy="3952772"/>
          </a:xfrm>
          <a:prstGeom prst="rect">
            <a:avLst/>
          </a:prstGeom>
        </p:spPr>
      </p:pic>
    </p:spTree>
    <p:extLst>
      <p:ext uri="{BB962C8B-B14F-4D97-AF65-F5344CB8AC3E}">
        <p14:creationId xmlns:p14="http://schemas.microsoft.com/office/powerpoint/2010/main" val="353048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4E808-B85C-F0AC-D132-6258DD3484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730C4C-31CC-E254-9AF6-DFDE6EB97186}"/>
              </a:ext>
            </a:extLst>
          </p:cNvPr>
          <p:cNvSpPr>
            <a:spLocks noGrp="1"/>
          </p:cNvSpPr>
          <p:nvPr>
            <p:ph type="title"/>
          </p:nvPr>
        </p:nvSpPr>
        <p:spPr>
          <a:xfrm>
            <a:off x="86818" y="69273"/>
            <a:ext cx="9057181" cy="584252"/>
          </a:xfrm>
        </p:spPr>
        <p:txBody>
          <a:bodyPr/>
          <a:lstStyle/>
          <a:p>
            <a:r>
              <a:rPr lang="en-US" sz="2000" dirty="0"/>
              <a:t>Data and Metadata Architecture Recommendations</a:t>
            </a:r>
          </a:p>
        </p:txBody>
      </p:sp>
      <p:pic>
        <p:nvPicPr>
          <p:cNvPr id="4" name="Picture 3">
            <a:extLst>
              <a:ext uri="{FF2B5EF4-FFF2-40B4-BE49-F238E27FC236}">
                <a16:creationId xmlns:a16="http://schemas.microsoft.com/office/drawing/2014/main" id="{E892C837-3CA3-8AA6-9871-906F89463670}"/>
              </a:ext>
            </a:extLst>
          </p:cNvPr>
          <p:cNvPicPr>
            <a:picLocks noChangeAspect="1"/>
          </p:cNvPicPr>
          <p:nvPr/>
        </p:nvPicPr>
        <p:blipFill>
          <a:blip r:embed="rId2"/>
          <a:stretch>
            <a:fillRect/>
          </a:stretch>
        </p:blipFill>
        <p:spPr>
          <a:xfrm>
            <a:off x="962890" y="798736"/>
            <a:ext cx="7633855" cy="3936909"/>
          </a:xfrm>
          <a:prstGeom prst="rect">
            <a:avLst/>
          </a:prstGeom>
        </p:spPr>
      </p:pic>
    </p:spTree>
    <p:extLst>
      <p:ext uri="{BB962C8B-B14F-4D97-AF65-F5344CB8AC3E}">
        <p14:creationId xmlns:p14="http://schemas.microsoft.com/office/powerpoint/2010/main" val="419752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91F67-60A3-7B2C-8095-BAAF660DF1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2048B3-A9AA-528D-FE18-D161ED638CAF}"/>
              </a:ext>
            </a:extLst>
          </p:cNvPr>
          <p:cNvSpPr>
            <a:spLocks noGrp="1"/>
          </p:cNvSpPr>
          <p:nvPr>
            <p:ph type="title"/>
          </p:nvPr>
        </p:nvSpPr>
        <p:spPr>
          <a:xfrm>
            <a:off x="86818" y="69273"/>
            <a:ext cx="9057181" cy="584252"/>
          </a:xfrm>
        </p:spPr>
        <p:txBody>
          <a:bodyPr/>
          <a:lstStyle/>
          <a:p>
            <a:r>
              <a:rPr lang="en-US" sz="2000" dirty="0"/>
              <a:t>Publishing Architecture Recommendations</a:t>
            </a:r>
          </a:p>
        </p:txBody>
      </p:sp>
      <p:pic>
        <p:nvPicPr>
          <p:cNvPr id="5" name="Picture 4">
            <a:extLst>
              <a:ext uri="{FF2B5EF4-FFF2-40B4-BE49-F238E27FC236}">
                <a16:creationId xmlns:a16="http://schemas.microsoft.com/office/drawing/2014/main" id="{0567386A-C0FE-A6D9-2F8B-A0BD521E494A}"/>
              </a:ext>
            </a:extLst>
          </p:cNvPr>
          <p:cNvPicPr>
            <a:picLocks noChangeAspect="1"/>
          </p:cNvPicPr>
          <p:nvPr/>
        </p:nvPicPr>
        <p:blipFill>
          <a:blip r:embed="rId2"/>
          <a:stretch>
            <a:fillRect/>
          </a:stretch>
        </p:blipFill>
        <p:spPr>
          <a:xfrm>
            <a:off x="498764" y="1236406"/>
            <a:ext cx="8291945" cy="2837578"/>
          </a:xfrm>
          <a:prstGeom prst="rect">
            <a:avLst/>
          </a:prstGeom>
        </p:spPr>
      </p:pic>
    </p:spTree>
    <p:extLst>
      <p:ext uri="{BB962C8B-B14F-4D97-AF65-F5344CB8AC3E}">
        <p14:creationId xmlns:p14="http://schemas.microsoft.com/office/powerpoint/2010/main" val="1922007514"/>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64</TotalTime>
  <Words>298</Words>
  <Application>Microsoft Office PowerPoint</Application>
  <PresentationFormat>On-screen Show (16:9)</PresentationFormat>
  <Paragraphs>16</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Times New Roman</vt:lpstr>
      <vt:lpstr>Wingdings</vt:lpstr>
      <vt:lpstr>Montserrat Medium</vt:lpstr>
      <vt:lpstr>Montserrat</vt:lpstr>
      <vt:lpstr>ceos</vt:lpstr>
      <vt:lpstr>Architecture Factor</vt:lpstr>
      <vt:lpstr>Architecture Factor</vt:lpstr>
      <vt:lpstr>Preservation Architecture Recommendations</vt:lpstr>
      <vt:lpstr>Data and Metadata Architecture Recommendations</vt:lpstr>
      <vt:lpstr>Publishing Architecture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lastModifiedBy>Iolanda</cp:lastModifiedBy>
  <cp:revision>8</cp:revision>
  <dcterms:modified xsi:type="dcterms:W3CDTF">2025-10-03T13:59:31Z</dcterms:modified>
</cp:coreProperties>
</file>