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MyYZ5srsSlDc+Od3kJeghSBr+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penSans-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t/>
            </a:r>
            <a:endParaRPr/>
          </a:p>
        </p:txBody>
      </p:sp>
      <p:sp>
        <p:nvSpPr>
          <p:cNvPr id="85" name="Google Shape;85;p6:notes"/>
          <p:cNvSpPr txBox="1"/>
          <p:nvPr>
            <p:ph idx="12" type="sldNum"/>
          </p:nvPr>
        </p:nvSpPr>
        <p:spPr>
          <a:xfrm>
            <a:off x="3884602" y="8685559"/>
            <a:ext cx="2971801" cy="4569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3.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1" name="Shape 21"/>
        <p:cNvGrpSpPr/>
        <p:nvPr/>
      </p:nvGrpSpPr>
      <p:grpSpPr>
        <a:xfrm>
          <a:off x="0" y="0"/>
          <a:ext cx="0" cy="0"/>
          <a:chOff x="0" y="0"/>
          <a:chExt cx="0" cy="0"/>
        </a:xfrm>
      </p:grpSpPr>
      <p:sp>
        <p:nvSpPr>
          <p:cNvPr id="22" name="Google Shape;22;p2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25"/>
          <p:cNvSpPr txBox="1"/>
          <p:nvPr/>
        </p:nvSpPr>
        <p:spPr>
          <a:xfrm>
            <a:off x="44824" y="6550223"/>
            <a:ext cx="61497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24" name="Shape 24"/>
        <p:cNvGrpSpPr/>
        <p:nvPr/>
      </p:nvGrpSpPr>
      <p:grpSpPr>
        <a:xfrm>
          <a:off x="0" y="0"/>
          <a:ext cx="0" cy="0"/>
          <a:chOff x="0" y="0"/>
          <a:chExt cx="0" cy="0"/>
        </a:xfrm>
      </p:grpSpPr>
      <p:sp>
        <p:nvSpPr>
          <p:cNvPr id="25" name="Google Shape;25;p2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26"/>
          <p:cNvSpPr txBox="1"/>
          <p:nvPr>
            <p:ph idx="1" type="body"/>
          </p:nvPr>
        </p:nvSpPr>
        <p:spPr>
          <a:xfrm>
            <a:off x="821267" y="1673225"/>
            <a:ext cx="5185835" cy="43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27" name="Google Shape;27;p26"/>
          <p:cNvSpPr txBox="1"/>
          <p:nvPr>
            <p:ph idx="2" type="body"/>
          </p:nvPr>
        </p:nvSpPr>
        <p:spPr>
          <a:xfrm>
            <a:off x="6210297" y="1673225"/>
            <a:ext cx="5184000" cy="43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28" name="Google Shape;28;p26"/>
          <p:cNvSpPr txBox="1"/>
          <p:nvPr/>
        </p:nvSpPr>
        <p:spPr>
          <a:xfrm>
            <a:off x="60509" y="6550223"/>
            <a:ext cx="61497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1" name="Google Shape;31;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2" name="Google Shape;32;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3" name="Google Shape;33;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4" name="Google Shape;34;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2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 name="Google Shape;36;p2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8" name="Google Shape;38;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7"/>
          <p:cNvSpPr txBox="1"/>
          <p:nvPr/>
        </p:nvSpPr>
        <p:spPr>
          <a:xfrm>
            <a:off x="-24384" y="6562799"/>
            <a:ext cx="49255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40" name="Shape 40"/>
        <p:cNvGrpSpPr/>
        <p:nvPr/>
      </p:nvGrpSpPr>
      <p:grpSpPr>
        <a:xfrm>
          <a:off x="0" y="0"/>
          <a:ext cx="0" cy="0"/>
          <a:chOff x="0" y="0"/>
          <a:chExt cx="0" cy="0"/>
        </a:xfrm>
      </p:grpSpPr>
      <p:sp>
        <p:nvSpPr>
          <p:cNvPr id="41" name="Google Shape;41;p28"/>
          <p:cNvSpPr/>
          <p:nvPr>
            <p:ph idx="12" type="sldNum"/>
          </p:nvPr>
        </p:nvSpPr>
        <p:spPr>
          <a:xfrm>
            <a:off x="11684000" y="6629403"/>
            <a:ext cx="406400" cy="187285"/>
          </a:xfrm>
          <a:prstGeom prst="roundRect">
            <a:avLst>
              <a:gd fmla="val 16667" name="adj"/>
            </a:avLst>
          </a:prstGeom>
          <a:solidFill>
            <a:schemeClr val="lt1">
              <a:alpha val="48627"/>
            </a:schemeClr>
          </a:solidFill>
          <a:ln cap="flat" cmpd="sng" w="25400">
            <a:solidFill>
              <a:schemeClr val="lt2">
                <a:alpha val="60000"/>
              </a:schemeClr>
            </a:solidFill>
            <a:prstDash val="solid"/>
            <a:round/>
            <a:headEnd len="sm" w="sm" type="none"/>
            <a:tailEnd len="sm" w="sm" type="none"/>
          </a:ln>
        </p:spPr>
        <p:txBody>
          <a:bodyPr anchorCtr="0" anchor="t" bIns="0" lIns="0" spcFirstLastPara="1" rIns="0" wrap="square" tIns="0">
            <a:spAutoFit/>
          </a:bodyPr>
          <a:lstStyle>
            <a:lvl1pPr indent="0" lvl="0"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2" name="Google Shape;42;p28"/>
          <p:cNvSpPr txBox="1"/>
          <p:nvPr>
            <p:ph idx="1" type="body"/>
          </p:nvPr>
        </p:nvSpPr>
        <p:spPr>
          <a:xfrm>
            <a:off x="609600" y="1600200"/>
            <a:ext cx="10871200" cy="472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355600" lvl="1" marL="914400" marR="0" rtl="0" algn="l">
              <a:lnSpc>
                <a:spcPct val="100000"/>
              </a:lnSpc>
              <a:spcBef>
                <a:spcPts val="0"/>
              </a:spcBef>
              <a:spcAft>
                <a:spcPts val="0"/>
              </a:spcAft>
              <a:buClr>
                <a:srgbClr val="000000"/>
              </a:buClr>
              <a:buSzPts val="2000"/>
              <a:buFont typeface="Courier New"/>
              <a:buChar char="o"/>
              <a:defRPr b="0" i="0" sz="2000" u="none" cap="none" strike="noStrike">
                <a:solidFill>
                  <a:srgbClr val="000000"/>
                </a:solidFill>
                <a:latin typeface="Arial"/>
                <a:ea typeface="Arial"/>
                <a:cs typeface="Arial"/>
                <a:sym typeface="Arial"/>
              </a:defRPr>
            </a:lvl2pPr>
            <a:lvl3pPr indent="-355600" lvl="2" marL="1371600" marR="0" rtl="0" algn="l">
              <a:lnSpc>
                <a:spcPct val="100000"/>
              </a:lnSpc>
              <a:spcBef>
                <a:spcPts val="0"/>
              </a:spcBef>
              <a:spcAft>
                <a:spcPts val="0"/>
              </a:spcAft>
              <a:buClr>
                <a:srgbClr val="000000"/>
              </a:buClr>
              <a:buSzPts val="2000"/>
              <a:buFont typeface="Noto Sans Symbols"/>
              <a:buChar char="▪"/>
              <a:defRPr b="0" i="0" sz="20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28"/>
          <p:cNvSpPr txBox="1"/>
          <p:nvPr>
            <p:ph idx="2" type="body"/>
          </p:nvPr>
        </p:nvSpPr>
        <p:spPr>
          <a:xfrm>
            <a:off x="2743200" y="304800"/>
            <a:ext cx="6604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2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1" name="Google Shape;51;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29"/>
          <p:cNvSpPr txBox="1"/>
          <p:nvPr/>
        </p:nvSpPr>
        <p:spPr>
          <a:xfrm>
            <a:off x="-24384" y="6562799"/>
            <a:ext cx="49255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3" name="Shape 53"/>
        <p:cNvGrpSpPr/>
        <p:nvPr/>
      </p:nvGrpSpPr>
      <p:grpSpPr>
        <a:xfrm>
          <a:off x="0" y="0"/>
          <a:ext cx="0" cy="0"/>
          <a:chOff x="0" y="0"/>
          <a:chExt cx="0" cy="0"/>
        </a:xfrm>
      </p:grpSpPr>
      <p:sp>
        <p:nvSpPr>
          <p:cNvPr id="54" name="Google Shape;54;p3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5" name="Google Shape;55;p3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6" name="Google Shape;56;p3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7" name="Google Shape;57;p3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8" name="Google Shape;58;p3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3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3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1" name="Google Shape;61;p3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2" name="Google Shape;62;p3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30"/>
          <p:cNvSpPr txBox="1"/>
          <p:nvPr/>
        </p:nvSpPr>
        <p:spPr>
          <a:xfrm>
            <a:off x="-24384" y="6562799"/>
            <a:ext cx="49255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39.png"/><Relationship Id="rId6" Type="http://schemas.openxmlformats.org/officeDocument/2006/relationships/image" Target="../media/image23.png"/><Relationship Id="rId7"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s://ceos.org/document_management/Working_Groups/WGISS/Interest_Groups/Data_Stewardship/White_Papers/WGISS%20Data%20Management%20and%20Stewardship%20Maturity%20Matrix.pdf" TargetMode="External"/><Relationship Id="rId5" Type="http://schemas.openxmlformats.org/officeDocument/2006/relationships/hyperlink" Target="https://ceos.org/document_management/Working_Groups/WGISS/Interest_Groups/Data_Stewardship/White_Papers/WGISS%20Data%20Management%20and%20Stewardship%20Maturity%20Matrix_Schema%20to%20be%20filled.xls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gif"/><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34.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176047" y="175938"/>
            <a:ext cx="7779233"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5400">
                <a:latin typeface="Montserrat"/>
                <a:ea typeface="Montserrat"/>
                <a:cs typeface="Montserrat"/>
                <a:sym typeface="Montserrat"/>
              </a:rPr>
              <a:t>Maturity Matrices Data Management &amp; Stewardship, CalVal and Interoperability</a:t>
            </a:r>
            <a:br>
              <a:rPr lang="en-US" sz="5400">
                <a:latin typeface="Montserrat"/>
                <a:ea typeface="Montserrat"/>
                <a:cs typeface="Montserrat"/>
                <a:sym typeface="Montserrat"/>
              </a:rPr>
            </a:br>
            <a:endParaRPr sz="5400">
              <a:latin typeface="Montserrat"/>
              <a:ea typeface="Montserrat"/>
              <a:cs typeface="Montserrat"/>
              <a:sym typeface="Montserrat"/>
            </a:endParaRPr>
          </a:p>
        </p:txBody>
      </p:sp>
      <p:sp>
        <p:nvSpPr>
          <p:cNvPr id="69" name="Google Shape;69;p1"/>
          <p:cNvSpPr txBox="1"/>
          <p:nvPr/>
        </p:nvSpPr>
        <p:spPr>
          <a:xfrm>
            <a:off x="8105125" y="491930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I.Maggio, Starion for ESA</a:t>
            </a:r>
            <a:endParaRPr b="1" i="0" sz="20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Agenda Item 11.6</a:t>
            </a:r>
            <a:endParaRPr b="1" i="0" sz="20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WGISS-60</a:t>
            </a:r>
            <a:endParaRPr/>
          </a:p>
          <a:p>
            <a:pPr indent="0" lvl="0" marL="0" marR="0" rtl="0" algn="r">
              <a:lnSpc>
                <a:spcPct val="115000"/>
              </a:lnSpc>
              <a:spcBef>
                <a:spcPts val="0"/>
              </a:spcBef>
              <a:spcAft>
                <a:spcPts val="0"/>
              </a:spcAft>
              <a:buNone/>
            </a:pPr>
            <a:r>
              <a:rPr b="1" i="0" lang="en-US" sz="2000" u="none" cap="none" strike="noStrike">
                <a:solidFill>
                  <a:schemeClr val="accent1"/>
                </a:solidFill>
                <a:latin typeface="Montserrat"/>
                <a:ea typeface="Montserrat"/>
                <a:cs typeface="Montserrat"/>
                <a:sym typeface="Montserrat"/>
              </a:rPr>
              <a:t>13-17 October 2025</a:t>
            </a:r>
            <a:endParaRPr/>
          </a:p>
          <a:p>
            <a:pPr indent="0" lvl="0" marL="0" marR="0" rtl="0" algn="r">
              <a:lnSpc>
                <a:spcPct val="115000"/>
              </a:lnSpc>
              <a:spcBef>
                <a:spcPts val="0"/>
              </a:spcBef>
              <a:spcAft>
                <a:spcPts val="0"/>
              </a:spcAft>
              <a:buNone/>
            </a:pPr>
            <a:r>
              <a:rPr b="1" i="0" lang="en-US" sz="2000" u="none" cap="none" strike="noStrike">
                <a:solidFill>
                  <a:schemeClr val="accent1"/>
                </a:solidFill>
                <a:latin typeface="Montserrat"/>
                <a:ea typeface="Montserrat"/>
                <a:cs typeface="Montserrat"/>
                <a:sym typeface="Montserrat"/>
              </a:rPr>
              <a:t>Oberpfaffenhofen, Germany</a:t>
            </a:r>
            <a:endParaRPr/>
          </a:p>
          <a:p>
            <a:pPr indent="0" lvl="0" marL="0" marR="0" rtl="0" algn="r">
              <a:lnSpc>
                <a:spcPct val="115000"/>
              </a:lnSpc>
              <a:spcBef>
                <a:spcPts val="0"/>
              </a:spcBef>
              <a:spcAft>
                <a:spcPts val="0"/>
              </a:spcAft>
              <a:buClr>
                <a:srgbClr val="000000"/>
              </a:buClr>
              <a:buSzPts val="2000"/>
              <a:buFont typeface="Arial"/>
              <a:buNone/>
            </a:pPr>
            <a:r>
              <a:t/>
            </a:r>
            <a:endParaRPr b="1" i="0" sz="20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164" name="Google Shape;164;p13"/>
          <p:cNvPicPr preferRelativeResize="0"/>
          <p:nvPr/>
        </p:nvPicPr>
        <p:blipFill rotWithShape="1">
          <a:blip r:embed="rId3">
            <a:alphaModFix/>
          </a:blip>
          <a:srcRect b="0" l="0" r="0" t="0"/>
          <a:stretch/>
        </p:blipFill>
        <p:spPr>
          <a:xfrm>
            <a:off x="58433" y="1882935"/>
            <a:ext cx="6721465" cy="2947745"/>
          </a:xfrm>
          <a:prstGeom prst="rect">
            <a:avLst/>
          </a:prstGeom>
          <a:noFill/>
          <a:ln>
            <a:noFill/>
          </a:ln>
        </p:spPr>
      </p:pic>
      <p:pic>
        <p:nvPicPr>
          <p:cNvPr id="165" name="Google Shape;165;p13"/>
          <p:cNvPicPr preferRelativeResize="0"/>
          <p:nvPr/>
        </p:nvPicPr>
        <p:blipFill rotWithShape="1">
          <a:blip r:embed="rId4">
            <a:alphaModFix/>
          </a:blip>
          <a:srcRect b="0" l="0" r="0" t="0"/>
          <a:stretch/>
        </p:blipFill>
        <p:spPr>
          <a:xfrm>
            <a:off x="6689557" y="2282036"/>
            <a:ext cx="5085459" cy="2057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71" name="Google Shape;171;p14"/>
          <p:cNvSpPr txBox="1"/>
          <p:nvPr/>
        </p:nvSpPr>
        <p:spPr>
          <a:xfrm>
            <a:off x="2189323" y="2384423"/>
            <a:ext cx="7813353"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rgbClr val="666666"/>
                </a:solidFill>
                <a:latin typeface="Open Sans"/>
                <a:ea typeface="Open Sans"/>
                <a:cs typeface="Open Sans"/>
                <a:sym typeface="Open Sans"/>
              </a:rPr>
              <a:t>Maturity assessment approaches in scope of Interoperability </a:t>
            </a:r>
            <a:endParaRPr b="1" i="0" sz="4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descr="A picture containing text&#10;&#10;Description automatically generated" id="177" name="Google Shape;177;p15"/>
          <p:cNvPicPr preferRelativeResize="0"/>
          <p:nvPr/>
        </p:nvPicPr>
        <p:blipFill rotWithShape="1">
          <a:blip r:embed="rId3">
            <a:alphaModFix/>
          </a:blip>
          <a:srcRect b="0" l="0" r="0" t="0"/>
          <a:stretch/>
        </p:blipFill>
        <p:spPr>
          <a:xfrm>
            <a:off x="5693411" y="1285090"/>
            <a:ext cx="6264388" cy="266728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78" name="Google Shape;178;p15"/>
          <p:cNvPicPr preferRelativeResize="0"/>
          <p:nvPr/>
        </p:nvPicPr>
        <p:blipFill rotWithShape="1">
          <a:blip r:embed="rId4">
            <a:alphaModFix/>
          </a:blip>
          <a:srcRect b="0" l="0" r="0" t="0"/>
          <a:stretch/>
        </p:blipFill>
        <p:spPr>
          <a:xfrm>
            <a:off x="234201" y="1153289"/>
            <a:ext cx="5068827" cy="2930886"/>
          </a:xfrm>
          <a:prstGeom prst="rect">
            <a:avLst/>
          </a:prstGeom>
          <a:noFill/>
          <a:ln>
            <a:noFill/>
          </a:ln>
        </p:spPr>
      </p:pic>
      <p:cxnSp>
        <p:nvCxnSpPr>
          <p:cNvPr id="179" name="Google Shape;179;p15"/>
          <p:cNvCxnSpPr/>
          <p:nvPr/>
        </p:nvCxnSpPr>
        <p:spPr>
          <a:xfrm flipH="1" rot="10800000">
            <a:off x="679784" y="1497963"/>
            <a:ext cx="9444900" cy="1263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0" name="Google Shape;180;p15"/>
          <p:cNvCxnSpPr/>
          <p:nvPr/>
        </p:nvCxnSpPr>
        <p:spPr>
          <a:xfrm flipH="1" rot="10800000">
            <a:off x="679784" y="1689203"/>
            <a:ext cx="9444900" cy="1263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1" name="Google Shape;181;p15"/>
          <p:cNvCxnSpPr/>
          <p:nvPr/>
        </p:nvCxnSpPr>
        <p:spPr>
          <a:xfrm flipH="1" rot="10800000">
            <a:off x="679784" y="1968937"/>
            <a:ext cx="9444900" cy="1263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2" name="Google Shape;182;p15"/>
          <p:cNvCxnSpPr/>
          <p:nvPr/>
        </p:nvCxnSpPr>
        <p:spPr>
          <a:xfrm>
            <a:off x="679784" y="2248639"/>
            <a:ext cx="6575400" cy="126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3" name="Google Shape;183;p15"/>
          <p:cNvCxnSpPr/>
          <p:nvPr/>
        </p:nvCxnSpPr>
        <p:spPr>
          <a:xfrm flipH="1" rot="10800000">
            <a:off x="679784" y="2414773"/>
            <a:ext cx="9444900" cy="1263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4" name="Google Shape;184;p15"/>
          <p:cNvCxnSpPr/>
          <p:nvPr/>
        </p:nvCxnSpPr>
        <p:spPr>
          <a:xfrm flipH="1" rot="10800000">
            <a:off x="679784" y="2737696"/>
            <a:ext cx="6515100" cy="1029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5" name="Google Shape;185;p15"/>
          <p:cNvCxnSpPr/>
          <p:nvPr/>
        </p:nvCxnSpPr>
        <p:spPr>
          <a:xfrm flipH="1" rot="10800000">
            <a:off x="679784" y="2909238"/>
            <a:ext cx="9444900" cy="1263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6" name="Google Shape;186;p15"/>
          <p:cNvCxnSpPr/>
          <p:nvPr/>
        </p:nvCxnSpPr>
        <p:spPr>
          <a:xfrm flipH="1" rot="10800000">
            <a:off x="679784" y="3231606"/>
            <a:ext cx="9444900" cy="1263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7" name="Google Shape;187;p15"/>
          <p:cNvCxnSpPr/>
          <p:nvPr/>
        </p:nvCxnSpPr>
        <p:spPr>
          <a:xfrm flipH="1" rot="10800000">
            <a:off x="679784" y="3500040"/>
            <a:ext cx="10311000" cy="1551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8" name="Google Shape;188;p15"/>
          <p:cNvCxnSpPr/>
          <p:nvPr/>
        </p:nvCxnSpPr>
        <p:spPr>
          <a:xfrm flipH="1" rot="10800000">
            <a:off x="679784" y="3833832"/>
            <a:ext cx="9444900" cy="126300"/>
          </a:xfrm>
          <a:prstGeom prst="curvedConnector3">
            <a:avLst>
              <a:gd fmla="val 50000" name="adj1"/>
            </a:avLst>
          </a:prstGeom>
          <a:noFill/>
          <a:ln cap="flat" cmpd="sng" w="38100">
            <a:solidFill>
              <a:schemeClr val="accent2"/>
            </a:solidFill>
            <a:prstDash val="solid"/>
            <a:round/>
            <a:headEnd len="sm" w="sm" type="none"/>
            <a:tailEnd len="med" w="med" type="triangle"/>
          </a:ln>
          <a:effectLst>
            <a:outerShdw blurRad="40000" rotWithShape="0" dir="5400000" dist="23000">
              <a:srgbClr val="000000">
                <a:alpha val="34901"/>
              </a:srgbClr>
            </a:outerShdw>
          </a:effectLst>
        </p:spPr>
      </p:cxnSp>
      <p:pic>
        <p:nvPicPr>
          <p:cNvPr id="189" name="Google Shape;189;p15"/>
          <p:cNvPicPr preferRelativeResize="0"/>
          <p:nvPr/>
        </p:nvPicPr>
        <p:blipFill rotWithShape="1">
          <a:blip r:embed="rId5">
            <a:alphaModFix/>
          </a:blip>
          <a:srcRect b="0" l="0" r="0" t="0"/>
          <a:stretch/>
        </p:blipFill>
        <p:spPr>
          <a:xfrm>
            <a:off x="529389" y="4297016"/>
            <a:ext cx="4138702" cy="2097533"/>
          </a:xfrm>
          <a:prstGeom prst="rect">
            <a:avLst/>
          </a:prstGeom>
          <a:noFill/>
          <a:ln>
            <a:noFill/>
          </a:ln>
        </p:spPr>
      </p:pic>
      <p:pic>
        <p:nvPicPr>
          <p:cNvPr id="190" name="Google Shape;190;p15"/>
          <p:cNvPicPr preferRelativeResize="0"/>
          <p:nvPr/>
        </p:nvPicPr>
        <p:blipFill rotWithShape="1">
          <a:blip r:embed="rId6">
            <a:alphaModFix/>
          </a:blip>
          <a:srcRect b="0" l="0" r="0" t="0"/>
          <a:stretch/>
        </p:blipFill>
        <p:spPr>
          <a:xfrm>
            <a:off x="238360" y="990904"/>
            <a:ext cx="1207118" cy="205595"/>
          </a:xfrm>
          <a:prstGeom prst="rect">
            <a:avLst/>
          </a:prstGeom>
          <a:noFill/>
          <a:ln>
            <a:noFill/>
          </a:ln>
        </p:spPr>
      </p:pic>
      <p:cxnSp>
        <p:nvCxnSpPr>
          <p:cNvPr id="191" name="Google Shape;191;p15"/>
          <p:cNvCxnSpPr/>
          <p:nvPr/>
        </p:nvCxnSpPr>
        <p:spPr>
          <a:xfrm flipH="1" rot="10800000">
            <a:off x="841919" y="3921720"/>
            <a:ext cx="5312100" cy="1336800"/>
          </a:xfrm>
          <a:prstGeom prst="curvedConnector3">
            <a:avLst>
              <a:gd fmla="val 50000" name="adj1"/>
            </a:avLst>
          </a:prstGeom>
          <a:noFill/>
          <a:ln cap="flat" cmpd="sng" w="38100">
            <a:solidFill>
              <a:schemeClr val="accent5"/>
            </a:solidFill>
            <a:prstDash val="solid"/>
            <a:round/>
            <a:headEnd len="sm" w="sm" type="none"/>
            <a:tailEnd len="med" w="med" type="triangle"/>
          </a:ln>
          <a:effectLst>
            <a:outerShdw blurRad="40000" rotWithShape="0" dir="5400000" dist="23000">
              <a:srgbClr val="000000">
                <a:alpha val="34901"/>
              </a:srgbClr>
            </a:outerShdw>
          </a:effectLst>
        </p:spPr>
      </p:cxnSp>
      <p:pic>
        <p:nvPicPr>
          <p:cNvPr id="192" name="Google Shape;192;p15"/>
          <p:cNvPicPr preferRelativeResize="0"/>
          <p:nvPr/>
        </p:nvPicPr>
        <p:blipFill rotWithShape="1">
          <a:blip r:embed="rId7">
            <a:alphaModFix/>
          </a:blip>
          <a:srcRect b="0" l="0" r="0" t="0"/>
          <a:stretch/>
        </p:blipFill>
        <p:spPr>
          <a:xfrm>
            <a:off x="6610239" y="4271878"/>
            <a:ext cx="3407736" cy="2148067"/>
          </a:xfrm>
          <a:prstGeom prst="rect">
            <a:avLst/>
          </a:prstGeom>
          <a:noFill/>
          <a:ln>
            <a:noFill/>
          </a:ln>
        </p:spPr>
      </p:pic>
      <p:cxnSp>
        <p:nvCxnSpPr>
          <p:cNvPr id="193" name="Google Shape;193;p15"/>
          <p:cNvCxnSpPr/>
          <p:nvPr/>
        </p:nvCxnSpPr>
        <p:spPr>
          <a:xfrm flipH="1" rot="10800000">
            <a:off x="6955966" y="3833901"/>
            <a:ext cx="4768800" cy="2365500"/>
          </a:xfrm>
          <a:prstGeom prst="curvedConnector3">
            <a:avLst>
              <a:gd fmla="val 50000" name="adj1"/>
            </a:avLst>
          </a:prstGeom>
          <a:noFill/>
          <a:ln cap="flat" cmpd="sng" w="38100">
            <a:solidFill>
              <a:schemeClr val="accent4"/>
            </a:solidFill>
            <a:prstDash val="solid"/>
            <a:round/>
            <a:headEnd len="sm" w="sm" type="none"/>
            <a:tailEnd len="med" w="med" type="triangle"/>
          </a:ln>
          <a:effectLst>
            <a:outerShdw blurRad="40000" rotWithShape="0" dir="5400000" dist="23000">
              <a:srgbClr val="000000">
                <a:alpha val="34901"/>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99" name="Google Shape;199;p16"/>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Focus elements associated with the FAIR principles and Mapping</a:t>
            </a:r>
            <a:endParaRPr/>
          </a:p>
        </p:txBody>
      </p:sp>
      <p:pic>
        <p:nvPicPr>
          <p:cNvPr id="200" name="Google Shape;200;p16"/>
          <p:cNvPicPr preferRelativeResize="0"/>
          <p:nvPr/>
        </p:nvPicPr>
        <p:blipFill rotWithShape="1">
          <a:blip r:embed="rId3">
            <a:alphaModFix/>
          </a:blip>
          <a:srcRect b="0" l="0" r="0" t="0"/>
          <a:stretch/>
        </p:blipFill>
        <p:spPr>
          <a:xfrm>
            <a:off x="545162" y="2497961"/>
            <a:ext cx="2952061" cy="3975380"/>
          </a:xfrm>
          <a:prstGeom prst="rect">
            <a:avLst/>
          </a:prstGeom>
          <a:noFill/>
          <a:ln>
            <a:noFill/>
          </a:ln>
        </p:spPr>
      </p:pic>
      <p:pic>
        <p:nvPicPr>
          <p:cNvPr id="201" name="Google Shape;201;p16"/>
          <p:cNvPicPr preferRelativeResize="0"/>
          <p:nvPr/>
        </p:nvPicPr>
        <p:blipFill rotWithShape="1">
          <a:blip r:embed="rId4">
            <a:alphaModFix/>
          </a:blip>
          <a:srcRect b="0" l="0" r="0" t="0"/>
          <a:stretch/>
        </p:blipFill>
        <p:spPr>
          <a:xfrm>
            <a:off x="6673304" y="1067075"/>
            <a:ext cx="5059049" cy="3231509"/>
          </a:xfrm>
          <a:prstGeom prst="rect">
            <a:avLst/>
          </a:prstGeom>
          <a:noFill/>
          <a:ln>
            <a:noFill/>
          </a:ln>
        </p:spPr>
      </p:pic>
      <p:grpSp>
        <p:nvGrpSpPr>
          <p:cNvPr id="202" name="Google Shape;202;p16"/>
          <p:cNvGrpSpPr/>
          <p:nvPr/>
        </p:nvGrpSpPr>
        <p:grpSpPr>
          <a:xfrm>
            <a:off x="4112214" y="4246101"/>
            <a:ext cx="3816596" cy="1938131"/>
            <a:chOff x="2524045" y="1610210"/>
            <a:chExt cx="5448105" cy="2272421"/>
          </a:xfrm>
        </p:grpSpPr>
        <p:sp>
          <p:nvSpPr>
            <p:cNvPr id="203" name="Google Shape;203;p16"/>
            <p:cNvSpPr/>
            <p:nvPr/>
          </p:nvSpPr>
          <p:spPr>
            <a:xfrm>
              <a:off x="4137891" y="1610210"/>
              <a:ext cx="3834259" cy="2272421"/>
            </a:xfrm>
            <a:prstGeom prst="ellipse">
              <a:avLst/>
            </a:prstGeom>
            <a:solidFill>
              <a:srgbClr val="D8D8D8">
                <a:alpha val="42745"/>
              </a:srgbClr>
            </a:solidFill>
            <a:ln cap="flat" cmpd="sng" w="25400">
              <a:solidFill>
                <a:srgbClr val="6E6E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 name="Google Shape;204;p16"/>
            <p:cNvSpPr/>
            <p:nvPr/>
          </p:nvSpPr>
          <p:spPr>
            <a:xfrm>
              <a:off x="4378351" y="2175814"/>
              <a:ext cx="2163778" cy="914400"/>
            </a:xfrm>
            <a:prstGeom prst="roundRect">
              <a:avLst>
                <a:gd fmla="val 16667" name="adj"/>
              </a:avLst>
            </a:prstGeom>
            <a:solidFill>
              <a:srgbClr val="D5DBE5"/>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DSMM</a:t>
              </a:r>
              <a:endParaRPr/>
            </a:p>
          </p:txBody>
        </p:sp>
        <p:sp>
          <p:nvSpPr>
            <p:cNvPr id="205" name="Google Shape;205;p16"/>
            <p:cNvSpPr/>
            <p:nvPr/>
          </p:nvSpPr>
          <p:spPr>
            <a:xfrm>
              <a:off x="5152655" y="2752894"/>
              <a:ext cx="2163778" cy="914400"/>
            </a:xfrm>
            <a:prstGeom prst="roundRect">
              <a:avLst>
                <a:gd fmla="val 16667" name="adj"/>
              </a:avLst>
            </a:prstGeom>
            <a:solidFill>
              <a:srgbClr val="D5DBE5">
                <a:alpha val="74901"/>
              </a:srgb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FAIR Principles</a:t>
              </a:r>
              <a:endParaRPr/>
            </a:p>
          </p:txBody>
        </p:sp>
        <p:sp>
          <p:nvSpPr>
            <p:cNvPr id="206" name="Google Shape;206;p16"/>
            <p:cNvSpPr txBox="1"/>
            <p:nvPr/>
          </p:nvSpPr>
          <p:spPr>
            <a:xfrm>
              <a:off x="5513846" y="1702608"/>
              <a:ext cx="108234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6E6E6E"/>
                  </a:solidFill>
                  <a:latin typeface="Arial"/>
                  <a:ea typeface="Arial"/>
                  <a:cs typeface="Arial"/>
                  <a:sym typeface="Arial"/>
                </a:rPr>
                <a:t>DMSMM</a:t>
              </a:r>
              <a:endParaRPr/>
            </a:p>
          </p:txBody>
        </p:sp>
        <p:sp>
          <p:nvSpPr>
            <p:cNvPr id="207" name="Google Shape;207;p16"/>
            <p:cNvSpPr/>
            <p:nvPr/>
          </p:nvSpPr>
          <p:spPr>
            <a:xfrm>
              <a:off x="2524045" y="2189518"/>
              <a:ext cx="2163778" cy="914400"/>
            </a:xfrm>
            <a:prstGeom prst="roundRect">
              <a:avLst>
                <a:gd fmla="val 16667" name="adj"/>
              </a:avLst>
            </a:prstGeom>
            <a:solidFill>
              <a:srgbClr val="D5DBE5">
                <a:alpha val="81960"/>
              </a:srgb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CTDRR</a:t>
              </a:r>
              <a:endParaRPr/>
            </a:p>
          </p:txBody>
        </p:sp>
      </p:grpSp>
      <p:sp>
        <p:nvSpPr>
          <p:cNvPr id="208" name="Google Shape;208;p16"/>
          <p:cNvSpPr txBox="1"/>
          <p:nvPr/>
        </p:nvSpPr>
        <p:spPr>
          <a:xfrm>
            <a:off x="121820" y="1225427"/>
            <a:ext cx="6187238"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Research Data Alliance (RDA) FAIR Data Maturity Model Working Group has developed a set of core assessment criteria for FAIRness; Known as RDA FAIR Data Maturity Indicators (DMIs), they aim to enable direct comparison of assessment results.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14" name="Google Shape;214;p17"/>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Crosswalk between FAIR Principles and DSMM</a:t>
            </a:r>
            <a:endParaRPr/>
          </a:p>
        </p:txBody>
      </p:sp>
      <p:pic>
        <p:nvPicPr>
          <p:cNvPr id="215" name="Google Shape;215;p17"/>
          <p:cNvPicPr preferRelativeResize="0"/>
          <p:nvPr/>
        </p:nvPicPr>
        <p:blipFill rotWithShape="1">
          <a:blip r:embed="rId3">
            <a:alphaModFix/>
          </a:blip>
          <a:srcRect b="0" l="0" r="0" t="0"/>
          <a:stretch/>
        </p:blipFill>
        <p:spPr>
          <a:xfrm>
            <a:off x="2442585" y="5591405"/>
            <a:ext cx="2867425" cy="638264"/>
          </a:xfrm>
          <a:prstGeom prst="rect">
            <a:avLst/>
          </a:prstGeom>
          <a:noFill/>
          <a:ln>
            <a:noFill/>
          </a:ln>
        </p:spPr>
      </p:pic>
      <p:pic>
        <p:nvPicPr>
          <p:cNvPr id="216" name="Google Shape;216;p17"/>
          <p:cNvPicPr preferRelativeResize="0"/>
          <p:nvPr/>
        </p:nvPicPr>
        <p:blipFill rotWithShape="1">
          <a:blip r:embed="rId4">
            <a:alphaModFix/>
          </a:blip>
          <a:srcRect b="0" l="0" r="0" t="0"/>
          <a:stretch/>
        </p:blipFill>
        <p:spPr>
          <a:xfrm>
            <a:off x="79323" y="1067075"/>
            <a:ext cx="7593951" cy="4358884"/>
          </a:xfrm>
          <a:prstGeom prst="rect">
            <a:avLst/>
          </a:prstGeom>
          <a:noFill/>
          <a:ln>
            <a:noFill/>
          </a:ln>
        </p:spPr>
      </p:pic>
      <p:sp>
        <p:nvSpPr>
          <p:cNvPr id="217" name="Google Shape;217;p17"/>
          <p:cNvSpPr txBox="1"/>
          <p:nvPr/>
        </p:nvSpPr>
        <p:spPr>
          <a:xfrm>
            <a:off x="7918451" y="1834979"/>
            <a:ext cx="3865830" cy="138499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Strong synthesis was found between DSMM and the FAIR Principles, with stewardship practices captured in DSMM helping support the FAIRness of individual datasets</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223" name="Google Shape;223;p18"/>
          <p:cNvPicPr preferRelativeResize="0"/>
          <p:nvPr/>
        </p:nvPicPr>
        <p:blipFill rotWithShape="1">
          <a:blip r:embed="rId3">
            <a:alphaModFix/>
          </a:blip>
          <a:srcRect b="0" l="0" r="0" t="0"/>
          <a:stretch/>
        </p:blipFill>
        <p:spPr>
          <a:xfrm>
            <a:off x="588835" y="1586279"/>
            <a:ext cx="4353533" cy="3067478"/>
          </a:xfrm>
          <a:prstGeom prst="rect">
            <a:avLst/>
          </a:prstGeom>
          <a:noFill/>
          <a:ln>
            <a:noFill/>
          </a:ln>
        </p:spPr>
      </p:pic>
      <p:sp>
        <p:nvSpPr>
          <p:cNvPr id="224" name="Google Shape;224;p18"/>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a:ea typeface="Montserrat"/>
                <a:cs typeface="Montserrat"/>
                <a:sym typeface="Montserrat"/>
              </a:rPr>
              <a:t>Data Interoperability Maturity Model at NAA</a:t>
            </a:r>
            <a:endParaRPr/>
          </a:p>
        </p:txBody>
      </p:sp>
      <p:pic>
        <p:nvPicPr>
          <p:cNvPr id="225" name="Google Shape;225;p18"/>
          <p:cNvPicPr preferRelativeResize="0"/>
          <p:nvPr/>
        </p:nvPicPr>
        <p:blipFill rotWithShape="1">
          <a:blip r:embed="rId4">
            <a:alphaModFix/>
          </a:blip>
          <a:srcRect b="0" l="0" r="0" t="0"/>
          <a:stretch/>
        </p:blipFill>
        <p:spPr>
          <a:xfrm>
            <a:off x="5811260" y="1207284"/>
            <a:ext cx="5010849" cy="48203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231" name="Google Shape;231;p19"/>
          <p:cNvPicPr preferRelativeResize="0"/>
          <p:nvPr/>
        </p:nvPicPr>
        <p:blipFill rotWithShape="1">
          <a:blip r:embed="rId3">
            <a:alphaModFix/>
          </a:blip>
          <a:srcRect b="0" l="0" r="0" t="0"/>
          <a:stretch/>
        </p:blipFill>
        <p:spPr>
          <a:xfrm>
            <a:off x="5854672" y="1399103"/>
            <a:ext cx="6258134" cy="3618063"/>
          </a:xfrm>
          <a:prstGeom prst="rect">
            <a:avLst/>
          </a:prstGeom>
          <a:noFill/>
          <a:ln>
            <a:noFill/>
          </a:ln>
        </p:spPr>
      </p:pic>
      <p:sp>
        <p:nvSpPr>
          <p:cNvPr id="232" name="Google Shape;232;p19"/>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a:ea typeface="Montserrat"/>
                <a:cs typeface="Montserrat"/>
                <a:sym typeface="Montserrat"/>
              </a:rPr>
              <a:t>Data Interoperability Maturity Model at NAA</a:t>
            </a:r>
            <a:endParaRPr/>
          </a:p>
        </p:txBody>
      </p:sp>
      <p:pic>
        <p:nvPicPr>
          <p:cNvPr id="233" name="Google Shape;233;p19"/>
          <p:cNvPicPr preferRelativeResize="0"/>
          <p:nvPr/>
        </p:nvPicPr>
        <p:blipFill rotWithShape="1">
          <a:blip r:embed="rId4">
            <a:alphaModFix/>
          </a:blip>
          <a:srcRect b="0" l="0" r="0" t="0"/>
          <a:stretch/>
        </p:blipFill>
        <p:spPr>
          <a:xfrm>
            <a:off x="318835" y="1399104"/>
            <a:ext cx="5289592" cy="36180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txBox="1"/>
          <p:nvPr>
            <p:ph type="title"/>
          </p:nvPr>
        </p:nvSpPr>
        <p:spPr>
          <a:xfrm>
            <a:off x="176047" y="175938"/>
            <a:ext cx="7779233"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5400">
                <a:latin typeface="Montserrat"/>
                <a:ea typeface="Montserrat"/>
                <a:cs typeface="Montserrat"/>
                <a:sym typeface="Montserrat"/>
              </a:rPr>
              <a:t>Maturity Matrices Relating Actions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ACTIONS</a:t>
            </a:r>
            <a:endParaRPr/>
          </a:p>
        </p:txBody>
      </p:sp>
      <p:pic>
        <p:nvPicPr>
          <p:cNvPr id="244" name="Google Shape;244;p21"/>
          <p:cNvPicPr preferRelativeResize="0"/>
          <p:nvPr/>
        </p:nvPicPr>
        <p:blipFill rotWithShape="1">
          <a:blip r:embed="rId3">
            <a:alphaModFix/>
          </a:blip>
          <a:srcRect b="0" l="0" r="0" t="0"/>
          <a:stretch/>
        </p:blipFill>
        <p:spPr>
          <a:xfrm>
            <a:off x="1347979" y="1214831"/>
            <a:ext cx="8040222" cy="155279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45" name="Google Shape;245;p21"/>
          <p:cNvSpPr/>
          <p:nvPr/>
        </p:nvSpPr>
        <p:spPr>
          <a:xfrm rot="5400000">
            <a:off x="9486901" y="2182888"/>
            <a:ext cx="813816" cy="868680"/>
          </a:xfrm>
          <a:prstGeom prst="bentArrow">
            <a:avLst>
              <a:gd fmla="val 25000" name="adj1"/>
              <a:gd fmla="val 25000" name="adj2"/>
              <a:gd fmla="val 25000" name="adj3"/>
              <a:gd fmla="val 43750" name="adj4"/>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46" name="Google Shape;246;p21"/>
          <p:cNvSpPr txBox="1"/>
          <p:nvPr/>
        </p:nvSpPr>
        <p:spPr>
          <a:xfrm>
            <a:off x="9291947" y="3095893"/>
            <a:ext cx="1926625"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Under discussion during WGISS#60 meeting</a:t>
            </a:r>
            <a:endParaRPr/>
          </a:p>
        </p:txBody>
      </p:sp>
      <p:sp>
        <p:nvSpPr>
          <p:cNvPr id="247" name="Google Shape;247;p21"/>
          <p:cNvSpPr/>
          <p:nvPr/>
        </p:nvSpPr>
        <p:spPr>
          <a:xfrm flipH="1" rot="-5400000">
            <a:off x="211211" y="1822675"/>
            <a:ext cx="1404856" cy="868680"/>
          </a:xfrm>
          <a:prstGeom prst="bentArrow">
            <a:avLst>
              <a:gd fmla="val 25000" name="adj1"/>
              <a:gd fmla="val 21537" name="adj2"/>
              <a:gd fmla="val 25000" name="adj3"/>
              <a:gd fmla="val 43750" name="adj4"/>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48" name="Google Shape;248;p21"/>
          <p:cNvSpPr txBox="1"/>
          <p:nvPr/>
        </p:nvSpPr>
        <p:spPr>
          <a:xfrm>
            <a:off x="44557" y="3107379"/>
            <a:ext cx="4468141"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000" u="none" cap="none" strike="noStrike">
                <a:solidFill>
                  <a:srgbClr val="000000"/>
                </a:solidFill>
                <a:latin typeface="Montserrat"/>
                <a:ea typeface="Montserrat"/>
                <a:cs typeface="Montserrat"/>
                <a:sym typeface="Montserrat"/>
              </a:rPr>
              <a:t>The intended audience of DMSMM comprises:</a:t>
            </a:r>
            <a:endParaRPr b="0" i="0" sz="10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0"/>
              </a:spcBef>
              <a:spcAft>
                <a:spcPts val="0"/>
              </a:spcAft>
              <a:buClr>
                <a:srgbClr val="000000"/>
              </a:buClr>
              <a:buSzPts val="1000"/>
              <a:buFont typeface="Arial"/>
              <a:buAutoNum type="arabicPeriod"/>
            </a:pPr>
            <a:r>
              <a:rPr b="1" i="0" lang="en-US" sz="1000" u="none" cap="none" strike="noStrike">
                <a:solidFill>
                  <a:srgbClr val="000000"/>
                </a:solidFill>
                <a:latin typeface="Montserrat"/>
                <a:ea typeface="Montserrat"/>
                <a:cs typeface="Montserrat"/>
                <a:sym typeface="Montserrat"/>
              </a:rPr>
              <a:t>Data providers</a:t>
            </a:r>
            <a:endParaRPr b="1" i="0" sz="1000" u="none" cap="none" strike="noStrike">
              <a:solidFill>
                <a:srgbClr val="000000"/>
              </a:solidFill>
              <a:latin typeface="Montserrat"/>
              <a:ea typeface="Montserrat"/>
              <a:cs typeface="Montserrat"/>
              <a:sym typeface="Montserrat"/>
            </a:endParaRPr>
          </a:p>
          <a:p>
            <a:pPr indent="-285750" lvl="3" marL="2857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To evaluate and improve the quality and usability of their products</a:t>
            </a:r>
            <a:endParaRPr b="0" i="0" sz="10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0"/>
              </a:spcBef>
              <a:spcAft>
                <a:spcPts val="0"/>
              </a:spcAft>
              <a:buClr>
                <a:srgbClr val="000000"/>
              </a:buClr>
              <a:buSzPts val="1000"/>
              <a:buFont typeface="Arial"/>
              <a:buAutoNum type="arabicPeriod"/>
            </a:pPr>
            <a:r>
              <a:rPr b="1" i="0" lang="en-US" sz="1000" u="none" cap="none" strike="noStrike">
                <a:solidFill>
                  <a:srgbClr val="000000"/>
                </a:solidFill>
                <a:latin typeface="Montserrat"/>
                <a:ea typeface="Montserrat"/>
                <a:cs typeface="Montserrat"/>
                <a:sym typeface="Montserrat"/>
              </a:rPr>
              <a:t>Modellers, decision-makers, and scientists</a:t>
            </a:r>
            <a:endParaRPr b="1" i="0" sz="1000" u="none" cap="none" strike="noStrike">
              <a:solidFill>
                <a:srgbClr val="000000"/>
              </a:solidFill>
              <a:latin typeface="Montserrat"/>
              <a:ea typeface="Montserrat"/>
              <a:cs typeface="Montserrat"/>
              <a:sym typeface="Montserrat"/>
            </a:endParaRPr>
          </a:p>
          <a:p>
            <a:pPr indent="-285750" lvl="1" marL="2857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To improve their products</a:t>
            </a:r>
            <a:endParaRPr b="0" i="0" sz="1000" u="none" cap="none" strike="noStrike">
              <a:solidFill>
                <a:srgbClr val="000000"/>
              </a:solidFill>
              <a:latin typeface="Montserrat"/>
              <a:ea typeface="Montserrat"/>
              <a:cs typeface="Montserrat"/>
              <a:sym typeface="Montserrat"/>
            </a:endParaRPr>
          </a:p>
          <a:p>
            <a:pPr indent="-285750" lvl="1" marL="2857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To make investments and take decisions</a:t>
            </a:r>
            <a:endParaRPr b="0" i="0" sz="10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0"/>
              </a:spcBef>
              <a:spcAft>
                <a:spcPts val="0"/>
              </a:spcAft>
              <a:buClr>
                <a:srgbClr val="000000"/>
              </a:buClr>
              <a:buSzPts val="1000"/>
              <a:buFont typeface="Arial"/>
              <a:buAutoNum type="arabicPeriod"/>
            </a:pPr>
            <a:r>
              <a:rPr b="1" i="0" lang="en-US" sz="1000" u="none" cap="none" strike="noStrike">
                <a:solidFill>
                  <a:srgbClr val="000000"/>
                </a:solidFill>
                <a:latin typeface="Montserrat"/>
                <a:ea typeface="Montserrat"/>
                <a:cs typeface="Montserrat"/>
                <a:sym typeface="Montserrat"/>
              </a:rPr>
              <a:t>Data managers/stewards of data centres and repositories</a:t>
            </a:r>
            <a:endParaRPr b="1" i="0" sz="1000" u="none" cap="none" strike="noStrike">
              <a:solidFill>
                <a:srgbClr val="000000"/>
              </a:solidFill>
              <a:latin typeface="Montserrat"/>
              <a:ea typeface="Montserrat"/>
              <a:cs typeface="Montserrat"/>
              <a:sym typeface="Montserrat"/>
            </a:endParaRPr>
          </a:p>
          <a:p>
            <a:pPr indent="-285750" lvl="1" marL="2857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To validate their compliance or lack of stewardship practice or standards</a:t>
            </a:r>
            <a:endParaRPr b="0" i="0" sz="1000" u="none" cap="none" strike="noStrike">
              <a:solidFill>
                <a:srgbClr val="000000"/>
              </a:solidFill>
              <a:latin typeface="Montserrat"/>
              <a:ea typeface="Montserrat"/>
              <a:cs typeface="Montserrat"/>
              <a:sym typeface="Montserrat"/>
            </a:endParaRPr>
          </a:p>
          <a:p>
            <a:pPr indent="-285750" lvl="1" marL="2857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To assess the current state of their data holdings and repositories</a:t>
            </a:r>
            <a:endParaRPr b="0" i="0" sz="1000" u="none" cap="none" strike="noStrike">
              <a:solidFill>
                <a:srgbClr val="000000"/>
              </a:solidFill>
              <a:latin typeface="Montserrat"/>
              <a:ea typeface="Montserrat"/>
              <a:cs typeface="Montserrat"/>
              <a:sym typeface="Montserrat"/>
            </a:endParaRPr>
          </a:p>
          <a:p>
            <a:pPr indent="-285750" lvl="1" marL="2857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To create a roadmap to improve or enhance the stewardship maturity of practices applied to all data holdings</a:t>
            </a:r>
            <a:endParaRPr b="0" i="0" sz="1000" u="none" cap="none" strike="noStrike">
              <a:solidFill>
                <a:srgbClr val="000000"/>
              </a:solidFill>
              <a:latin typeface="Montserrat"/>
              <a:ea typeface="Montserrat"/>
              <a:cs typeface="Montserrat"/>
              <a:sym typeface="Montserrat"/>
            </a:endParaRPr>
          </a:p>
        </p:txBody>
      </p:sp>
      <p:sp>
        <p:nvSpPr>
          <p:cNvPr id="249" name="Google Shape;249;p21"/>
          <p:cNvSpPr txBox="1"/>
          <p:nvPr/>
        </p:nvSpPr>
        <p:spPr>
          <a:xfrm>
            <a:off x="4512698" y="3107379"/>
            <a:ext cx="4322383"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000" u="none" cap="none" strike="noStrike">
                <a:solidFill>
                  <a:srgbClr val="000000"/>
                </a:solidFill>
                <a:latin typeface="Montserrat"/>
                <a:ea typeface="Montserrat"/>
                <a:cs typeface="Montserrat"/>
                <a:sym typeface="Montserrat"/>
              </a:rPr>
              <a:t>The intended audience of WGCV Maturity Matrix (EDAP) comprises:</a:t>
            </a:r>
            <a:endParaRPr b="0" i="0" sz="10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0"/>
              </a:spcBef>
              <a:spcAft>
                <a:spcPts val="0"/>
              </a:spcAft>
              <a:buClr>
                <a:srgbClr val="000000"/>
              </a:buClr>
              <a:buSzPts val="1000"/>
              <a:buFont typeface="Arial"/>
              <a:buAutoNum type="arabicPeriod"/>
            </a:pPr>
            <a:r>
              <a:rPr b="1" i="0" lang="en-US" sz="1000" u="none" cap="none" strike="noStrike">
                <a:solidFill>
                  <a:srgbClr val="000000"/>
                </a:solidFill>
                <a:latin typeface="Montserrat"/>
                <a:ea typeface="Montserrat"/>
                <a:cs typeface="Montserrat"/>
                <a:sym typeface="Montserrat"/>
              </a:rPr>
              <a:t>EO Mission Teams &amp; Data Providers</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Both Space Agency and commercial (“New Space”) operators.</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Use the matrix to self-assess and communicate product’s quality and maturity of their Cal/Val processes.</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Helps identify gaps, risks, and priorities in data quality processes.</a:t>
            </a:r>
            <a:endParaRPr/>
          </a:p>
          <a:p>
            <a:pPr indent="-228600" lvl="0" marL="228600" marR="0" rtl="0" algn="just">
              <a:lnSpc>
                <a:spcPct val="100000"/>
              </a:lnSpc>
              <a:spcBef>
                <a:spcPts val="0"/>
              </a:spcBef>
              <a:spcAft>
                <a:spcPts val="0"/>
              </a:spcAft>
              <a:buClr>
                <a:srgbClr val="000000"/>
              </a:buClr>
              <a:buSzPts val="1000"/>
              <a:buFont typeface="Arial"/>
              <a:buAutoNum type="arabicPeriod" startAt="2"/>
            </a:pPr>
            <a:r>
              <a:rPr b="1" i="0" lang="en-US" sz="1000" u="none" cap="none" strike="noStrike">
                <a:solidFill>
                  <a:srgbClr val="000000"/>
                </a:solidFill>
                <a:latin typeface="Montserrat"/>
                <a:ea typeface="Montserrat"/>
                <a:cs typeface="Montserrat"/>
                <a:sym typeface="Montserrat"/>
              </a:rPr>
              <a:t>Calibration/Validation Scientists &amp; QA Managers</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Responsible for implementing or documenting Cal/Val activities.</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Use the matrix to standardize reporting and ensure consistency across missions and products.</a:t>
            </a:r>
            <a:endParaRPr/>
          </a:p>
          <a:p>
            <a:pPr indent="-228600" lvl="0" marL="228600" marR="0" rtl="0" algn="just">
              <a:lnSpc>
                <a:spcPct val="100000"/>
              </a:lnSpc>
              <a:spcBef>
                <a:spcPts val="0"/>
              </a:spcBef>
              <a:spcAft>
                <a:spcPts val="0"/>
              </a:spcAft>
              <a:buClr>
                <a:srgbClr val="000000"/>
              </a:buClr>
              <a:buSzPts val="1000"/>
              <a:buFont typeface="Arial"/>
              <a:buAutoNum type="arabicPeriod" startAt="3"/>
            </a:pPr>
            <a:r>
              <a:rPr b="1" i="0" lang="en-US" sz="1000" u="none" cap="none" strike="noStrike">
                <a:solidFill>
                  <a:srgbClr val="000000"/>
                </a:solidFill>
                <a:latin typeface="Montserrat"/>
                <a:ea typeface="Montserrat"/>
                <a:cs typeface="Montserrat"/>
                <a:sym typeface="Montserrat"/>
              </a:rPr>
              <a:t>Data Users &amp; Application Developers</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Obtain a transparent summary of a product’s quality and “fitness for purpose.”</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Helps them decide which data products are reliable for their application or scientific use.</a:t>
            </a:r>
            <a:endParaRPr/>
          </a:p>
          <a:p>
            <a:pPr indent="-228600" lvl="0" marL="228600" marR="0" rtl="0" algn="just">
              <a:lnSpc>
                <a:spcPct val="100000"/>
              </a:lnSpc>
              <a:spcBef>
                <a:spcPts val="0"/>
              </a:spcBef>
              <a:spcAft>
                <a:spcPts val="0"/>
              </a:spcAft>
              <a:buClr>
                <a:srgbClr val="000000"/>
              </a:buClr>
              <a:buSzPts val="1000"/>
              <a:buFont typeface="Arial"/>
              <a:buAutoNum type="arabicPeriod" startAt="4"/>
            </a:pPr>
            <a:r>
              <a:rPr b="1" i="0" lang="en-US" sz="1000" u="none" cap="none" strike="noStrike">
                <a:solidFill>
                  <a:srgbClr val="000000"/>
                </a:solidFill>
                <a:latin typeface="Montserrat"/>
                <a:ea typeface="Montserrat"/>
                <a:cs typeface="Montserrat"/>
                <a:sym typeface="Montserrat"/>
              </a:rPr>
              <a:t>Decision-makers</a:t>
            </a:r>
            <a:endParaRPr/>
          </a:p>
          <a:p>
            <a:pPr indent="-171450" lvl="0" marL="171450" marR="0" rtl="0" algn="just">
              <a:lnSpc>
                <a:spcPct val="10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Can use matrix outputs as evidence of product maturity and traceability, especially for commercial or public-private missions.</a:t>
            </a:r>
            <a:endParaRPr/>
          </a:p>
        </p:txBody>
      </p:sp>
      <p:pic>
        <p:nvPicPr>
          <p:cNvPr id="250" name="Google Shape;250;p21"/>
          <p:cNvPicPr preferRelativeResize="0"/>
          <p:nvPr/>
        </p:nvPicPr>
        <p:blipFill rotWithShape="1">
          <a:blip r:embed="rId4">
            <a:alphaModFix/>
          </a:blip>
          <a:srcRect b="0" l="0" r="0" t="0"/>
          <a:stretch/>
        </p:blipFill>
        <p:spPr>
          <a:xfrm>
            <a:off x="8927698" y="3906315"/>
            <a:ext cx="2973451" cy="2003136"/>
          </a:xfrm>
          <a:prstGeom prst="rect">
            <a:avLst/>
          </a:prstGeom>
          <a:noFill/>
          <a:ln>
            <a:noFill/>
          </a:ln>
        </p:spPr>
      </p:pic>
      <p:sp>
        <p:nvSpPr>
          <p:cNvPr id="251" name="Google Shape;251;p21"/>
          <p:cNvSpPr txBox="1"/>
          <p:nvPr/>
        </p:nvSpPr>
        <p:spPr>
          <a:xfrm>
            <a:off x="9690082" y="5813195"/>
            <a:ext cx="1624744"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Montserrat"/>
                <a:ea typeface="Montserrat"/>
                <a:cs typeface="Montserrat"/>
                <a:sym typeface="Montserrat"/>
              </a:rPr>
              <a:t>GEO Earth Intelligence Readiness Matrix under evaluation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Image result for thank you languages transparent" id="256" name="Google Shape;256;p22"/>
          <p:cNvPicPr preferRelativeResize="0"/>
          <p:nvPr/>
        </p:nvPicPr>
        <p:blipFill rotWithShape="1">
          <a:blip r:embed="rId3">
            <a:alphaModFix/>
          </a:blip>
          <a:srcRect b="0" l="0" r="0" t="0"/>
          <a:stretch/>
        </p:blipFill>
        <p:spPr>
          <a:xfrm>
            <a:off x="1295401" y="0"/>
            <a:ext cx="9524999" cy="73576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2007370" y="1804031"/>
            <a:ext cx="7245820" cy="11079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6400" u="none" cap="none" strike="noStrike">
                <a:solidFill>
                  <a:srgbClr val="000000"/>
                </a:solidFill>
                <a:latin typeface="Montserrat"/>
                <a:ea typeface="Montserrat"/>
                <a:cs typeface="Montserrat"/>
                <a:sym typeface="Montserrat"/>
              </a:rPr>
              <a:t>Main Concepts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190781" y="81705"/>
            <a:ext cx="10343107" cy="10259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a:ea typeface="Montserrat"/>
                <a:cs typeface="Montserrat"/>
                <a:sym typeface="Montserrat"/>
              </a:rPr>
              <a:t>Data Management and Stewardship Maturity Matrix (DMSMM): Main concepts</a:t>
            </a:r>
            <a:endParaRPr/>
          </a:p>
        </p:txBody>
      </p:sp>
      <p:sp>
        <p:nvSpPr>
          <p:cNvPr id="80" name="Google Shape;80;p4"/>
          <p:cNvSpPr txBox="1"/>
          <p:nvPr/>
        </p:nvSpPr>
        <p:spPr>
          <a:xfrm>
            <a:off x="428928" y="3864415"/>
            <a:ext cx="11308971" cy="206210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rgbClr val="000000"/>
                </a:solidFill>
                <a:latin typeface="Montserrat"/>
                <a:ea typeface="Montserrat"/>
                <a:cs typeface="Montserrat"/>
                <a:sym typeface="Montserrat"/>
              </a:rPr>
              <a:t>Data stewardship </a:t>
            </a:r>
            <a:r>
              <a:rPr b="0" i="0" lang="en-US" sz="1600" u="none" cap="none" strike="noStrike">
                <a:solidFill>
                  <a:srgbClr val="000000"/>
                </a:solidFill>
                <a:latin typeface="Montserrat"/>
                <a:ea typeface="Montserrat"/>
                <a:cs typeface="Montserrat"/>
                <a:sym typeface="Montserrat"/>
              </a:rPr>
              <a:t>“encompasses all activities that preserve and improve the information content, accessibility, and usability of data and metadata” (National Research Council 2007). </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 </a:t>
            </a:r>
            <a:endParaRPr/>
          </a:p>
          <a:p>
            <a:pPr indent="0" lvl="0" marL="0" marR="0" rtl="0" algn="just">
              <a:lnSpc>
                <a:spcPct val="100000"/>
              </a:lnSpc>
              <a:spcBef>
                <a:spcPts val="0"/>
              </a:spcBef>
              <a:spcAft>
                <a:spcPts val="0"/>
              </a:spcAft>
              <a:buNone/>
            </a:pPr>
            <a:r>
              <a:rPr b="1" i="0" lang="en-US" sz="1600" u="none" cap="none" strike="noStrike">
                <a:solidFill>
                  <a:srgbClr val="000000"/>
                </a:solidFill>
                <a:latin typeface="Montserrat"/>
                <a:ea typeface="Montserrat"/>
                <a:cs typeface="Montserrat"/>
                <a:sym typeface="Montserrat"/>
              </a:rPr>
              <a:t>Data management </a:t>
            </a:r>
            <a:r>
              <a:rPr b="0" i="0" lang="en-US" sz="1600" u="none" cap="none" strike="noStrike">
                <a:solidFill>
                  <a:srgbClr val="000000"/>
                </a:solidFill>
                <a:latin typeface="Montserrat"/>
                <a:ea typeface="Montserrat"/>
                <a:cs typeface="Montserrat"/>
                <a:sym typeface="Montserrat"/>
              </a:rPr>
              <a:t>includes all activities for “planning, execution and oversight of policies, practices and projects that acquire, control, protect, deliver and enhance the value of data and information assets.” (Mosely et al. 2009).</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 </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p:txBody>
      </p:sp>
      <p:sp>
        <p:nvSpPr>
          <p:cNvPr id="81" name="Google Shape;81;p4"/>
          <p:cNvSpPr txBox="1"/>
          <p:nvPr>
            <p:ph idx="1" type="body"/>
          </p:nvPr>
        </p:nvSpPr>
        <p:spPr>
          <a:xfrm>
            <a:off x="182881" y="763320"/>
            <a:ext cx="11800436" cy="30546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t/>
            </a:r>
            <a:endParaRPr b="1" sz="3200">
              <a:latin typeface="Montserrat"/>
              <a:ea typeface="Montserrat"/>
              <a:cs typeface="Montserrat"/>
              <a:sym typeface="Montserrat"/>
            </a:endParaRPr>
          </a:p>
          <a:p>
            <a:pPr indent="0" lvl="0" marL="0" rtl="0" algn="ctr">
              <a:lnSpc>
                <a:spcPct val="100000"/>
              </a:lnSpc>
              <a:spcBef>
                <a:spcPts val="0"/>
              </a:spcBef>
              <a:spcAft>
                <a:spcPts val="0"/>
              </a:spcAft>
              <a:buNone/>
            </a:pPr>
            <a:r>
              <a:rPr b="1" lang="en-US" sz="3200">
                <a:latin typeface="Montserrat"/>
                <a:ea typeface="Montserrat"/>
                <a:cs typeface="Montserrat"/>
                <a:sym typeface="Montserrat"/>
              </a:rPr>
              <a:t>DMSMM defines all activities needed to preserve and improve the information content, quality, accessibility, and usability of data and metadata.</a:t>
            </a:r>
            <a:endParaRPr/>
          </a:p>
          <a:p>
            <a:pPr indent="0" lvl="0" marL="0" rtl="0" algn="l">
              <a:lnSpc>
                <a:spcPct val="100000"/>
              </a:lnSpc>
              <a:spcBef>
                <a:spcPts val="0"/>
              </a:spcBef>
              <a:spcAft>
                <a:spcPts val="0"/>
              </a:spcAft>
              <a:buNone/>
            </a:pPr>
            <a:r>
              <a:t/>
            </a:r>
            <a:endParaRPr sz="24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6"/>
          <p:cNvGrpSpPr/>
          <p:nvPr/>
        </p:nvGrpSpPr>
        <p:grpSpPr>
          <a:xfrm>
            <a:off x="52702" y="2439348"/>
            <a:ext cx="12032178" cy="984711"/>
            <a:chOff x="52702" y="1915564"/>
            <a:chExt cx="12032178" cy="984711"/>
          </a:xfrm>
        </p:grpSpPr>
        <p:sp>
          <p:nvSpPr>
            <p:cNvPr id="88" name="Google Shape;88;p6"/>
            <p:cNvSpPr/>
            <p:nvPr/>
          </p:nvSpPr>
          <p:spPr>
            <a:xfrm>
              <a:off x="52702" y="1921273"/>
              <a:ext cx="2607924" cy="973293"/>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nvSpPr>
          <p:spPr>
            <a:xfrm>
              <a:off x="539349" y="1921273"/>
              <a:ext cx="1634631" cy="973293"/>
            </a:xfrm>
            <a:prstGeom prst="rect">
              <a:avLst/>
            </a:prstGeom>
            <a:noFill/>
            <a:ln>
              <a:noFill/>
            </a:ln>
          </p:spPr>
          <p:txBody>
            <a:bodyPr anchorCtr="0" anchor="ctr" bIns="14650" lIns="44000" spcFirstLastPara="1" rIns="14650" wrap="square" tIns="146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MM for Long-Term Scientific Data Stewardship </a:t>
              </a:r>
              <a:endParaRPr/>
            </a:p>
          </p:txBody>
        </p:sp>
        <p:sp>
          <p:nvSpPr>
            <p:cNvPr id="90" name="Google Shape;90;p6"/>
            <p:cNvSpPr/>
            <p:nvPr/>
          </p:nvSpPr>
          <p:spPr>
            <a:xfrm>
              <a:off x="2472593" y="1949433"/>
              <a:ext cx="2420540" cy="916972"/>
            </a:xfrm>
            <a:prstGeom prst="chevron">
              <a:avLst>
                <a:gd fmla="val 50000" name="adj"/>
              </a:avLst>
            </a:prstGeom>
            <a:solidFill>
              <a:srgbClr val="0098DB"/>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txBox="1"/>
            <p:nvPr/>
          </p:nvSpPr>
          <p:spPr>
            <a:xfrm>
              <a:off x="2931079" y="1949433"/>
              <a:ext cx="1503568" cy="916972"/>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GEOSS</a:t>
              </a:r>
              <a:r>
                <a:rPr b="0" i="0" lang="en-US" sz="1100" u="none" cap="none" strike="noStrike">
                  <a:solidFill>
                    <a:schemeClr val="lt1"/>
                  </a:solidFill>
                  <a:latin typeface="Arial"/>
                  <a:ea typeface="Arial"/>
                  <a:cs typeface="Arial"/>
                  <a:sym typeface="Arial"/>
                </a:rPr>
                <a:t> Data Management Principles</a:t>
              </a:r>
              <a:endParaRPr/>
            </a:p>
          </p:txBody>
        </p:sp>
        <p:sp>
          <p:nvSpPr>
            <p:cNvPr id="92" name="Google Shape;92;p6"/>
            <p:cNvSpPr/>
            <p:nvPr/>
          </p:nvSpPr>
          <p:spPr>
            <a:xfrm>
              <a:off x="4755765" y="1937315"/>
              <a:ext cx="2524995" cy="941209"/>
            </a:xfrm>
            <a:prstGeom prst="chevron">
              <a:avLst>
                <a:gd fmla="val 50000" name="adj"/>
              </a:avLst>
            </a:prstGeom>
            <a:solidFill>
              <a:srgbClr val="0098DB"/>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txBox="1"/>
            <p:nvPr/>
          </p:nvSpPr>
          <p:spPr>
            <a:xfrm>
              <a:off x="5226370" y="1937315"/>
              <a:ext cx="1583786" cy="94120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RDA FAIR Data Maturity Model</a:t>
              </a:r>
              <a:endParaRPr/>
            </a:p>
          </p:txBody>
        </p:sp>
        <p:sp>
          <p:nvSpPr>
            <p:cNvPr id="94" name="Google Shape;94;p6"/>
            <p:cNvSpPr/>
            <p:nvPr/>
          </p:nvSpPr>
          <p:spPr>
            <a:xfrm>
              <a:off x="7068334" y="1923784"/>
              <a:ext cx="2763453" cy="968271"/>
            </a:xfrm>
            <a:prstGeom prst="chevron">
              <a:avLst>
                <a:gd fmla="val 50000" name="adj"/>
              </a:avLst>
            </a:prstGeom>
            <a:solidFill>
              <a:srgbClr val="0098DB"/>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txBox="1"/>
            <p:nvPr/>
          </p:nvSpPr>
          <p:spPr>
            <a:xfrm>
              <a:off x="7552470" y="1923784"/>
              <a:ext cx="1795182" cy="968271"/>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WMO Stewardship MM for Climate Data</a:t>
              </a:r>
              <a:endParaRPr/>
            </a:p>
          </p:txBody>
        </p:sp>
        <p:sp>
          <p:nvSpPr>
            <p:cNvPr id="96" name="Google Shape;96;p6"/>
            <p:cNvSpPr/>
            <p:nvPr/>
          </p:nvSpPr>
          <p:spPr>
            <a:xfrm>
              <a:off x="9664395" y="1915564"/>
              <a:ext cx="2420485" cy="984711"/>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txBox="1"/>
            <p:nvPr/>
          </p:nvSpPr>
          <p:spPr>
            <a:xfrm>
              <a:off x="10156751" y="1915564"/>
              <a:ext cx="1435774" cy="984711"/>
            </a:xfrm>
            <a:prstGeom prst="rect">
              <a:avLst/>
            </a:prstGeom>
            <a:noFill/>
            <a:ln>
              <a:noFill/>
            </a:ln>
          </p:spPr>
          <p:txBody>
            <a:bodyPr anchorCtr="0" anchor="ctr" bIns="14650" lIns="44000" spcFirstLastPara="1" rIns="14650" wrap="square" tIns="146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ESA Earthnet Quality Data Assessment Pilot</a:t>
              </a:r>
              <a:endParaRPr/>
            </a:p>
          </p:txBody>
        </p:sp>
      </p:grpSp>
      <p:sp>
        <p:nvSpPr>
          <p:cNvPr id="98" name="Google Shape;98;p6"/>
          <p:cNvSpPr txBox="1"/>
          <p:nvPr>
            <p:ph type="title"/>
          </p:nvPr>
        </p:nvSpPr>
        <p:spPr>
          <a:xfrm>
            <a:off x="258919" y="220282"/>
            <a:ext cx="7960491" cy="4924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DMSMM Generation Process</a:t>
            </a:r>
            <a:endParaRPr/>
          </a:p>
        </p:txBody>
      </p:sp>
      <p:pic>
        <p:nvPicPr>
          <p:cNvPr id="99" name="Google Shape;99;p6"/>
          <p:cNvPicPr preferRelativeResize="0"/>
          <p:nvPr/>
        </p:nvPicPr>
        <p:blipFill rotWithShape="1">
          <a:blip r:embed="rId3">
            <a:alphaModFix/>
          </a:blip>
          <a:srcRect b="0" l="0" r="0" t="0"/>
          <a:stretch/>
        </p:blipFill>
        <p:spPr>
          <a:xfrm>
            <a:off x="2639272" y="4199967"/>
            <a:ext cx="2152185" cy="1263925"/>
          </a:xfrm>
          <a:prstGeom prst="rect">
            <a:avLst/>
          </a:prstGeom>
          <a:noFill/>
          <a:ln cap="flat" cmpd="sng" w="9525">
            <a:solidFill>
              <a:srgbClr val="262626"/>
            </a:solidFill>
            <a:prstDash val="solid"/>
            <a:round/>
            <a:headEnd len="sm" w="sm" type="none"/>
            <a:tailEnd len="sm" w="sm" type="none"/>
          </a:ln>
        </p:spPr>
      </p:pic>
      <p:sp>
        <p:nvSpPr>
          <p:cNvPr id="100" name="Google Shape;100;p6"/>
          <p:cNvSpPr txBox="1"/>
          <p:nvPr/>
        </p:nvSpPr>
        <p:spPr>
          <a:xfrm>
            <a:off x="823077" y="1394108"/>
            <a:ext cx="10112317" cy="574453"/>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None/>
            </a:pPr>
            <a:r>
              <a:rPr b="0" i="0" lang="en-US" sz="2933" u="none" cap="none" strike="noStrike">
                <a:solidFill>
                  <a:srgbClr val="0070C0"/>
                </a:solidFill>
                <a:latin typeface="Verdana"/>
                <a:ea typeface="Verdana"/>
                <a:cs typeface="Verdana"/>
                <a:sym typeface="Verdana"/>
              </a:rPr>
              <a:t>CEOS WGISS DMSMM: Generation process</a:t>
            </a:r>
            <a:endParaRPr/>
          </a:p>
        </p:txBody>
      </p:sp>
      <p:pic>
        <p:nvPicPr>
          <p:cNvPr id="101" name="Google Shape;101;p6"/>
          <p:cNvPicPr preferRelativeResize="0"/>
          <p:nvPr/>
        </p:nvPicPr>
        <p:blipFill rotWithShape="1">
          <a:blip r:embed="rId4">
            <a:alphaModFix/>
          </a:blip>
          <a:srcRect b="0" l="0" r="0" t="0"/>
          <a:stretch/>
        </p:blipFill>
        <p:spPr>
          <a:xfrm>
            <a:off x="1" y="4156045"/>
            <a:ext cx="2466521" cy="1351768"/>
          </a:xfrm>
          <a:prstGeom prst="rect">
            <a:avLst/>
          </a:prstGeom>
          <a:noFill/>
          <a:ln>
            <a:noFill/>
          </a:ln>
        </p:spPr>
      </p:pic>
      <p:pic>
        <p:nvPicPr>
          <p:cNvPr id="102" name="Google Shape;102;p6"/>
          <p:cNvPicPr preferRelativeResize="0"/>
          <p:nvPr/>
        </p:nvPicPr>
        <p:blipFill rotWithShape="1">
          <a:blip r:embed="rId5">
            <a:alphaModFix/>
          </a:blip>
          <a:srcRect b="0" l="0" r="0" t="0"/>
          <a:stretch/>
        </p:blipFill>
        <p:spPr>
          <a:xfrm>
            <a:off x="4943331" y="4199967"/>
            <a:ext cx="2029776" cy="1263925"/>
          </a:xfrm>
          <a:prstGeom prst="rect">
            <a:avLst/>
          </a:prstGeom>
          <a:noFill/>
          <a:ln>
            <a:noFill/>
          </a:ln>
        </p:spPr>
      </p:pic>
      <p:pic>
        <p:nvPicPr>
          <p:cNvPr id="103" name="Google Shape;103;p6"/>
          <p:cNvPicPr preferRelativeResize="0"/>
          <p:nvPr/>
        </p:nvPicPr>
        <p:blipFill rotWithShape="1">
          <a:blip r:embed="rId6">
            <a:alphaModFix/>
          </a:blip>
          <a:srcRect b="0" l="0" r="0" t="0"/>
          <a:stretch/>
        </p:blipFill>
        <p:spPr>
          <a:xfrm>
            <a:off x="7231550" y="4156047"/>
            <a:ext cx="2447239" cy="1351768"/>
          </a:xfrm>
          <a:prstGeom prst="rect">
            <a:avLst/>
          </a:prstGeom>
          <a:noFill/>
          <a:ln>
            <a:noFill/>
          </a:ln>
        </p:spPr>
      </p:pic>
      <p:pic>
        <p:nvPicPr>
          <p:cNvPr id="104" name="Google Shape;104;p6"/>
          <p:cNvPicPr preferRelativeResize="0"/>
          <p:nvPr/>
        </p:nvPicPr>
        <p:blipFill rotWithShape="1">
          <a:blip r:embed="rId7">
            <a:alphaModFix/>
          </a:blip>
          <a:srcRect b="0" l="0" r="0" t="0"/>
          <a:stretch/>
        </p:blipFill>
        <p:spPr>
          <a:xfrm>
            <a:off x="9742658" y="4199967"/>
            <a:ext cx="2385473" cy="1351768"/>
          </a:xfrm>
          <a:prstGeom prst="rect">
            <a:avLst/>
          </a:prstGeom>
          <a:noFill/>
          <a:ln>
            <a:noFill/>
          </a:ln>
        </p:spPr>
      </p:pic>
      <p:pic>
        <p:nvPicPr>
          <p:cNvPr id="105" name="Google Shape;105;p6"/>
          <p:cNvPicPr preferRelativeResize="0"/>
          <p:nvPr/>
        </p:nvPicPr>
        <p:blipFill rotWithShape="1">
          <a:blip r:embed="rId8">
            <a:alphaModFix/>
          </a:blip>
          <a:srcRect b="0" l="0" r="0" t="0"/>
          <a:stretch/>
        </p:blipFill>
        <p:spPr>
          <a:xfrm>
            <a:off x="2295722" y="5481505"/>
            <a:ext cx="858485" cy="1029100"/>
          </a:xfrm>
          <a:prstGeom prst="rect">
            <a:avLst/>
          </a:prstGeom>
          <a:noFill/>
          <a:ln>
            <a:noFill/>
          </a:ln>
        </p:spPr>
      </p:pic>
      <p:pic>
        <p:nvPicPr>
          <p:cNvPr id="106" name="Google Shape;106;p6"/>
          <p:cNvPicPr preferRelativeResize="0"/>
          <p:nvPr/>
        </p:nvPicPr>
        <p:blipFill rotWithShape="1">
          <a:blip r:embed="rId8">
            <a:alphaModFix/>
          </a:blip>
          <a:srcRect b="0" l="0" r="0" t="0"/>
          <a:stretch/>
        </p:blipFill>
        <p:spPr>
          <a:xfrm>
            <a:off x="8121305" y="5507813"/>
            <a:ext cx="858485" cy="10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type="title"/>
          </p:nvPr>
        </p:nvSpPr>
        <p:spPr>
          <a:xfrm>
            <a:off x="190781" y="239903"/>
            <a:ext cx="10952707" cy="492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CEOS WGISS Data Management &amp; Stewardship Maturity Matrix</a:t>
            </a:r>
            <a:endParaRPr/>
          </a:p>
        </p:txBody>
      </p:sp>
      <p:pic>
        <p:nvPicPr>
          <p:cNvPr descr="A picture containing text&#10;&#10;Description automatically generated" id="112" name="Google Shape;112;p7"/>
          <p:cNvPicPr preferRelativeResize="0"/>
          <p:nvPr/>
        </p:nvPicPr>
        <p:blipFill rotWithShape="1">
          <a:blip r:embed="rId3">
            <a:alphaModFix/>
          </a:blip>
          <a:srcRect b="0" l="0" r="0" t="0"/>
          <a:stretch/>
        </p:blipFill>
        <p:spPr>
          <a:xfrm>
            <a:off x="571083" y="819928"/>
            <a:ext cx="11049833" cy="47048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13" name="Google Shape;113;p7"/>
          <p:cNvSpPr txBox="1"/>
          <p:nvPr/>
        </p:nvSpPr>
        <p:spPr>
          <a:xfrm>
            <a:off x="700669" y="5612366"/>
            <a:ext cx="11049833"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https://ceos.org/document_management/Working_Groups/WGISS/Interest_Groups/Data_Stewardship/White_Papers/WGISS%20Data%20Management%20and%20Stewardship%20Maturity%20Matrix.pdf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https://ceos.org/document_management/Working_Groups/WGISS/Interest_Groups/Data_Stewardship/White_Papers/WGISS%20Data%20Management%20and%20Stewardship%20Maturity%20Matrix_Schema%20to%20be%20filled.xlsx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8"/>
          <p:cNvGrpSpPr/>
          <p:nvPr/>
        </p:nvGrpSpPr>
        <p:grpSpPr>
          <a:xfrm>
            <a:off x="1607556" y="703898"/>
            <a:ext cx="8001994" cy="2627234"/>
            <a:chOff x="63002" y="1395715"/>
            <a:chExt cx="8001994" cy="2627234"/>
          </a:xfrm>
        </p:grpSpPr>
        <p:sp>
          <p:nvSpPr>
            <p:cNvPr id="119" name="Google Shape;119;p8"/>
            <p:cNvSpPr/>
            <p:nvPr/>
          </p:nvSpPr>
          <p:spPr>
            <a:xfrm>
              <a:off x="6207291" y="1780596"/>
              <a:ext cx="1857705" cy="1857800"/>
            </a:xfrm>
            <a:prstGeom prst="ellipse">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a:off x="6269427" y="1842533"/>
              <a:ext cx="1734230" cy="1733925"/>
            </a:xfrm>
            <a:prstGeom prst="ellipse">
              <a:avLst/>
            </a:prstGeom>
            <a:solidFill>
              <a:schemeClr val="lt1">
                <a:alpha val="89803"/>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txBox="1"/>
            <p:nvPr/>
          </p:nvSpPr>
          <p:spPr>
            <a:xfrm>
              <a:off x="6517174" y="2090284"/>
              <a:ext cx="1238735" cy="1238424"/>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Analyse</a:t>
              </a:r>
              <a:endParaRPr b="0" i="0" sz="1300" u="none" cap="none" strike="noStrike">
                <a:solidFill>
                  <a:srgbClr val="000000"/>
                </a:solidFill>
                <a:latin typeface="Montserrat"/>
                <a:ea typeface="Montserrat"/>
                <a:cs typeface="Montserrat"/>
                <a:sym typeface="Montserrat"/>
              </a:endParaRPr>
            </a:p>
            <a:p>
              <a:pPr indent="0" lvl="0" marL="0" marR="0" rtl="0" algn="ctr">
                <a:lnSpc>
                  <a:spcPct val="90000"/>
                </a:lnSpc>
                <a:spcBef>
                  <a:spcPts val="455"/>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results,</a:t>
              </a:r>
              <a:endParaRPr/>
            </a:p>
            <a:p>
              <a:pPr indent="0" lvl="0" marL="0" marR="0" rtl="0" algn="ctr">
                <a:lnSpc>
                  <a:spcPct val="90000"/>
                </a:lnSpc>
                <a:spcBef>
                  <a:spcPts val="455"/>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plan for</a:t>
              </a:r>
              <a:endParaRPr/>
            </a:p>
            <a:p>
              <a:pPr indent="0" lvl="0" marL="0" marR="0" rtl="0" algn="ctr">
                <a:lnSpc>
                  <a:spcPct val="90000"/>
                </a:lnSpc>
                <a:spcBef>
                  <a:spcPts val="455"/>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tasks to be performed</a:t>
              </a:r>
              <a:endParaRPr/>
            </a:p>
          </p:txBody>
        </p:sp>
        <p:sp>
          <p:nvSpPr>
            <p:cNvPr id="122" name="Google Shape;122;p8"/>
            <p:cNvSpPr/>
            <p:nvPr/>
          </p:nvSpPr>
          <p:spPr>
            <a:xfrm rot="2700000">
              <a:off x="4279469" y="1780465"/>
              <a:ext cx="1857735" cy="1857735"/>
            </a:xfrm>
            <a:prstGeom prst="teardrop">
              <a:avLst>
                <a:gd fmla="val 10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4349586" y="1842533"/>
              <a:ext cx="1734230" cy="1733925"/>
            </a:xfrm>
            <a:prstGeom prst="ellipse">
              <a:avLst/>
            </a:prstGeom>
            <a:solidFill>
              <a:schemeClr val="lt1">
                <a:alpha val="89803"/>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txBox="1"/>
            <p:nvPr/>
          </p:nvSpPr>
          <p:spPr>
            <a:xfrm>
              <a:off x="4597333" y="2090284"/>
              <a:ext cx="1238735" cy="1238424"/>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Future State</a:t>
              </a:r>
              <a:endParaRPr/>
            </a:p>
          </p:txBody>
        </p:sp>
        <p:sp>
          <p:nvSpPr>
            <p:cNvPr id="125" name="Google Shape;125;p8"/>
            <p:cNvSpPr/>
            <p:nvPr/>
          </p:nvSpPr>
          <p:spPr>
            <a:xfrm rot="2700000">
              <a:off x="2367593" y="1780465"/>
              <a:ext cx="1857735" cy="1857735"/>
            </a:xfrm>
            <a:prstGeom prst="teardrop">
              <a:avLst>
                <a:gd fmla="val 10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2429745" y="1842533"/>
              <a:ext cx="1734230" cy="1733925"/>
            </a:xfrm>
            <a:prstGeom prst="ellipse">
              <a:avLst/>
            </a:prstGeom>
            <a:solidFill>
              <a:schemeClr val="lt1">
                <a:alpha val="89803"/>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txBox="1"/>
            <p:nvPr/>
          </p:nvSpPr>
          <p:spPr>
            <a:xfrm>
              <a:off x="2677492" y="2090284"/>
              <a:ext cx="1238735" cy="1238424"/>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Current state</a:t>
              </a:r>
              <a:endParaRPr/>
            </a:p>
            <a:p>
              <a:pPr indent="0" lvl="0" marL="0" marR="0" rtl="0" algn="ctr">
                <a:lnSpc>
                  <a:spcPct val="90000"/>
                </a:lnSpc>
                <a:spcBef>
                  <a:spcPts val="455"/>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Baseline</a:t>
              </a:r>
              <a:endParaRPr/>
            </a:p>
            <a:p>
              <a:pPr indent="0" lvl="0" marL="0" marR="0" rtl="0" algn="ctr">
                <a:lnSpc>
                  <a:spcPct val="90000"/>
                </a:lnSpc>
                <a:spcBef>
                  <a:spcPts val="455"/>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maturity</a:t>
              </a:r>
              <a:endParaRPr/>
            </a:p>
          </p:txBody>
        </p:sp>
        <p:sp>
          <p:nvSpPr>
            <p:cNvPr id="128" name="Google Shape;128;p8"/>
            <p:cNvSpPr/>
            <p:nvPr/>
          </p:nvSpPr>
          <p:spPr>
            <a:xfrm rot="2700000">
              <a:off x="447752" y="1780465"/>
              <a:ext cx="1857735" cy="1857735"/>
            </a:xfrm>
            <a:prstGeom prst="teardrop">
              <a:avLst>
                <a:gd fmla="val 10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509903" y="1842533"/>
              <a:ext cx="1734230" cy="1733925"/>
            </a:xfrm>
            <a:prstGeom prst="ellipse">
              <a:avLst/>
            </a:prstGeom>
            <a:solidFill>
              <a:schemeClr val="lt1">
                <a:alpha val="89803"/>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txBox="1"/>
            <p:nvPr/>
          </p:nvSpPr>
          <p:spPr>
            <a:xfrm>
              <a:off x="757650" y="2090284"/>
              <a:ext cx="1238735" cy="1238424"/>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Montserrat"/>
                  <a:ea typeface="Montserrat"/>
                  <a:cs typeface="Montserrat"/>
                  <a:sym typeface="Montserrat"/>
                </a:rPr>
                <a:t>Scope of the Assessment</a:t>
              </a:r>
              <a:endParaRPr/>
            </a:p>
          </p:txBody>
        </p:sp>
      </p:grpSp>
      <p:sp>
        <p:nvSpPr>
          <p:cNvPr id="131" name="Google Shape;131;p8"/>
          <p:cNvSpPr txBox="1"/>
          <p:nvPr>
            <p:ph type="title"/>
          </p:nvPr>
        </p:nvSpPr>
        <p:spPr>
          <a:xfrm>
            <a:off x="190782" y="-26835"/>
            <a:ext cx="10112317" cy="10259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a:ea typeface="Montserrat"/>
                <a:cs typeface="Montserrat"/>
                <a:sym typeface="Montserrat"/>
              </a:rPr>
              <a:t>Data Management &amp; Stewardship Maturity Matrix - Scope</a:t>
            </a:r>
            <a:endParaRPr/>
          </a:p>
        </p:txBody>
      </p:sp>
      <p:pic>
        <p:nvPicPr>
          <p:cNvPr descr="55843.gif" id="132" name="Google Shape;132;p8"/>
          <p:cNvPicPr preferRelativeResize="0"/>
          <p:nvPr/>
        </p:nvPicPr>
        <p:blipFill rotWithShape="1">
          <a:blip r:embed="rId3">
            <a:alphaModFix/>
          </a:blip>
          <a:srcRect b="0" l="0" r="0" t="0"/>
          <a:stretch/>
        </p:blipFill>
        <p:spPr>
          <a:xfrm>
            <a:off x="8546488" y="3788609"/>
            <a:ext cx="2252133" cy="1744133"/>
          </a:xfrm>
          <a:prstGeom prst="rect">
            <a:avLst/>
          </a:prstGeom>
          <a:noFill/>
          <a:ln>
            <a:noFill/>
          </a:ln>
        </p:spPr>
      </p:pic>
      <p:sp>
        <p:nvSpPr>
          <p:cNvPr id="133" name="Google Shape;133;p8"/>
          <p:cNvSpPr txBox="1"/>
          <p:nvPr/>
        </p:nvSpPr>
        <p:spPr>
          <a:xfrm>
            <a:off x="780683" y="5717645"/>
            <a:ext cx="10916832" cy="666977"/>
          </a:xfrm>
          <a:prstGeom prst="rect">
            <a:avLst/>
          </a:prstGeom>
          <a:noFill/>
          <a:ln>
            <a:noFill/>
          </a:ln>
        </p:spPr>
        <p:txBody>
          <a:bodyPr anchorCtr="0" anchor="t" bIns="45700" lIns="91425" spcFirstLastPara="1" rIns="91425" wrap="square" tIns="45700">
            <a:spAutoFit/>
          </a:bodyPr>
          <a:lstStyle/>
          <a:p>
            <a:pPr indent="-380990" lvl="0" marL="380990"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Montserrat"/>
                <a:ea typeface="Montserrat"/>
                <a:cs typeface="Montserrat"/>
                <a:sym typeface="Montserrat"/>
              </a:rPr>
              <a:t>A way to measure the status of the Agency Data Stewardship processes in place</a:t>
            </a:r>
            <a:endParaRPr/>
          </a:p>
          <a:p>
            <a:pPr indent="-380990" lvl="0" marL="380990"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Montserrat"/>
                <a:ea typeface="Montserrat"/>
                <a:cs typeface="Montserrat"/>
                <a:sym typeface="Montserrat"/>
              </a:rPr>
              <a:t>A way to plan goals of Data Stewardship processes and projects </a:t>
            </a:r>
            <a:endParaRPr/>
          </a:p>
        </p:txBody>
      </p:sp>
      <p:pic>
        <p:nvPicPr>
          <p:cNvPr id="134" name="Google Shape;134;p8"/>
          <p:cNvPicPr preferRelativeResize="0"/>
          <p:nvPr/>
        </p:nvPicPr>
        <p:blipFill rotWithShape="1">
          <a:blip r:embed="rId4">
            <a:alphaModFix/>
          </a:blip>
          <a:srcRect b="0" l="0" r="0" t="0"/>
          <a:stretch/>
        </p:blipFill>
        <p:spPr>
          <a:xfrm>
            <a:off x="3441778" y="3175529"/>
            <a:ext cx="4324606" cy="2455045"/>
          </a:xfrm>
          <a:prstGeom prst="rect">
            <a:avLst/>
          </a:prstGeom>
          <a:noFill/>
          <a:ln>
            <a:noFill/>
          </a:ln>
        </p:spPr>
      </p:pic>
      <p:sp>
        <p:nvSpPr>
          <p:cNvPr id="135" name="Google Shape;135;p8"/>
          <p:cNvSpPr txBox="1"/>
          <p:nvPr/>
        </p:nvSpPr>
        <p:spPr>
          <a:xfrm>
            <a:off x="3043989" y="2956275"/>
            <a:ext cx="61000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6" name="Google Shape;136;p8"/>
          <p:cNvSpPr txBox="1"/>
          <p:nvPr/>
        </p:nvSpPr>
        <p:spPr>
          <a:xfrm>
            <a:off x="3043989" y="2956275"/>
            <a:ext cx="61000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190781" y="198867"/>
            <a:ext cx="5872784" cy="5745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Montserrat"/>
                <a:ea typeface="Montserrat"/>
                <a:cs typeface="Montserrat"/>
                <a:sym typeface="Montserrat"/>
              </a:rPr>
              <a:t>WGISS DMSMM pillars</a:t>
            </a:r>
            <a:endParaRPr/>
          </a:p>
        </p:txBody>
      </p:sp>
      <p:sp>
        <p:nvSpPr>
          <p:cNvPr id="142" name="Google Shape;142;p9"/>
          <p:cNvSpPr txBox="1"/>
          <p:nvPr>
            <p:ph idx="1" type="body"/>
          </p:nvPr>
        </p:nvSpPr>
        <p:spPr>
          <a:xfrm>
            <a:off x="3127173" y="1059632"/>
            <a:ext cx="5360679" cy="5097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133">
                <a:solidFill>
                  <a:schemeClr val="dk2"/>
                </a:solidFill>
                <a:latin typeface="Verdana"/>
                <a:ea typeface="Verdana"/>
                <a:cs typeface="Verdana"/>
                <a:sym typeface="Verdana"/>
              </a:rPr>
              <a:t>5 Areas</a:t>
            </a:r>
            <a:endParaRPr/>
          </a:p>
          <a:p>
            <a:pPr indent="-380989" lvl="1" marL="1460963" rtl="0" algn="l">
              <a:lnSpc>
                <a:spcPct val="100000"/>
              </a:lnSpc>
              <a:spcBef>
                <a:spcPts val="0"/>
              </a:spcBef>
              <a:spcAft>
                <a:spcPts val="0"/>
              </a:spcAft>
              <a:buSzPts val="1800"/>
              <a:buFont typeface="Arial"/>
              <a:buChar char="•"/>
            </a:pPr>
            <a:r>
              <a:rPr lang="en-US" sz="1800">
                <a:solidFill>
                  <a:srgbClr val="263347"/>
                </a:solidFill>
              </a:rPr>
              <a:t>Discoverability</a:t>
            </a:r>
            <a:endParaRPr/>
          </a:p>
          <a:p>
            <a:pPr indent="-380989" lvl="1" marL="1460963" rtl="0" algn="l">
              <a:lnSpc>
                <a:spcPct val="100000"/>
              </a:lnSpc>
              <a:spcBef>
                <a:spcPts val="0"/>
              </a:spcBef>
              <a:spcAft>
                <a:spcPts val="0"/>
              </a:spcAft>
              <a:buSzPts val="1800"/>
              <a:buFont typeface="Arial"/>
              <a:buChar char="•"/>
            </a:pPr>
            <a:r>
              <a:rPr lang="en-US" sz="1800">
                <a:solidFill>
                  <a:srgbClr val="FFC000"/>
                </a:solidFill>
              </a:rPr>
              <a:t>Accessibility</a:t>
            </a:r>
            <a:endParaRPr/>
          </a:p>
          <a:p>
            <a:pPr indent="-380989" lvl="1" marL="1460963" rtl="0" algn="l">
              <a:lnSpc>
                <a:spcPct val="100000"/>
              </a:lnSpc>
              <a:spcBef>
                <a:spcPts val="0"/>
              </a:spcBef>
              <a:spcAft>
                <a:spcPts val="0"/>
              </a:spcAft>
              <a:buSzPts val="1800"/>
              <a:buFont typeface="Arial"/>
              <a:buChar char="•"/>
            </a:pPr>
            <a:r>
              <a:rPr lang="en-US" sz="1800">
                <a:solidFill>
                  <a:srgbClr val="92D050"/>
                </a:solidFill>
              </a:rPr>
              <a:t>Usability</a:t>
            </a:r>
            <a:endParaRPr/>
          </a:p>
          <a:p>
            <a:pPr indent="-380989" lvl="1" marL="1460963" rtl="0" algn="l">
              <a:lnSpc>
                <a:spcPct val="100000"/>
              </a:lnSpc>
              <a:spcBef>
                <a:spcPts val="0"/>
              </a:spcBef>
              <a:spcAft>
                <a:spcPts val="0"/>
              </a:spcAft>
              <a:buSzPts val="1800"/>
              <a:buFont typeface="Arial"/>
              <a:buChar char="•"/>
            </a:pPr>
            <a:r>
              <a:rPr lang="en-US" sz="1800">
                <a:solidFill>
                  <a:srgbClr val="FF9300"/>
                </a:solidFill>
              </a:rPr>
              <a:t>Preservation</a:t>
            </a:r>
            <a:endParaRPr/>
          </a:p>
          <a:p>
            <a:pPr indent="-380989" lvl="1" marL="1460963" rtl="0" algn="l">
              <a:lnSpc>
                <a:spcPct val="100000"/>
              </a:lnSpc>
              <a:spcBef>
                <a:spcPts val="0"/>
              </a:spcBef>
              <a:spcAft>
                <a:spcPts val="0"/>
              </a:spcAft>
              <a:buSzPts val="1800"/>
              <a:buFont typeface="Arial"/>
              <a:buChar char="•"/>
            </a:pPr>
            <a:r>
              <a:rPr lang="en-US" sz="1800">
                <a:solidFill>
                  <a:schemeClr val="dk1"/>
                </a:solidFill>
              </a:rPr>
              <a:t>Curation</a:t>
            </a:r>
            <a:endParaRPr/>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US" sz="2133">
                <a:solidFill>
                  <a:schemeClr val="dk2"/>
                </a:solidFill>
                <a:latin typeface="Verdana"/>
                <a:ea typeface="Verdana"/>
                <a:cs typeface="Verdana"/>
                <a:sym typeface="Verdana"/>
              </a:rPr>
              <a:t>4 Level of Maturity</a:t>
            </a:r>
            <a:endParaRPr/>
          </a:p>
          <a:p>
            <a:pPr indent="0" lvl="0" marL="0" rtl="0" algn="l">
              <a:lnSpc>
                <a:spcPct val="100000"/>
              </a:lnSpc>
              <a:spcBef>
                <a:spcPts val="0"/>
              </a:spcBef>
              <a:spcAft>
                <a:spcPts val="0"/>
              </a:spcAft>
              <a:buNone/>
            </a:pPr>
            <a:r>
              <a:t/>
            </a:r>
            <a:endParaRPr b="1" sz="2133">
              <a:solidFill>
                <a:schemeClr val="dk2"/>
              </a:solidFill>
              <a:latin typeface="Verdana"/>
              <a:ea typeface="Verdana"/>
              <a:cs typeface="Verdana"/>
              <a:sym typeface="Verdana"/>
            </a:endParaRPr>
          </a:p>
          <a:p>
            <a:pPr indent="-285750" lvl="0" marL="285750" rtl="0" algn="l">
              <a:lnSpc>
                <a:spcPct val="100000"/>
              </a:lnSpc>
              <a:spcBef>
                <a:spcPts val="0"/>
              </a:spcBef>
              <a:spcAft>
                <a:spcPts val="0"/>
              </a:spcAft>
              <a:buSzPts val="1800"/>
              <a:buFont typeface="Arial"/>
              <a:buChar char="•"/>
            </a:pPr>
            <a:r>
              <a:rPr lang="en-US" sz="1800"/>
              <a:t>L0 Not Managed</a:t>
            </a:r>
            <a:endParaRPr/>
          </a:p>
          <a:p>
            <a:pPr indent="-285750" lvl="0" marL="285750" rtl="0" algn="l">
              <a:lnSpc>
                <a:spcPct val="100000"/>
              </a:lnSpc>
              <a:spcBef>
                <a:spcPts val="0"/>
              </a:spcBef>
              <a:spcAft>
                <a:spcPts val="0"/>
              </a:spcAft>
              <a:buSzPts val="1800"/>
              <a:buFont typeface="Arial"/>
              <a:buChar char="•"/>
            </a:pPr>
            <a:r>
              <a:rPr lang="en-US" sz="1800"/>
              <a:t>L1 Partially Managed</a:t>
            </a:r>
            <a:endParaRPr/>
          </a:p>
          <a:p>
            <a:pPr indent="-285750" lvl="0" marL="285750" rtl="0" algn="l">
              <a:lnSpc>
                <a:spcPct val="100000"/>
              </a:lnSpc>
              <a:spcBef>
                <a:spcPts val="0"/>
              </a:spcBef>
              <a:spcAft>
                <a:spcPts val="0"/>
              </a:spcAft>
              <a:buSzPts val="1800"/>
              <a:buFont typeface="Arial"/>
              <a:buChar char="•"/>
            </a:pPr>
            <a:r>
              <a:rPr lang="en-US" sz="1800"/>
              <a:t>L2 Managed</a:t>
            </a:r>
            <a:endParaRPr/>
          </a:p>
          <a:p>
            <a:pPr indent="-285750" lvl="0" marL="285750" rtl="0" algn="l">
              <a:lnSpc>
                <a:spcPct val="100000"/>
              </a:lnSpc>
              <a:spcBef>
                <a:spcPts val="0"/>
              </a:spcBef>
              <a:spcAft>
                <a:spcPts val="0"/>
              </a:spcAft>
              <a:buSzPts val="1800"/>
              <a:buFont typeface="Arial"/>
              <a:buChar char="•"/>
            </a:pPr>
            <a:r>
              <a:rPr lang="en-US" sz="1800"/>
              <a:t>L3 Fully Managed</a:t>
            </a:r>
            <a:endParaRPr/>
          </a:p>
        </p:txBody>
      </p:sp>
      <p:sp>
        <p:nvSpPr>
          <p:cNvPr id="143" name="Google Shape;143;p9"/>
          <p:cNvSpPr txBox="1"/>
          <p:nvPr/>
        </p:nvSpPr>
        <p:spPr>
          <a:xfrm>
            <a:off x="6209407" y="972460"/>
            <a:ext cx="5360679" cy="5097600"/>
          </a:xfrm>
          <a:prstGeom prst="rect">
            <a:avLst/>
          </a:prstGeom>
          <a:noFill/>
          <a:ln>
            <a:noFill/>
          </a:ln>
        </p:spPr>
        <p:txBody>
          <a:bodyPr anchorCtr="0" anchor="t" bIns="60950" lIns="121900" spcFirstLastPara="1" rIns="121900" wrap="square" tIns="60950">
            <a:noAutofit/>
          </a:bodyPr>
          <a:lstStyle/>
          <a:p>
            <a:pPr indent="0" lvl="0" marL="0" marR="0" rtl="0" algn="l">
              <a:lnSpc>
                <a:spcPct val="119000"/>
              </a:lnSpc>
              <a:spcBef>
                <a:spcPts val="0"/>
              </a:spcBef>
              <a:spcAft>
                <a:spcPts val="0"/>
              </a:spcAft>
              <a:buClr>
                <a:schemeClr val="accent1"/>
              </a:buClr>
              <a:buSzPts val="2133"/>
              <a:buFont typeface="Arial"/>
              <a:buNone/>
            </a:pPr>
            <a:r>
              <a:rPr b="1" i="0" lang="en-US" sz="2133" u="none" cap="none" strike="noStrike">
                <a:solidFill>
                  <a:schemeClr val="dk2"/>
                </a:solidFill>
                <a:latin typeface="Verdana"/>
                <a:ea typeface="Verdana"/>
                <a:cs typeface="Verdana"/>
                <a:sym typeface="Verdana"/>
              </a:rPr>
              <a:t>12 Components </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263347"/>
                </a:solidFill>
                <a:latin typeface="Verdana"/>
                <a:ea typeface="Verdana"/>
                <a:cs typeface="Verdana"/>
                <a:sym typeface="Verdana"/>
              </a:rPr>
              <a:t>Metadata for Discovery</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C000"/>
                </a:solidFill>
                <a:latin typeface="Verdana"/>
                <a:ea typeface="Verdana"/>
                <a:cs typeface="Verdana"/>
                <a:sym typeface="Verdana"/>
              </a:rPr>
              <a:t>Online Access</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encoding</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Documentation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Traceability</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Validation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Metrology (e.g. Uncertainty)</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Quality Control</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9300"/>
                </a:solidFill>
                <a:latin typeface="Verdana"/>
                <a:ea typeface="Verdana"/>
                <a:cs typeface="Verdana"/>
                <a:sym typeface="Verdana"/>
              </a:rPr>
              <a:t>Product Details</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9300"/>
                </a:solidFill>
                <a:latin typeface="Verdana"/>
                <a:ea typeface="Verdana"/>
                <a:cs typeface="Verdana"/>
                <a:sym typeface="Verdana"/>
              </a:rPr>
              <a:t>Data Preservation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9300"/>
                </a:solidFill>
                <a:latin typeface="Verdana"/>
                <a:ea typeface="Verdana"/>
                <a:cs typeface="Verdana"/>
                <a:sym typeface="Verdana"/>
              </a:rPr>
              <a:t>Data Verification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chemeClr val="dk1"/>
                </a:solidFill>
                <a:latin typeface="Verdana"/>
                <a:ea typeface="Verdana"/>
                <a:cs typeface="Verdana"/>
                <a:sym typeface="Verdana"/>
              </a:rPr>
              <a:t>Data Processing/Reprocessing</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chemeClr val="dk1"/>
                </a:solidFill>
                <a:latin typeface="Verdana"/>
                <a:ea typeface="Verdana"/>
                <a:cs typeface="Verdana"/>
                <a:sym typeface="Verdana"/>
              </a:rPr>
              <a:t>Persistent &amp; Resolvable Identifier</a:t>
            </a:r>
            <a:endParaRPr/>
          </a:p>
          <a:p>
            <a:pPr indent="0" lvl="0" marL="0" marR="0" rtl="0" algn="l">
              <a:lnSpc>
                <a:spcPct val="119000"/>
              </a:lnSpc>
              <a:spcBef>
                <a:spcPts val="427"/>
              </a:spcBef>
              <a:spcAft>
                <a:spcPts val="0"/>
              </a:spcAft>
              <a:buClr>
                <a:schemeClr val="accent1"/>
              </a:buClr>
              <a:buSzPts val="2133"/>
              <a:buFont typeface="Arial"/>
              <a:buNone/>
            </a:pPr>
            <a:r>
              <a:t/>
            </a:r>
            <a:endParaRPr b="0" i="0" sz="2133" u="none" cap="none" strike="noStrike">
              <a:solidFill>
                <a:schemeClr val="dk2"/>
              </a:solidFill>
              <a:latin typeface="Verdana"/>
              <a:ea typeface="Verdana"/>
              <a:cs typeface="Verdana"/>
              <a:sym typeface="Verdana"/>
            </a:endParaRPr>
          </a:p>
        </p:txBody>
      </p:sp>
      <p:pic>
        <p:nvPicPr>
          <p:cNvPr id="144" name="Google Shape;144;p9"/>
          <p:cNvPicPr preferRelativeResize="0"/>
          <p:nvPr/>
        </p:nvPicPr>
        <p:blipFill rotWithShape="1">
          <a:blip r:embed="rId3">
            <a:alphaModFix/>
          </a:blip>
          <a:srcRect b="0" l="0" r="0" t="0"/>
          <a:stretch/>
        </p:blipFill>
        <p:spPr>
          <a:xfrm>
            <a:off x="190781" y="1578479"/>
            <a:ext cx="2820165" cy="388556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150" name="Google Shape;150;p10"/>
          <p:cNvPicPr preferRelativeResize="0"/>
          <p:nvPr/>
        </p:nvPicPr>
        <p:blipFill rotWithShape="1">
          <a:blip r:embed="rId3">
            <a:alphaModFix/>
          </a:blip>
          <a:srcRect b="0" l="0" r="0" t="0"/>
          <a:stretch/>
        </p:blipFill>
        <p:spPr>
          <a:xfrm>
            <a:off x="299228" y="1218380"/>
            <a:ext cx="11593543" cy="45535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156" name="Google Shape;156;p12"/>
          <p:cNvPicPr preferRelativeResize="0"/>
          <p:nvPr/>
        </p:nvPicPr>
        <p:blipFill rotWithShape="1">
          <a:blip r:embed="rId3">
            <a:alphaModFix/>
          </a:blip>
          <a:srcRect b="0" l="0" r="0" t="0"/>
          <a:stretch/>
        </p:blipFill>
        <p:spPr>
          <a:xfrm>
            <a:off x="1780962" y="1136984"/>
            <a:ext cx="7826639" cy="3443067"/>
          </a:xfrm>
          <a:prstGeom prst="rect">
            <a:avLst/>
          </a:prstGeom>
          <a:noFill/>
          <a:ln>
            <a:noFill/>
          </a:ln>
        </p:spPr>
      </p:pic>
      <p:pic>
        <p:nvPicPr>
          <p:cNvPr id="157" name="Google Shape;157;p12"/>
          <p:cNvPicPr preferRelativeResize="0"/>
          <p:nvPr/>
        </p:nvPicPr>
        <p:blipFill rotWithShape="1">
          <a:blip r:embed="rId4">
            <a:alphaModFix/>
          </a:blip>
          <a:srcRect b="0" l="0" r="0" t="0"/>
          <a:stretch/>
        </p:blipFill>
        <p:spPr>
          <a:xfrm>
            <a:off x="5351326" y="4880120"/>
            <a:ext cx="4256275" cy="1412396"/>
          </a:xfrm>
          <a:prstGeom prst="rect">
            <a:avLst/>
          </a:prstGeom>
          <a:noFill/>
          <a:ln>
            <a:noFill/>
          </a:ln>
        </p:spPr>
      </p:pic>
      <p:pic>
        <p:nvPicPr>
          <p:cNvPr id="158" name="Google Shape;158;p12"/>
          <p:cNvPicPr preferRelativeResize="0"/>
          <p:nvPr/>
        </p:nvPicPr>
        <p:blipFill rotWithShape="1">
          <a:blip r:embed="rId5">
            <a:alphaModFix/>
          </a:blip>
          <a:srcRect b="0" l="0" r="0" t="0"/>
          <a:stretch/>
        </p:blipFill>
        <p:spPr>
          <a:xfrm>
            <a:off x="2237579" y="4880120"/>
            <a:ext cx="2779590" cy="14838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Piepgrass</dc:creator>
</cp:coreProperties>
</file>