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7" r:id="rId10"/>
    <p:sldId id="266" r:id="rId11"/>
    <p:sldId id="269" r:id="rId12"/>
    <p:sldId id="405" r:id="rId13"/>
    <p:sldId id="406" r:id="rId14"/>
    <p:sldId id="407" r:id="rId15"/>
    <p:sldId id="408" r:id="rId16"/>
    <p:sldId id="409" r:id="rId17"/>
    <p:sldId id="410" r:id="rId18"/>
    <p:sldId id="411" r:id="rId19"/>
    <p:sldId id="270" r:id="rId20"/>
    <p:sldId id="404" r:id="rId21"/>
  </p:sldIdLst>
  <p:sldSz cx="12192000" cy="6858000"/>
  <p:notesSz cx="6858000" cy="9144000"/>
  <p:embeddedFontLst>
    <p:embeddedFont>
      <p:font typeface="Montserrat" pitchFamily="2" charset="77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6"/>
    <p:restoredTop sz="94694"/>
  </p:normalViewPr>
  <p:slideViewPr>
    <p:cSldViewPr snapToGrid="0">
      <p:cViewPr varScale="1">
        <p:scale>
          <a:sx n="150" d="100"/>
          <a:sy n="150" d="100"/>
        </p:scale>
        <p:origin x="19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5" y="6562800"/>
            <a:ext cx="58752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WGISS-60, 13-17 October, 2025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WGISS-60, 13-17 October, 2025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WGISS-60, 13-17 October, 2025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WGISS-60, 13-17 October, 2025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eos-org/eo-glossary" TargetMode="External"/><Relationship Id="rId2" Type="http://schemas.openxmlformats.org/officeDocument/2006/relationships/hyperlink" Target="https://github.com/ec-jrc/KCEO-Glossar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nowledge4policy.ec.europa.eu/earthobservation_e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0712-024-09854-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ink.springer.com/article/10.1007/s10712-024-09854-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eos-org.github.io/eo-glossary/terms/ancillary_data/" TargetMode="External"/><Relationship Id="rId2" Type="http://schemas.openxmlformats.org/officeDocument/2006/relationships/hyperlink" Target="https://github.com/ec-jrc/KCEO-Glossary/pull/3/commits/0a321afed682c724a7ed29480ebfd53ac596232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7793400" cy="47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CEOS Common Dictionary</a:t>
            </a:r>
            <a:br>
              <a:rPr lang="en-GB" sz="7500" dirty="0"/>
            </a:br>
            <a:r>
              <a:rPr lang="en-GB" sz="4000" i="1" dirty="0"/>
              <a:t>An EO community glossary</a:t>
            </a:r>
            <a:endParaRPr sz="7500" dirty="0"/>
          </a:p>
        </p:txBody>
      </p:sp>
      <p:sp>
        <p:nvSpPr>
          <p:cNvPr id="67" name="Google Shape;67;p7"/>
          <p:cNvSpPr/>
          <p:nvPr/>
        </p:nvSpPr>
        <p:spPr>
          <a:xfrm>
            <a:off x="7268408" y="4356006"/>
            <a:ext cx="48330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30000"/>
              </a:lnSpc>
              <a:buClr>
                <a:schemeClr val="dk1"/>
              </a:buClr>
            </a:pPr>
            <a:r>
              <a:rPr lang="en-GB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Dominik Weckmüller</a:t>
            </a:r>
            <a:br>
              <a:rPr lang="en-GB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Engineering </a:t>
            </a:r>
            <a:r>
              <a:rPr lang="en-GB" sz="1000" b="1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Ingegneria</a:t>
            </a:r>
            <a:r>
              <a:rPr lang="en-GB" sz="1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Informatica S.p.A. </a:t>
            </a:r>
            <a:br>
              <a:rPr lang="en-GB" sz="1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for the Knowledge Centre on Earth Observation (JRC-EC)</a:t>
            </a:r>
            <a:endParaRPr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13.1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WGISS-60</a:t>
            </a:r>
            <a:endParaRPr sz="20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13-17 October 2025</a:t>
            </a:r>
            <a:endParaRPr sz="20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-DE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Oberpfaffenhofen, Germany</a:t>
            </a:r>
            <a:endParaRPr sz="20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286E2-C4DE-C8CD-EAE5-6DB3C8D77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33" y="0"/>
            <a:ext cx="9386864" cy="779002"/>
          </a:xfrm>
        </p:spPr>
        <p:txBody>
          <a:bodyPr/>
          <a:lstStyle/>
          <a:p>
            <a:r>
              <a:rPr lang="en-US" sz="3600" dirty="0"/>
              <a:t>3) CEOS Interoperability Handbook 2.0</a:t>
            </a:r>
            <a:br>
              <a:rPr lang="en-US" sz="3600" dirty="0"/>
            </a:br>
            <a:r>
              <a:rPr lang="en-US" sz="3600" dirty="0"/>
              <a:t>Vocabulary (Semantics)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16FAA-C439-6B14-6FD3-A21CAC9A7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246" y="1561315"/>
            <a:ext cx="7192921" cy="4098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45269-8CFF-CFFB-1914-64F0830BA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33" y="1561315"/>
            <a:ext cx="4679129" cy="4098112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125009F-C568-ECE1-AB59-C6E28ADCAFAE}"/>
              </a:ext>
            </a:extLst>
          </p:cNvPr>
          <p:cNvSpPr txBox="1">
            <a:spLocks/>
          </p:cNvSpPr>
          <p:nvPr/>
        </p:nvSpPr>
        <p:spPr>
          <a:xfrm>
            <a:off x="877792" y="5892670"/>
            <a:ext cx="10719475" cy="44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>
              <a:buFont typeface="Montserrat"/>
              <a:buNone/>
            </a:pPr>
            <a:r>
              <a:rPr lang="en-US" sz="1800"/>
              <a:t>https://github.com/ceos-org/interoperability-handbook/blob/main/Vocabulary.md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61998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1975B-314D-EAEC-A2C4-7E9BE0DDD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730221-5BF6-E068-C60A-2470F2F3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33" y="0"/>
            <a:ext cx="9386864" cy="779002"/>
          </a:xfrm>
        </p:spPr>
        <p:txBody>
          <a:bodyPr/>
          <a:lstStyle/>
          <a:p>
            <a:r>
              <a:rPr lang="en-US" sz="3600" dirty="0"/>
              <a:t>3) CEOS Interoperability Handbook 2.0</a:t>
            </a:r>
            <a:br>
              <a:rPr lang="en-US" sz="3600" dirty="0"/>
            </a:br>
            <a:r>
              <a:rPr lang="en-US" sz="3600" dirty="0"/>
              <a:t>Vocabulary (Semantics)</a:t>
            </a:r>
            <a:endParaRPr lang="en-US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A76366DF-1F25-C6AB-7E6C-63AA2ED86D87}"/>
              </a:ext>
            </a:extLst>
          </p:cNvPr>
          <p:cNvSpPr txBox="1">
            <a:spLocks/>
          </p:cNvSpPr>
          <p:nvPr/>
        </p:nvSpPr>
        <p:spPr>
          <a:xfrm>
            <a:off x="1326609" y="6409291"/>
            <a:ext cx="8391256" cy="44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>
              <a:buFont typeface="Montserrat"/>
              <a:buNone/>
            </a:pPr>
            <a:r>
              <a:rPr lang="en-US" sz="1050"/>
              <a:t>https://ceos.org/document_management/Meetings/SIT/SIT-40/Minutes/CEOS%20SIT-40%20Actions%20and%20Decisions%20V1.0.pdf</a:t>
            </a:r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EC6039-9413-D0AE-99C6-C932E8D3A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0" y="1463615"/>
            <a:ext cx="5922693" cy="4939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F7FD5-D141-6E89-5D81-2402186BF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16850">
            <a:off x="5637368" y="4164319"/>
            <a:ext cx="2175929" cy="1143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50429A-8D6E-A929-AD60-909634F2D258}"/>
              </a:ext>
            </a:extLst>
          </p:cNvPr>
          <p:cNvSpPr txBox="1"/>
          <p:nvPr/>
        </p:nvSpPr>
        <p:spPr>
          <a:xfrm>
            <a:off x="7132321" y="4918392"/>
            <a:ext cx="4576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2400" dirty="0"/>
              <a:t>Action Point: </a:t>
            </a:r>
            <a:r>
              <a:rPr lang="en-US" sz="2400" noProof="0" dirty="0"/>
              <a:t>Endorsement!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F76A8-FC74-A4DD-F6FF-77D3B8AE5755}"/>
              </a:ext>
            </a:extLst>
          </p:cNvPr>
          <p:cNvSpPr txBox="1"/>
          <p:nvPr/>
        </p:nvSpPr>
        <p:spPr>
          <a:xfrm>
            <a:off x="6725332" y="1950167"/>
            <a:ext cx="5171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2000" i="1" noProof="0" dirty="0"/>
              <a:t>“7. Review the update of the CEOS Interoperability Handbook (v2.0) before its presentation for potential endorsement at the 2025 CEOS Plenary. Discuss the long-term vision for implementation and actions for community uptake.“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72A41-3328-152E-8455-6468F6B4E7D8}"/>
              </a:ext>
            </a:extLst>
          </p:cNvPr>
          <p:cNvSpPr txBox="1"/>
          <p:nvPr/>
        </p:nvSpPr>
        <p:spPr>
          <a:xfrm>
            <a:off x="2874562" y="1061668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40th CEOS Strategic Implementation Team Meeting (SIT-40)</a:t>
            </a:r>
            <a:endParaRPr lang="en-IT" sz="180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28247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6B46F-30AB-5933-4B8F-12DBDCDCB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386C5F-F416-9106-0CFF-A0E390D2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4.1) Technical Workflow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7586EE24-B3F3-CD40-616A-CC9B881CC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78" y="1552696"/>
            <a:ext cx="4959174" cy="37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FD491-FB55-006B-2F35-B7D4544F0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44" y="2062310"/>
            <a:ext cx="3485856" cy="2901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91092-D40C-AD33-BD9B-392744F3F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391" y="5322422"/>
            <a:ext cx="4662529" cy="962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F8092-8504-2C65-D86E-AE8B7A67D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0208" y="1127075"/>
            <a:ext cx="3153178" cy="2767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5E20BD-519E-7A65-DB56-2B796B33C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0208" y="4011705"/>
            <a:ext cx="3153178" cy="239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27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780F2-4E8D-CFD4-8EED-E957E02D1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2BFEFE-9BE4-63E5-1FD1-8ECFD481C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4.2) Governance Principles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4C2E00-57B0-0E82-D2D1-7A5347C5F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043" y="1414580"/>
            <a:ext cx="11005948" cy="4662900"/>
          </a:xfrm>
        </p:spPr>
        <p:txBody>
          <a:bodyPr/>
          <a:lstStyle/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b="1" dirty="0"/>
              <a:t>Agility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quick development, broad participation</a:t>
            </a:r>
            <a:br>
              <a:rPr lang="en-US" dirty="0"/>
            </a:br>
            <a:r>
              <a:rPr lang="en-US" dirty="0"/>
              <a:t>vs.</a:t>
            </a:r>
            <a:br>
              <a:rPr lang="en-US" dirty="0"/>
            </a:br>
            <a:endParaRPr lang="en-US" dirty="0"/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b="1" dirty="0"/>
              <a:t>Authority</a:t>
            </a:r>
            <a:br>
              <a:rPr lang="en-US" b="1" dirty="0"/>
            </a:br>
            <a:r>
              <a:rPr lang="en-US" dirty="0"/>
              <a:t>must be trusted and stable; veto rights in case</a:t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Glossary Steering Group </a:t>
            </a:r>
            <a:endParaRPr lang="en-US" b="1" dirty="0"/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54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EA1BB-BA92-FEA5-7C72-E36031F6A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8FA440-E382-A7AF-E160-9EE5D84C9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4.3) Governance Model - Draft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74A45A-DF40-F7D6-E8A1-E008E35CB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043" y="1414580"/>
            <a:ext cx="11005948" cy="4662900"/>
          </a:xfrm>
        </p:spPr>
        <p:txBody>
          <a:bodyPr/>
          <a:lstStyle/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D9251B-399D-C8F2-F1F4-0269FE8C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217" y="1674661"/>
            <a:ext cx="8462705" cy="41427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136CD1-A80F-F455-EC45-54859DB20495}"/>
              </a:ext>
            </a:extLst>
          </p:cNvPr>
          <p:cNvSpPr txBox="1"/>
          <p:nvPr/>
        </p:nvSpPr>
        <p:spPr>
          <a:xfrm>
            <a:off x="4869480" y="6229342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Diagram: </a:t>
            </a:r>
            <a:r>
              <a:rPr lang="en-US" dirty="0" err="1"/>
              <a:t>napkin.ai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525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677D6-BAA8-D3C8-8175-023B8B7D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0FFFC3-0293-FF04-11F6-F962EB4A8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4.4) Governance - Contributors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07-3EE5-FE54-1610-31E8461D7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043" y="1414580"/>
            <a:ext cx="11005948" cy="4662900"/>
          </a:xfrm>
        </p:spPr>
        <p:txBody>
          <a:bodyPr/>
          <a:lstStyle/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4D5170-1ECB-F315-20EB-8F0F60095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762"/>
          <a:stretch>
            <a:fillRect/>
          </a:stretch>
        </p:blipFill>
        <p:spPr>
          <a:xfrm>
            <a:off x="1984217" y="4440432"/>
            <a:ext cx="8462705" cy="1376966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003CFB0-DDC2-1356-E2FC-C112E20B522D}"/>
              </a:ext>
            </a:extLst>
          </p:cNvPr>
          <p:cNvSpPr txBox="1">
            <a:spLocks/>
          </p:cNvSpPr>
          <p:nvPr/>
        </p:nvSpPr>
        <p:spPr>
          <a:xfrm>
            <a:off x="815443" y="1566980"/>
            <a:ext cx="11005948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dirty="0"/>
              <a:t>(hopefully) many different contributors!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dirty="0"/>
              <a:t>anyone (with a GitHub account) 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dirty="0"/>
              <a:t>open PR directly or engage in discussions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b="1" dirty="0"/>
              <a:t>add new term or propose change to existing terms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80C76-0A0F-4716-970F-A926D458C338}"/>
              </a:ext>
            </a:extLst>
          </p:cNvPr>
          <p:cNvSpPr txBox="1"/>
          <p:nvPr/>
        </p:nvSpPr>
        <p:spPr>
          <a:xfrm>
            <a:off x="4869480" y="6229342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Diagram: </a:t>
            </a:r>
            <a:r>
              <a:rPr lang="en-US" dirty="0" err="1"/>
              <a:t>napkin.ai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5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769D0-AEC1-5B3D-2C57-0E2B362D7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74BC52-F221-94F2-2F21-42509D268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4.5) Governance - Moderators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022EC9-3133-E2DD-D1AB-270275D47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043" y="1414580"/>
            <a:ext cx="11005948" cy="4662900"/>
          </a:xfrm>
        </p:spPr>
        <p:txBody>
          <a:bodyPr/>
          <a:lstStyle/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14480-D0E5-61D3-8B80-F19593ED74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33" b="33053"/>
          <a:stretch>
            <a:fillRect/>
          </a:stretch>
        </p:blipFill>
        <p:spPr>
          <a:xfrm>
            <a:off x="2087064" y="4829876"/>
            <a:ext cx="8462705" cy="1359434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9830CA3-0A2C-B981-7EE2-7D3E9267E065}"/>
              </a:ext>
            </a:extLst>
          </p:cNvPr>
          <p:cNvSpPr txBox="1">
            <a:spLocks/>
          </p:cNvSpPr>
          <p:nvPr/>
        </p:nvSpPr>
        <p:spPr>
          <a:xfrm>
            <a:off x="815443" y="1566980"/>
            <a:ext cx="11005948" cy="2728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dirty="0"/>
              <a:t>a handful of trusted experts for housekeeping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dirty="0"/>
              <a:t>first review of all contributions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b="1" dirty="0"/>
              <a:t>ensure quality, clarity, and adherence to principles</a:t>
            </a:r>
            <a:br>
              <a:rPr lang="en-US" b="1" dirty="0"/>
            </a:br>
            <a:r>
              <a:rPr lang="en-US" b="1" dirty="0"/>
              <a:t>to enable/facilitate community discussions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dirty="0"/>
              <a:t>merge non-controversial changes right away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F15761-383F-AF9F-929A-20FD24F82C7B}"/>
              </a:ext>
            </a:extLst>
          </p:cNvPr>
          <p:cNvSpPr txBox="1"/>
          <p:nvPr/>
        </p:nvSpPr>
        <p:spPr>
          <a:xfrm>
            <a:off x="4869480" y="6229342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Diagram: </a:t>
            </a:r>
            <a:r>
              <a:rPr lang="en-US" dirty="0" err="1"/>
              <a:t>napkin.ai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674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A6786-2DBF-E56B-8E18-8942CAE2C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F1E609-02E4-B2F8-10A9-AFE75E49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4.6) Governance – Steering Group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AEF73D-DF07-86FB-7B46-709846545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043" y="1414580"/>
            <a:ext cx="11005948" cy="4662900"/>
          </a:xfrm>
        </p:spPr>
        <p:txBody>
          <a:bodyPr/>
          <a:lstStyle/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FDD4C-E543-ECBF-DFAA-36CCFC3477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8" b="67667"/>
          <a:stretch>
            <a:fillRect/>
          </a:stretch>
        </p:blipFill>
        <p:spPr>
          <a:xfrm>
            <a:off x="2198897" y="5145967"/>
            <a:ext cx="8462705" cy="13263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FDF1F46-CE6B-1814-8AE3-17D7FC1874B9}"/>
              </a:ext>
            </a:extLst>
          </p:cNvPr>
          <p:cNvSpPr txBox="1">
            <a:spLocks/>
          </p:cNvSpPr>
          <p:nvPr/>
        </p:nvSpPr>
        <p:spPr>
          <a:xfrm>
            <a:off x="815443" y="1566980"/>
            <a:ext cx="11005948" cy="2728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dirty="0"/>
              <a:t>formal, nominated representatives from CEOS member agencies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b="1" dirty="0"/>
              <a:t>ratify changes to high-impact or core terms!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dirty="0"/>
              <a:t>serve as the final authority to resolve conflicts and make consensus decisions</a:t>
            </a:r>
            <a:endParaRPr lang="en-US" b="1" dirty="0"/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8083A1-6633-4ED9-EE80-396193919F3D}"/>
              </a:ext>
            </a:extLst>
          </p:cNvPr>
          <p:cNvSpPr txBox="1"/>
          <p:nvPr/>
        </p:nvSpPr>
        <p:spPr>
          <a:xfrm>
            <a:off x="4869480" y="6262232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Diagram: </a:t>
            </a:r>
            <a:r>
              <a:rPr lang="en-US" dirty="0" err="1"/>
              <a:t>napkin.ai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324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6514C-AC33-C922-1FD8-64BB8E549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52B31F-0CE6-19BA-E34F-545D5D325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4.7) Glossary Contribution Workflow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0EA258-D524-CC99-C427-E7D96106F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043" y="1414580"/>
            <a:ext cx="11005948" cy="4662900"/>
          </a:xfrm>
        </p:spPr>
        <p:txBody>
          <a:bodyPr/>
          <a:lstStyle/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4BAD6-B10F-6799-9CF4-B852F53A7A71}"/>
              </a:ext>
            </a:extLst>
          </p:cNvPr>
          <p:cNvSpPr txBox="1"/>
          <p:nvPr/>
        </p:nvSpPr>
        <p:spPr>
          <a:xfrm>
            <a:off x="4869480" y="6262232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Diagram: </a:t>
            </a:r>
            <a:r>
              <a:rPr lang="en-US" dirty="0" err="1"/>
              <a:t>napkin.ai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A016A-7643-664D-B2E5-879B2B786F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531" b="6117"/>
          <a:stretch>
            <a:fillRect/>
          </a:stretch>
        </p:blipFill>
        <p:spPr>
          <a:xfrm>
            <a:off x="2209800" y="1139693"/>
            <a:ext cx="7772400" cy="5044019"/>
          </a:xfrm>
          <a:prstGeom prst="rect">
            <a:avLst/>
          </a:prstGeom>
        </p:spPr>
      </p:pic>
      <p:pic>
        <p:nvPicPr>
          <p:cNvPr id="1026" name="Picture 2" descr="Github logo - Social media &amp; Logos Icons">
            <a:extLst>
              <a:ext uri="{FF2B5EF4-FFF2-40B4-BE49-F238E27FC236}">
                <a16:creationId xmlns:a16="http://schemas.microsoft.com/office/drawing/2014/main" id="{B9080FCC-1354-53F8-487D-7630AB7D2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21" y="1139693"/>
            <a:ext cx="602720" cy="60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8342C8-96F2-1538-873E-822D845DF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4200" y="1837393"/>
            <a:ext cx="9526640" cy="4662900"/>
          </a:xfrm>
        </p:spPr>
        <p:txBody>
          <a:bodyPr/>
          <a:lstStyle/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dirty="0"/>
              <a:t>WGISS Glossary Steering Group (GSG) – Who?</a:t>
            </a:r>
            <a:br>
              <a:rPr lang="en-US" dirty="0"/>
            </a:br>
            <a:r>
              <a:rPr lang="en-US" dirty="0"/>
              <a:t>E.g. 1 person per agency? Or open, internal chat? </a:t>
            </a:r>
            <a:br>
              <a:rPr lang="en-US" dirty="0"/>
            </a:br>
            <a:endParaRPr lang="en-US" dirty="0"/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dirty="0"/>
              <a:t>What technical platform needed for GSG discussions? For voting, archiving discussions etc.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Outcome: Structured Plan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4C23B6-8A03-2FF4-2EE3-6364BBE2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5) Action Points / Discussion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952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084C-CB2B-CC41-12A8-2C1AC9D8E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5752BE-2BEA-4E61-A0D1-DBC9F7472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live!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C31A2-3EAF-BB5B-16B4-70895046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89" y="1149531"/>
            <a:ext cx="6336601" cy="5219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8615B-012A-276F-2D75-AF272337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135" y="1149531"/>
            <a:ext cx="6336601" cy="5219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DB762-6981-379D-C0F7-80EBE6F968E8}"/>
              </a:ext>
            </a:extLst>
          </p:cNvPr>
          <p:cNvSpPr txBox="1"/>
          <p:nvPr/>
        </p:nvSpPr>
        <p:spPr>
          <a:xfrm>
            <a:off x="4538341" y="6214792"/>
            <a:ext cx="3167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ceos-org.github.io</a:t>
            </a:r>
            <a:r>
              <a:rPr lang="en-US" dirty="0"/>
              <a:t>/</a:t>
            </a:r>
            <a:r>
              <a:rPr lang="en-US" dirty="0" err="1"/>
              <a:t>eo</a:t>
            </a:r>
            <a:r>
              <a:rPr lang="en-US" dirty="0"/>
              <a:t>-glossary/</a:t>
            </a:r>
          </a:p>
        </p:txBody>
      </p:sp>
    </p:spTree>
    <p:extLst>
      <p:ext uri="{BB962C8B-B14F-4D97-AF65-F5344CB8AC3E}">
        <p14:creationId xmlns:p14="http://schemas.microsoft.com/office/powerpoint/2010/main" val="1375193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D7914B-E34C-59B9-E0E7-2824C9E13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dirty="0"/>
              <a:t>Links</a:t>
            </a:r>
          </a:p>
          <a:p>
            <a:r>
              <a:rPr lang="en-US" dirty="0">
                <a:hlinkClick r:id="rId2"/>
              </a:rPr>
              <a:t>https://github.com/ec-jrc/KCEO-Glossary</a:t>
            </a:r>
            <a:endParaRPr lang="en-US" dirty="0"/>
          </a:p>
          <a:p>
            <a:r>
              <a:rPr lang="en-US" dirty="0">
                <a:hlinkClick r:id="rId3"/>
              </a:rPr>
              <a:t>https://github.com/ceos-org/eo-glossary</a:t>
            </a:r>
            <a:endParaRPr lang="en-US" dirty="0"/>
          </a:p>
          <a:p>
            <a:r>
              <a:rPr lang="en-US" dirty="0">
                <a:hlinkClick r:id="rId4"/>
              </a:rPr>
              <a:t>https://knowledge4policy.ec.europa.eu/earthobservation_en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96A8B8-452F-F8F7-DBD2-1B460164C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843268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42602A-BC60-DE03-E5F7-AC87B109E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65150" indent="-514350">
              <a:buFont typeface="+mj-lt"/>
              <a:buAutoNum type="arabicPeriod"/>
            </a:pPr>
            <a:r>
              <a:rPr lang="en-US" dirty="0"/>
              <a:t>Principles</a:t>
            </a:r>
          </a:p>
          <a:p>
            <a:pPr marL="565150" indent="-514350">
              <a:buFont typeface="+mj-lt"/>
              <a:buAutoNum type="arabicPeriod"/>
            </a:pPr>
            <a:r>
              <a:rPr lang="en-US" dirty="0"/>
              <a:t>Technicalities</a:t>
            </a:r>
          </a:p>
          <a:p>
            <a:pPr marL="565150" indent="-514350">
              <a:buFont typeface="+mj-lt"/>
              <a:buAutoNum type="arabicPeriod"/>
            </a:pPr>
            <a:r>
              <a:rPr lang="en-US" dirty="0"/>
              <a:t>Connection to the Interoperability Handbook</a:t>
            </a:r>
          </a:p>
          <a:p>
            <a:pPr marL="565150" indent="-514350">
              <a:buFont typeface="+mj-lt"/>
              <a:buAutoNum type="arabicPeriod"/>
            </a:pPr>
            <a:r>
              <a:rPr lang="en-US" dirty="0"/>
              <a:t>Workflow &amp; Governance</a:t>
            </a:r>
          </a:p>
          <a:p>
            <a:pPr marL="565150" indent="-514350">
              <a:buFont typeface="+mj-lt"/>
              <a:buAutoNum type="arabicPeriod"/>
            </a:pPr>
            <a:r>
              <a:rPr lang="en-US" dirty="0"/>
              <a:t>Action Points / Discussion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6F58D0-8BC4-21A2-3B70-DF2C9B6E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75728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C02E99-EA61-B7E1-F5AD-731BE2B94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08ABDE-5185-9525-C7AE-C6373EFD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1.1) </a:t>
            </a:r>
            <a:r>
              <a:rPr lang="de-DE" dirty="0" err="1"/>
              <a:t>Principles</a:t>
            </a:r>
            <a:r>
              <a:rPr lang="de-DE" dirty="0"/>
              <a:t>: Origin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74849-6613-227B-7830-53FD78D27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941"/>
            <a:ext cx="8778768" cy="5682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ED2E7B-9243-2413-FD61-6A7D931398F0}"/>
              </a:ext>
            </a:extLst>
          </p:cNvPr>
          <p:cNvSpPr txBox="1"/>
          <p:nvPr/>
        </p:nvSpPr>
        <p:spPr>
          <a:xfrm>
            <a:off x="8953726" y="2480817"/>
            <a:ext cx="269094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Strobl, P. A., </a:t>
            </a:r>
            <a:r>
              <a:rPr lang="en-US" dirty="0" err="1"/>
              <a:t>Woolliams</a:t>
            </a:r>
            <a:r>
              <a:rPr lang="en-US" dirty="0"/>
              <a:t>, E. R., &amp; </a:t>
            </a:r>
            <a:r>
              <a:rPr lang="en-US" dirty="0" err="1"/>
              <a:t>Molch</a:t>
            </a:r>
            <a:r>
              <a:rPr lang="en-US" dirty="0"/>
              <a:t>, K. (2024). Lost in Translation: The Need for Common Vocabularies and an Interoperable Thesaurus in Earth Observation Sciences. Surveys in Geophysics, 1-29.</a:t>
            </a:r>
            <a:br>
              <a:rPr lang="en-US" dirty="0"/>
            </a:br>
            <a:r>
              <a:rPr lang="en-US" dirty="0">
                <a:hlinkClick r:id="rId3"/>
              </a:rPr>
              <a:t>https://link.springer.com/article/10.1007/s10712-024-09854-8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62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F7C25-0189-3256-6A97-39A06CD19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AD10AC-87A6-7638-E9C6-83E2F81D0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224" y="1265384"/>
            <a:ext cx="5841574" cy="4662900"/>
          </a:xfrm>
        </p:spPr>
        <p:txBody>
          <a:bodyPr/>
          <a:lstStyle/>
          <a:p>
            <a:pPr indent="0">
              <a:buNone/>
            </a:pPr>
            <a:r>
              <a:rPr lang="en-US" b="1" dirty="0"/>
              <a:t>1. Avoid</a:t>
            </a:r>
            <a:r>
              <a:rPr lang="en-US" dirty="0"/>
              <a:t> </a:t>
            </a:r>
            <a:r>
              <a:rPr lang="en-US" b="1" dirty="0"/>
              <a:t>circular</a:t>
            </a:r>
            <a:r>
              <a:rPr lang="en-US" dirty="0"/>
              <a:t> </a:t>
            </a:r>
            <a:r>
              <a:rPr lang="en-US" b="1" dirty="0"/>
              <a:t>definitions</a:t>
            </a:r>
            <a:r>
              <a:rPr lang="en-US" dirty="0"/>
              <a:t> at all cost.</a:t>
            </a:r>
          </a:p>
          <a:p>
            <a:pPr indent="0">
              <a:buNone/>
            </a:pPr>
            <a:r>
              <a:rPr lang="en-US" dirty="0"/>
              <a:t>Instead, build on well-defined base terms.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E19D23-00AD-F70C-44F3-4CD3B2AB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8" y="175939"/>
            <a:ext cx="10027318" cy="779002"/>
          </a:xfrm>
        </p:spPr>
        <p:txBody>
          <a:bodyPr/>
          <a:lstStyle/>
          <a:p>
            <a:r>
              <a:rPr lang="de-DE" dirty="0"/>
              <a:t>1.2) </a:t>
            </a:r>
            <a:r>
              <a:rPr lang="de-DE" dirty="0" err="1"/>
              <a:t>Principles</a:t>
            </a:r>
            <a:r>
              <a:rPr lang="de-DE" dirty="0"/>
              <a:t>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circle</a:t>
            </a:r>
            <a:r>
              <a:rPr lang="de-DE" dirty="0"/>
              <a:t> </a:t>
            </a:r>
            <a:r>
              <a:rPr lang="de-DE" dirty="0" err="1"/>
              <a:t>definitions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146083-286C-BEC2-593E-9A7D00F90865}"/>
              </a:ext>
            </a:extLst>
          </p:cNvPr>
          <p:cNvSpPr txBox="1"/>
          <p:nvPr/>
        </p:nvSpPr>
        <p:spPr>
          <a:xfrm>
            <a:off x="3563683" y="5919281"/>
            <a:ext cx="584157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Strobl, P. A., </a:t>
            </a:r>
            <a:r>
              <a:rPr lang="en-US" sz="1100" dirty="0" err="1"/>
              <a:t>Woolliams</a:t>
            </a:r>
            <a:r>
              <a:rPr lang="en-US" sz="1100" dirty="0"/>
              <a:t>, E. R., &amp; </a:t>
            </a:r>
            <a:r>
              <a:rPr lang="en-US" sz="1100" dirty="0" err="1"/>
              <a:t>Molch</a:t>
            </a:r>
            <a:r>
              <a:rPr lang="en-US" sz="1100" dirty="0"/>
              <a:t>, K. (2024). Lost in Translation: The Need for Common Vocabularies and an Interoperable Thesaurus in Earth Observation Sciences. Surveys in Geophysics, 1-29. </a:t>
            </a:r>
            <a:r>
              <a:rPr lang="en-US" sz="1100" dirty="0">
                <a:hlinkClick r:id="rId2"/>
              </a:rPr>
              <a:t>https://link.springer.com/article/10.1007/s10712-024-09854-8</a:t>
            </a:r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035DA5-445F-5705-C2D1-812CBC1F68FB}"/>
              </a:ext>
            </a:extLst>
          </p:cNvPr>
          <p:cNvGrpSpPr/>
          <p:nvPr/>
        </p:nvGrpSpPr>
        <p:grpSpPr>
          <a:xfrm>
            <a:off x="2487879" y="3714766"/>
            <a:ext cx="1746364" cy="1785584"/>
            <a:chOff x="6643615" y="124208"/>
            <a:chExt cx="2130401" cy="2130401"/>
          </a:xfrm>
        </p:grpSpPr>
        <p:pic>
          <p:nvPicPr>
            <p:cNvPr id="7" name="Graphic 6" descr="Arrow circle with solid fill">
              <a:extLst>
                <a:ext uri="{FF2B5EF4-FFF2-40B4-BE49-F238E27FC236}">
                  <a16:creationId xmlns:a16="http://schemas.microsoft.com/office/drawing/2014/main" id="{01E30CB1-A1BD-1B3F-80B2-09CE5D9B2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43615" y="124208"/>
              <a:ext cx="2130401" cy="2130401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280409B-7B96-E439-7603-306576B9D3BA}"/>
                </a:ext>
              </a:extLst>
            </p:cNvPr>
            <p:cNvCxnSpPr>
              <a:cxnSpLocks/>
            </p:cNvCxnSpPr>
            <p:nvPr/>
          </p:nvCxnSpPr>
          <p:spPr>
            <a:xfrm>
              <a:off x="6814868" y="270294"/>
              <a:ext cx="1903562" cy="176113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0F64229-7E1B-1567-91BF-62D2284B3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287" y="1116769"/>
            <a:ext cx="4707069" cy="466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37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B2F9C-14B8-7B0F-0784-71B457601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53FA80-91D0-3ECB-EA1B-E71BCFD17A3C}"/>
              </a:ext>
            </a:extLst>
          </p:cNvPr>
          <p:cNvSpPr txBox="1"/>
          <p:nvPr/>
        </p:nvSpPr>
        <p:spPr>
          <a:xfrm>
            <a:off x="4135633" y="6238727"/>
            <a:ext cx="4474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ceos-org.github.io</a:t>
            </a:r>
            <a:r>
              <a:rPr lang="en-US" sz="1100" dirty="0"/>
              <a:t>/</a:t>
            </a:r>
            <a:r>
              <a:rPr lang="en-US" sz="1100" dirty="0" err="1"/>
              <a:t>eo</a:t>
            </a:r>
            <a:r>
              <a:rPr lang="en-US" sz="1100" dirty="0"/>
              <a:t>-glossary/</a:t>
            </a:r>
            <a:r>
              <a:rPr lang="en-US" sz="1100" dirty="0" err="1"/>
              <a:t>glossary_topology</a:t>
            </a:r>
            <a:r>
              <a:rPr lang="en-US" sz="1100" dirty="0"/>
              <a:t>/#measurand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5FDF36-3661-0C71-CE7B-281D56CEB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0" y="1201938"/>
            <a:ext cx="5930900" cy="4406900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2E97815-4235-397F-9BD9-85BEC871E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224" y="1265384"/>
            <a:ext cx="5841574" cy="4662900"/>
          </a:xfrm>
        </p:spPr>
        <p:txBody>
          <a:bodyPr/>
          <a:lstStyle/>
          <a:p>
            <a:pPr indent="0">
              <a:buNone/>
            </a:pPr>
            <a:r>
              <a:rPr lang="en-US" b="1" dirty="0"/>
              <a:t>Instead:</a:t>
            </a:r>
            <a:br>
              <a:rPr lang="en-US" b="1" dirty="0"/>
            </a:br>
            <a:r>
              <a:rPr lang="en-US" b="1" dirty="0"/>
              <a:t>Parent-Child relations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607037-893A-C7F1-A709-5A382DE5F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135" y="2668360"/>
            <a:ext cx="4312812" cy="3059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108E4D03-7F0F-0950-0B0F-2C89C96A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8" y="175939"/>
            <a:ext cx="10027318" cy="779002"/>
          </a:xfrm>
        </p:spPr>
        <p:txBody>
          <a:bodyPr/>
          <a:lstStyle/>
          <a:p>
            <a:r>
              <a:rPr lang="de-DE" dirty="0"/>
              <a:t>1.2) </a:t>
            </a:r>
            <a:r>
              <a:rPr lang="de-DE" dirty="0" err="1"/>
              <a:t>Principles</a:t>
            </a:r>
            <a:r>
              <a:rPr lang="de-DE" dirty="0"/>
              <a:t>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circle</a:t>
            </a:r>
            <a:r>
              <a:rPr lang="de-DE" dirty="0"/>
              <a:t> </a:t>
            </a:r>
            <a:r>
              <a:rPr lang="de-DE" dirty="0" err="1"/>
              <a:t>definitions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24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D8F1D-0E41-9B3E-CDAB-594D010C0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C7485-2020-9DE3-D5E6-1F1220939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1.3) </a:t>
            </a:r>
            <a:r>
              <a:rPr lang="de-DE" dirty="0" err="1"/>
              <a:t>Principles</a:t>
            </a:r>
            <a:r>
              <a:rPr lang="de-DE" dirty="0"/>
              <a:t>: Diff. </a:t>
            </a:r>
            <a:r>
              <a:rPr lang="de-DE" dirty="0" err="1"/>
              <a:t>Definitions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DD3A7-DA97-AF9C-3A88-B862087AD594}"/>
              </a:ext>
            </a:extLst>
          </p:cNvPr>
          <p:cNvSpPr txBox="1"/>
          <p:nvPr/>
        </p:nvSpPr>
        <p:spPr>
          <a:xfrm>
            <a:off x="537117" y="6281374"/>
            <a:ext cx="11117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2"/>
              </a:rPr>
              <a:t>https://github.com/ec-jrc/KCEO-Glossary/pull/3/commits/0a321afed682c724a7ed29480ebfd53ac596232e</a:t>
            </a:r>
            <a:r>
              <a:rPr lang="en-US" sz="1100" dirty="0"/>
              <a:t>                   </a:t>
            </a:r>
            <a:r>
              <a:rPr lang="en-US" sz="1100" dirty="0">
                <a:hlinkClick r:id="rId3"/>
              </a:rPr>
              <a:t>https://ceos-org.github.io/eo-glossary/terms/ancillary_data/</a:t>
            </a:r>
            <a:endParaRPr lang="en-US" sz="1100" dirty="0"/>
          </a:p>
          <a:p>
            <a:endParaRPr lang="en-US" sz="1100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0993FE9-8F3D-5601-0868-AE7A311F2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512" y="1098117"/>
            <a:ext cx="7196572" cy="4662900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Multiple </a:t>
            </a:r>
            <a:r>
              <a:rPr lang="en-US" b="1" dirty="0"/>
              <a:t>different definitions are allowed</a:t>
            </a:r>
            <a:r>
              <a:rPr lang="en-US" dirty="0"/>
              <a:t> if needed. The first definition is the most important one.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A04B48-6A3E-67CE-A5EA-40A8431C3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084" y="1041693"/>
            <a:ext cx="4856813" cy="53278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BF6D63-7A03-34F0-1F02-920A79CC2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09" y="2987050"/>
            <a:ext cx="5748188" cy="31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18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479E7-C0F5-5FA1-CDE7-9AA941B3C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B0DC03-FBA5-B274-C411-EC26EDA7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1.3) </a:t>
            </a:r>
            <a:r>
              <a:rPr lang="de-DE" dirty="0" err="1"/>
              <a:t>Principles</a:t>
            </a:r>
            <a:r>
              <a:rPr lang="de-DE" dirty="0"/>
              <a:t>: </a:t>
            </a:r>
            <a:r>
              <a:rPr lang="en-US" dirty="0"/>
              <a:t>Tagging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40AE93-1449-7430-F480-52377882638A}"/>
              </a:ext>
            </a:extLst>
          </p:cNvPr>
          <p:cNvSpPr txBox="1"/>
          <p:nvPr/>
        </p:nvSpPr>
        <p:spPr>
          <a:xfrm>
            <a:off x="274863" y="6025396"/>
            <a:ext cx="4413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ceos-org.github.io</a:t>
            </a:r>
            <a:r>
              <a:rPr lang="en-US" sz="1100" dirty="0"/>
              <a:t>/</a:t>
            </a:r>
            <a:r>
              <a:rPr lang="en-US" sz="1100" dirty="0" err="1"/>
              <a:t>eo</a:t>
            </a:r>
            <a:r>
              <a:rPr lang="en-US" sz="1100" dirty="0"/>
              <a:t>-glossary/tags/</a:t>
            </a:r>
            <a:br>
              <a:rPr lang="en-US" sz="1100" dirty="0"/>
            </a:br>
            <a:r>
              <a:rPr lang="en-US" sz="1100" dirty="0"/>
              <a:t>https://</a:t>
            </a:r>
            <a:r>
              <a:rPr lang="en-US" sz="1100" dirty="0" err="1"/>
              <a:t>ceos-org.github.io</a:t>
            </a:r>
            <a:r>
              <a:rPr lang="en-US" sz="1100" dirty="0"/>
              <a:t>/</a:t>
            </a:r>
            <a:r>
              <a:rPr lang="en-US" sz="1100" dirty="0" err="1"/>
              <a:t>eo</a:t>
            </a:r>
            <a:r>
              <a:rPr lang="en-US" sz="1100" dirty="0"/>
              <a:t>-glossary/terms/in-</a:t>
            </a:r>
            <a:r>
              <a:rPr lang="en-US" sz="1100" dirty="0" err="1"/>
              <a:t>situ_observation</a:t>
            </a:r>
            <a:r>
              <a:rPr lang="en-US" sz="1100" dirty="0"/>
              <a:t>/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004EB14-8FAD-BE08-C8DC-82F36A9AB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313" y="1374162"/>
            <a:ext cx="7196572" cy="4662900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3. Tagging System</a:t>
            </a:r>
          </a:p>
          <a:p>
            <a:pPr marL="342900"/>
            <a:r>
              <a:rPr lang="en-US" dirty="0"/>
              <a:t>base term</a:t>
            </a:r>
          </a:p>
          <a:p>
            <a:pPr marL="342900"/>
            <a:r>
              <a:rPr lang="en-US" dirty="0"/>
              <a:t>core term</a:t>
            </a:r>
          </a:p>
          <a:p>
            <a:pPr marL="342900"/>
            <a:r>
              <a:rPr lang="en-US" dirty="0"/>
              <a:t>controversial term</a:t>
            </a:r>
          </a:p>
          <a:p>
            <a:pPr marL="342900"/>
            <a:r>
              <a:rPr lang="en-US" dirty="0"/>
              <a:t>high impact term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7302C9-24F8-2EFE-0B1A-71C36B21661C}"/>
              </a:ext>
            </a:extLst>
          </p:cNvPr>
          <p:cNvGrpSpPr/>
          <p:nvPr/>
        </p:nvGrpSpPr>
        <p:grpSpPr>
          <a:xfrm>
            <a:off x="171313" y="2197861"/>
            <a:ext cx="478089" cy="2299380"/>
            <a:chOff x="862049" y="2426817"/>
            <a:chExt cx="478089" cy="22993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798CED-A2FA-1E74-EDC8-546BF51F8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48596" y="3337462"/>
              <a:ext cx="2299380" cy="478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10A903-6737-AC00-3C51-E338DE9F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068" y="2885803"/>
              <a:ext cx="431800" cy="5207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AC2B0C8-6293-0114-6010-41FEB9A26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117" y="1098792"/>
            <a:ext cx="2224668" cy="5369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F4CEE5-9C4A-C528-F372-B8E1EEC5E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011" y="1698689"/>
            <a:ext cx="4931801" cy="4258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10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02DD2-F253-BD62-EDBE-7973C8E7C6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Hosted on GitHub &amp; GitHub Pages for free</a:t>
            </a:r>
          </a:p>
          <a:p>
            <a:endParaRPr lang="en-US" dirty="0"/>
          </a:p>
          <a:p>
            <a:r>
              <a:rPr lang="en-US" dirty="0" err="1"/>
              <a:t>Mkdocs</a:t>
            </a:r>
            <a:r>
              <a:rPr lang="en-US" dirty="0"/>
              <a:t>-Material (Python):</a:t>
            </a:r>
            <a:br>
              <a:rPr lang="en-US" dirty="0"/>
            </a:br>
            <a:r>
              <a:rPr lang="en-US" dirty="0"/>
              <a:t>markdown </a:t>
            </a:r>
            <a:r>
              <a:rPr lang="en-US" dirty="0">
                <a:sym typeface="Wingdings" pitchFamily="2" charset="2"/>
              </a:rPr>
              <a:t> html</a:t>
            </a:r>
            <a:br>
              <a:rPr lang="en-US" dirty="0">
                <a:sym typeface="Wingdings" pitchFamily="2" charset="2"/>
              </a:rPr>
            </a:b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CI workflows with custom scripts for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extracting parent-child relations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33E773-A52C-E2E5-6F96-9442E05B4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2) Technicalities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C7277-667F-9F4F-BE8F-3048743A2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332" y="1359209"/>
            <a:ext cx="3328329" cy="1185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21CCFE-7300-3428-07E9-B78D1E24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331" y="2948909"/>
            <a:ext cx="3328329" cy="811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B8AD6E-3918-1A4D-604F-475A2845F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233" y="4313096"/>
            <a:ext cx="3327427" cy="181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06001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3770</TotalTime>
  <Words>765</Words>
  <Application>Microsoft Macintosh PowerPoint</Application>
  <PresentationFormat>Widescreen</PresentationFormat>
  <Paragraphs>80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Wingdings</vt:lpstr>
      <vt:lpstr>Montserrat</vt:lpstr>
      <vt:lpstr>Arial</vt:lpstr>
      <vt:lpstr>ceos</vt:lpstr>
      <vt:lpstr>CEOS Common Dictionary An EO community glossary</vt:lpstr>
      <vt:lpstr>It’s live! </vt:lpstr>
      <vt:lpstr>Agenda</vt:lpstr>
      <vt:lpstr>1.1) Principles: Origin</vt:lpstr>
      <vt:lpstr>1.2) Principles: No circle definitions</vt:lpstr>
      <vt:lpstr>1.2) Principles: No circle definitions</vt:lpstr>
      <vt:lpstr>1.3) Principles: Diff. Definitions</vt:lpstr>
      <vt:lpstr>1.3) Principles: Tagging System</vt:lpstr>
      <vt:lpstr>2) Technicalities</vt:lpstr>
      <vt:lpstr>3) CEOS Interoperability Handbook 2.0 Vocabulary (Semantics)</vt:lpstr>
      <vt:lpstr>3) CEOS Interoperability Handbook 2.0 Vocabulary (Semantics)</vt:lpstr>
      <vt:lpstr>4.1) Technical Workflow</vt:lpstr>
      <vt:lpstr>4.2) Governance Principles</vt:lpstr>
      <vt:lpstr>4.3) Governance Model - Draft</vt:lpstr>
      <vt:lpstr>4.4) Governance - Contributors</vt:lpstr>
      <vt:lpstr>4.5) Governance - Moderators</vt:lpstr>
      <vt:lpstr>4.6) Governance – Steering Group</vt:lpstr>
      <vt:lpstr>4.7) Glossary Contribution Workflow</vt:lpstr>
      <vt:lpstr>5) Action Points / Discussion 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Dominik Weckmüller</cp:lastModifiedBy>
  <cp:revision>31</cp:revision>
  <dcterms:modified xsi:type="dcterms:W3CDTF">2025-10-16T13:14:05Z</dcterms:modified>
</cp:coreProperties>
</file>