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1"/>
  </p:sldMasterIdLst>
  <p:notesMasterIdLst>
    <p:notesMasterId r:id="rId24"/>
  </p:notesMasterIdLst>
  <p:sldIdLst>
    <p:sldId id="256" r:id="rId2"/>
    <p:sldId id="257" r:id="rId3"/>
    <p:sldId id="270" r:id="rId4"/>
    <p:sldId id="283" r:id="rId5"/>
    <p:sldId id="1106" r:id="rId6"/>
    <p:sldId id="278" r:id="rId7"/>
    <p:sldId id="2147482156" r:id="rId8"/>
    <p:sldId id="2147482157" r:id="rId9"/>
    <p:sldId id="269" r:id="rId10"/>
    <p:sldId id="264" r:id="rId11"/>
    <p:sldId id="2147482153" r:id="rId12"/>
    <p:sldId id="2147482152" r:id="rId13"/>
    <p:sldId id="2147482151" r:id="rId14"/>
    <p:sldId id="2147482126" r:id="rId15"/>
    <p:sldId id="2147482154" r:id="rId16"/>
    <p:sldId id="2147482155" r:id="rId17"/>
    <p:sldId id="259" r:id="rId18"/>
    <p:sldId id="2147482139" r:id="rId19"/>
    <p:sldId id="2147482140" r:id="rId20"/>
    <p:sldId id="275" r:id="rId21"/>
    <p:sldId id="263" r:id="rId22"/>
    <p:sldId id="26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84"/>
    <p:restoredTop sz="90234"/>
  </p:normalViewPr>
  <p:slideViewPr>
    <p:cSldViewPr snapToGrid="0">
      <p:cViewPr>
        <p:scale>
          <a:sx n="100" d="100"/>
          <a:sy n="100" d="100"/>
        </p:scale>
        <p:origin x="184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147558-795D-E043-9B21-7CA29A48E08B}" type="datetimeFigureOut">
              <a:rPr lang="en-US" smtClean="0"/>
              <a:t>10/14/25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B5AFBB-97EC-3C49-AA6C-4CF57707F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880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Ireland and </a:t>
            </a:r>
            <a:r>
              <a:rPr lang="en-US" dirty="0" err="1"/>
              <a:t>DestinE</a:t>
            </a:r>
            <a:r>
              <a:rPr lang="en-US" dirty="0"/>
              <a:t> / Destination Earth. This is not that</a:t>
            </a:r>
          </a:p>
          <a:p>
            <a:endParaRPr lang="en-US" dirty="0"/>
          </a:p>
          <a:p>
            <a:r>
              <a:rPr lang="en-US" dirty="0"/>
              <a:t>Work on other end: national and research DTs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Definition of DT: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SEAI: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Wind energy maps, EV and PV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B5AFBB-97EC-3C49-AA6C-4CF57707F5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215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Previous work at ICHEC.</a:t>
            </a:r>
          </a:p>
          <a:p>
            <a:r>
              <a:rPr lang="en-US" dirty="0"/>
              <a:t>We plan to add metadata support to existing public datasets for AI/ML training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B5AFBB-97EC-3C49-AA6C-4CF57707F54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869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complex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B5AFBB-97EC-3C49-AA6C-4CF57707F5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89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[VK] Spectrum of EOSC – IRL-DataSpace(s) - Data Spaces – GAIA-X</a:t>
            </a:r>
            <a:endParaRPr lang="en-US"/>
          </a:p>
          <a:p>
            <a:r>
              <a:rPr lang="en-US">
                <a:ea typeface="Calibri"/>
                <a:cs typeface="Calibri"/>
              </a:rPr>
              <a:t>[VK] DestinE</a:t>
            </a:r>
          </a:p>
          <a:p>
            <a:r>
              <a:rPr lang="en-US">
                <a:ea typeface="Calibri"/>
                <a:cs typeface="Calibri"/>
              </a:rPr>
              <a:t>[VK] EWC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14B03-3B6A-408A-84AE-01E467C9D2A7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31689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eft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D5E0E9-CC36-6C40-A7E7-C5954E74B8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4775"/>
            <a:ext cx="12192000" cy="68494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E1CFFD-0302-1A49-9D68-113DD4C35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70" y="365125"/>
            <a:ext cx="1081842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80CB7-BF4F-CA40-A879-25B6257C2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270" y="1825625"/>
            <a:ext cx="1081842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8747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Right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D5E0E9-CC36-6C40-A7E7-C5954E74B8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6361"/>
            <a:ext cx="12192000" cy="68494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E1CFFD-0302-1A49-9D68-113DD4C35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70" y="365125"/>
            <a:ext cx="1081842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80CB7-BF4F-CA40-A879-25B6257C2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270" y="1825625"/>
            <a:ext cx="1081842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8074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B8A94-891E-D5B4-74D5-0A6F614456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1B02C1-58FF-E171-FB97-B920E8F318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65DE6-795B-4096-3767-76EB4CF8E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C2CD-65BB-F14B-B7B0-F959A7A4B144}" type="datetimeFigureOut">
              <a:rPr lang="en-US" smtClean="0"/>
              <a:t>10/14/25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CE5D2-2A85-1887-A6ED-45A0B6DCE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9E0A6-6417-EAD0-B5A2-D787508C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94BEA-8C14-C94B-970F-4E3C6D41A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75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01A41-FE59-52EB-F248-FA134F5E5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9877B-A8C9-2A0B-0851-D1B9D9208C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70D0F-8F30-882C-7435-0CBB53A2D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C2CD-65BB-F14B-B7B0-F959A7A4B144}" type="datetimeFigureOut">
              <a:rPr lang="en-US" smtClean="0"/>
              <a:t>10/14/25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362C-52EB-224F-751F-AC17D2367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309FF-694A-5E3A-B4B2-03427A69A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94BEA-8C14-C94B-970F-4E3C6D41A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587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8"/>
          <p:cNvSpPr txBox="1">
            <a:spLocks noGrp="1"/>
          </p:cNvSpPr>
          <p:nvPr>
            <p:ph type="title"/>
          </p:nvPr>
        </p:nvSpPr>
        <p:spPr>
          <a:xfrm>
            <a:off x="957734" y="985833"/>
            <a:ext cx="9014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6CD"/>
              </a:buClr>
              <a:buSzPts val="3600"/>
              <a:buNone/>
              <a:defRPr>
                <a:solidFill>
                  <a:srgbClr val="0086C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8"/>
          <p:cNvSpPr txBox="1">
            <a:spLocks noGrp="1"/>
          </p:cNvSpPr>
          <p:nvPr>
            <p:ph type="body" idx="1"/>
          </p:nvPr>
        </p:nvSpPr>
        <p:spPr>
          <a:xfrm>
            <a:off x="957734" y="2311400"/>
            <a:ext cx="9014800" cy="39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95285" lvl="0" indent="-412737" algn="l">
              <a:lnSpc>
                <a:spcPct val="100000"/>
              </a:lnSpc>
              <a:spcBef>
                <a:spcPts val="650"/>
              </a:spcBef>
              <a:spcAft>
                <a:spcPts val="0"/>
              </a:spcAft>
              <a:buSzPts val="2400"/>
              <a:buChar char="▪"/>
              <a:defRPr/>
            </a:lvl1pPr>
            <a:lvl2pPr marL="990570" lvl="1" indent="-41273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marL="1485854" lvl="2" indent="-41273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3pPr>
            <a:lvl4pPr marL="1981139" lvl="3" indent="-41273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4pPr>
            <a:lvl5pPr marL="2476424" lvl="4" indent="-41273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5pPr>
            <a:lvl6pPr marL="2971709" lvl="5" indent="-41273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6pPr>
            <a:lvl7pPr marL="3466993" lvl="6" indent="-41273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962278" lvl="7" indent="-41273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457563" lvl="8" indent="-41273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804" name="Google Shape;804;p8"/>
          <p:cNvSpPr txBox="1">
            <a:spLocks noGrp="1"/>
          </p:cNvSpPr>
          <p:nvPr>
            <p:ph type="sldNum" idx="12"/>
          </p:nvPr>
        </p:nvSpPr>
        <p:spPr>
          <a:xfrm>
            <a:off x="122042" y="629360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rgbClr val="0B87A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rgbClr val="0B87A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rgbClr val="0B87A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rgbClr val="0B87A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rgbClr val="0B87A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rgbClr val="0B87A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rgbClr val="0B87A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rgbClr val="0B87A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rgbClr val="0B87A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233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1CFFD-0302-1A49-9D68-113DD4C35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80CB7-BF4F-CA40-A879-25B6257C2E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1A39B84-C9E9-E645-B32D-1EAC0DAD26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811588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736DB356-2B28-0B49-99AC-5261D68DF1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87520" y="6356350"/>
            <a:ext cx="245872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0A7E3A7-EC6F-3142-AA0A-6B1E9A4ABBDF}" type="datetime3">
              <a:rPr lang="en-IE" smtClean="0"/>
              <a:pPr/>
              <a:t>15 October 2025</a:t>
            </a:fld>
            <a:endParaRPr lang="en-US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26A0C62-F633-874C-A15A-D1A68C630D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69760" y="6356350"/>
            <a:ext cx="207772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C7BA54B-393B-7746-BEB6-A7E84BC934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20FA2A6E-2B09-7612-00D4-85BA8CAE866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2400" y="152400"/>
            <a:ext cx="3811588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69947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Left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D5E0E9-CC36-6C40-A7E7-C5954E74B8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4775"/>
            <a:ext cx="12192000" cy="68494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E1CFFD-0302-1A49-9D68-113DD4C35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70" y="365125"/>
            <a:ext cx="1081842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80CB7-BF4F-CA40-A879-25B6257C2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270" y="1825625"/>
            <a:ext cx="1081842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7074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 Left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D5E0E9-CC36-6C40-A7E7-C5954E74B8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4775"/>
            <a:ext cx="12192000" cy="68494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E1CFFD-0302-1A49-9D68-113DD4C35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70" y="365125"/>
            <a:ext cx="1081842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80CB7-BF4F-CA40-A879-25B6257C2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270" y="1825625"/>
            <a:ext cx="1081842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648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tif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con">
            <a:extLst>
              <a:ext uri="{FF2B5EF4-FFF2-40B4-BE49-F238E27FC236}">
                <a16:creationId xmlns:a16="http://schemas.microsoft.com/office/drawing/2014/main" id="{6791EF58-D7B9-FA0B-8FE7-2A7225315C5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6350"/>
            <a:ext cx="12192000" cy="68494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61B837-0AF4-7841-AF64-8466BFD9C3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r="68970"/>
          <a:stretch/>
        </p:blipFill>
        <p:spPr>
          <a:xfrm>
            <a:off x="0" y="6350"/>
            <a:ext cx="3783106" cy="685165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C971C0-ADEB-7F43-9C68-3A9805E14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7520" y="365125"/>
            <a:ext cx="72671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2DBA7-F58F-AE41-A996-4106909566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7520" y="1825625"/>
            <a:ext cx="72671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408E9859-5416-DF49-B4A0-93C119BB6A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87520" y="6356350"/>
            <a:ext cx="245872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0A7E3A7-EC6F-3142-AA0A-6B1E9A4ABBDF}" type="datetime3">
              <a:rPr lang="en-IE" smtClean="0"/>
              <a:pPr/>
              <a:t>15 October 2025</a:t>
            </a:fld>
            <a:endParaRPr lang="en-US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E0C464A7-862E-B34A-977C-5E681852BA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69760" y="6356350"/>
            <a:ext cx="207772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C7BA54B-393B-7746-BEB6-A7E84BC934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137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4" r:id="rId6"/>
    <p:sldLayoutId id="2147483662" r:id="rId7"/>
    <p:sldLayoutId id="214748366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jpeg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20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A670B-5C36-B2C8-0E70-3329B1CB7E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9900" y="1122363"/>
            <a:ext cx="63881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Framework for Digital Twins in Ireland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B46DE1-D6E2-7B56-ACFC-47CE770B2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9900" y="3602038"/>
            <a:ext cx="63881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Alastair McKinstry</a:t>
            </a:r>
          </a:p>
          <a:p>
            <a:r>
              <a:rPr lang="en-US" dirty="0"/>
              <a:t>Irish Centre for High-End Computing</a:t>
            </a:r>
          </a:p>
          <a:p>
            <a:endParaRPr lang="en-US" dirty="0"/>
          </a:p>
          <a:p>
            <a:r>
              <a:rPr lang="en-US" dirty="0"/>
              <a:t>WGISS-60, 17 October 2025</a:t>
            </a:r>
          </a:p>
        </p:txBody>
      </p:sp>
    </p:spTree>
    <p:extLst>
      <p:ext uri="{BB962C8B-B14F-4D97-AF65-F5344CB8AC3E}">
        <p14:creationId xmlns:p14="http://schemas.microsoft.com/office/powerpoint/2010/main" val="3554814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CD444-8F82-79C8-BFCB-6E97F8AA3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Digital twin: Lake water monitoring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D583D-32FD-470D-D7C7-E1AD284A8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Can we monitor lake water quality in Ireland from space?</a:t>
            </a:r>
          </a:p>
          <a:p>
            <a:r>
              <a:rPr lang="en-US" dirty="0"/>
              <a:t>Yes, with some AI/ML modeling</a:t>
            </a:r>
          </a:p>
          <a:p>
            <a:r>
              <a:rPr lang="en-US" dirty="0"/>
              <a:t>Used as a tool by EPA, by 1-2 staff</a:t>
            </a:r>
          </a:p>
          <a:p>
            <a:r>
              <a:rPr lang="en-US" dirty="0"/>
              <a:t>Challenge: maintaining product cheaply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Managing a small workflow/webpage “snowflake”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Google Shape;496;p70">
            <a:extLst>
              <a:ext uri="{FF2B5EF4-FFF2-40B4-BE49-F238E27FC236}">
                <a16:creationId xmlns:a16="http://schemas.microsoft.com/office/drawing/2014/main" id="{231D2954-46BE-19D8-416E-11CD8FF11B6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43588" y="2715053"/>
            <a:ext cx="2310212" cy="2009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7608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7684410-E615-219E-2629-446910A44C5A}"/>
              </a:ext>
            </a:extLst>
          </p:cNvPr>
          <p:cNvSpPr txBox="1"/>
          <p:nvPr/>
        </p:nvSpPr>
        <p:spPr>
          <a:xfrm>
            <a:off x="7691577" y="3429000"/>
            <a:ext cx="37486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Architecture oriented towards: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HPC cluster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Platform services (cloud)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GPU nodes for 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Quantum simulator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Government </a:t>
            </a:r>
            <a:r>
              <a:rPr lang="en-US" dirty="0" err="1"/>
              <a:t>Datacentre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€65m investment, EU and national </a:t>
            </a:r>
            <a:r>
              <a:rPr lang="en-US" dirty="0" err="1"/>
              <a:t>cofund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E831C1-C76D-6DA6-3685-B51A99B62615}"/>
              </a:ext>
            </a:extLst>
          </p:cNvPr>
          <p:cNvSpPr txBox="1"/>
          <p:nvPr/>
        </p:nvSpPr>
        <p:spPr>
          <a:xfrm>
            <a:off x="2093843" y="464859"/>
            <a:ext cx="7553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CASPIr</a:t>
            </a:r>
            <a:r>
              <a:rPr lang="en-US" sz="3600" dirty="0"/>
              <a:t> system: platform as a service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2E1F61-AF7B-3FB6-E4B4-5F3E2AE3B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500" y="1477126"/>
            <a:ext cx="2821590" cy="1832253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EE29D4A-E463-B4DF-DF4A-080F9D117E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33" y="1456561"/>
            <a:ext cx="6642100" cy="3403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D224F3-BAE5-83C7-D1A1-A3CD305F2EE8}"/>
              </a:ext>
            </a:extLst>
          </p:cNvPr>
          <p:cNvSpPr txBox="1"/>
          <p:nvPr/>
        </p:nvSpPr>
        <p:spPr>
          <a:xfrm>
            <a:off x="571500" y="5346700"/>
            <a:ext cx="5524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Manage the “snowflakes” in a consistent manner on a unified platform</a:t>
            </a:r>
          </a:p>
        </p:txBody>
      </p:sp>
    </p:spTree>
    <p:extLst>
      <p:ext uri="{BB962C8B-B14F-4D97-AF65-F5344CB8AC3E}">
        <p14:creationId xmlns:p14="http://schemas.microsoft.com/office/powerpoint/2010/main" val="3575794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F951DA2-C8FC-BF70-9F14-0565C9E37163}"/>
              </a:ext>
            </a:extLst>
          </p:cNvPr>
          <p:cNvSpPr/>
          <p:nvPr/>
        </p:nvSpPr>
        <p:spPr>
          <a:xfrm>
            <a:off x="185736" y="4229101"/>
            <a:ext cx="5824537" cy="2277110"/>
          </a:xfrm>
          <a:prstGeom prst="roundRect">
            <a:avLst>
              <a:gd name="adj" fmla="val 6628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Operational Platforms &amp; Services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3BE51E3-480A-D7CC-5CD4-A164C7002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790" y="102228"/>
            <a:ext cx="10818420" cy="1325563"/>
          </a:xfrm>
        </p:spPr>
        <p:txBody>
          <a:bodyPr>
            <a:normAutofit/>
          </a:bodyPr>
          <a:lstStyle/>
          <a:p>
            <a:pPr algn="ctr" rtl="0" fontAlgn="base"/>
            <a:r>
              <a:rPr lang="en-GB" b="0" i="0" u="none" strike="noStrike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National &amp; EU Platforms &amp; Services</a:t>
            </a:r>
            <a:r>
              <a:rPr lang="en-US" b="0" i="0" dirty="0">
                <a:effectLst/>
                <a:latin typeface="Corbel" panose="020B0503020204020204" pitchFamily="34" charset="0"/>
              </a:rPr>
              <a:t>​</a:t>
            </a:r>
            <a:endParaRPr lang="en-US" sz="6000" b="0" i="0" dirty="0">
              <a:effectLst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129F86-B286-E530-EE63-DB8CA205812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1288"/>
            <a:ext cx="1152525" cy="23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E"/>
              <a:t>www.ichec.ie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6C8C89-94F9-21D6-2C11-FBABB7513CE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72838" y="6491288"/>
            <a:ext cx="919162" cy="23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34A5D7-2451-FF42-9A8D-9A31F79FD476}" type="slidenum">
              <a:rPr lang="en-GB" smtClean="0"/>
              <a:pPr/>
              <a:t>12</a:t>
            </a:fld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4876853-2466-0458-4AD5-39239A979507}"/>
              </a:ext>
            </a:extLst>
          </p:cNvPr>
          <p:cNvGrpSpPr/>
          <p:nvPr/>
        </p:nvGrpSpPr>
        <p:grpSpPr>
          <a:xfrm>
            <a:off x="28576" y="1202371"/>
            <a:ext cx="2212890" cy="2716132"/>
            <a:chOff x="0" y="1202371"/>
            <a:chExt cx="2212890" cy="27161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57867A4-4D12-7DF4-5A57-850C9DB56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0" y="1202371"/>
              <a:ext cx="2212890" cy="23468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821BEC-8A71-5E67-8318-02628FB7B361}"/>
                </a:ext>
              </a:extLst>
            </p:cNvPr>
            <p:cNvSpPr txBox="1"/>
            <p:nvPr/>
          </p:nvSpPr>
          <p:spPr>
            <a:xfrm>
              <a:off x="529864" y="3549171"/>
              <a:ext cx="11531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Corbel" panose="020B0503020204020204" pitchFamily="34" charset="0"/>
                </a:rPr>
                <a:t>CASPIr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DF36A52-FF8F-1D1A-05A0-26B24736DB57}"/>
              </a:ext>
            </a:extLst>
          </p:cNvPr>
          <p:cNvGrpSpPr/>
          <p:nvPr/>
        </p:nvGrpSpPr>
        <p:grpSpPr>
          <a:xfrm>
            <a:off x="2371725" y="1189671"/>
            <a:ext cx="9820275" cy="2594879"/>
            <a:chOff x="2371725" y="1202371"/>
            <a:chExt cx="9820275" cy="259487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8A84F84-B166-49F3-3982-3C1580ABAE11}"/>
                </a:ext>
              </a:extLst>
            </p:cNvPr>
            <p:cNvGrpSpPr/>
            <p:nvPr/>
          </p:nvGrpSpPr>
          <p:grpSpPr>
            <a:xfrm>
              <a:off x="3021024" y="1322548"/>
              <a:ext cx="9170976" cy="2474702"/>
              <a:chOff x="3021024" y="1322548"/>
              <a:chExt cx="9170976" cy="247470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CA9F7E69-A551-E128-0DFC-9E3542CFD141}"/>
                  </a:ext>
                </a:extLst>
              </p:cNvPr>
              <p:cNvGrpSpPr/>
              <p:nvPr/>
            </p:nvGrpSpPr>
            <p:grpSpPr>
              <a:xfrm>
                <a:off x="3021024" y="1322549"/>
                <a:ext cx="2438019" cy="2474701"/>
                <a:chOff x="3021024" y="1322549"/>
                <a:chExt cx="2438019" cy="2474701"/>
              </a:xfrm>
            </p:grpSpPr>
            <p:pic>
              <p:nvPicPr>
                <p:cNvPr id="8" name="Picture 2" descr="Figure 2: Architecture Layers">
                  <a:extLst>
                    <a:ext uri="{FF2B5EF4-FFF2-40B4-BE49-F238E27FC236}">
                      <a16:creationId xmlns:a16="http://schemas.microsoft.com/office/drawing/2014/main" id="{624B29F5-1310-FC60-3252-701F55D7D2A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21024" y="1322549"/>
                  <a:ext cx="2438019" cy="21064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E100F75-693D-60DD-BD4F-6B2ACE544A64}"/>
                    </a:ext>
                  </a:extLst>
                </p:cNvPr>
                <p:cNvSpPr txBox="1"/>
                <p:nvPr/>
              </p:nvSpPr>
              <p:spPr>
                <a:xfrm>
                  <a:off x="3459697" y="3427918"/>
                  <a:ext cx="156067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b="1" dirty="0">
                      <a:latin typeface="Corbel" panose="020B0503020204020204" pitchFamily="34" charset="0"/>
                    </a:rPr>
                    <a:t>EO Data Cube</a:t>
                  </a: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CF343C9F-470E-8CB7-D421-D1E833F40B2E}"/>
                  </a:ext>
                </a:extLst>
              </p:cNvPr>
              <p:cNvGrpSpPr/>
              <p:nvPr/>
            </p:nvGrpSpPr>
            <p:grpSpPr>
              <a:xfrm>
                <a:off x="5688828" y="1322549"/>
                <a:ext cx="2212890" cy="2474701"/>
                <a:chOff x="5688828" y="1322549"/>
                <a:chExt cx="2212890" cy="2474701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A13697D3-0910-BFD0-D682-FDB079471B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688828" y="1322549"/>
                  <a:ext cx="2212890" cy="2106448"/>
                </a:xfrm>
                <a:prstGeom prst="rect">
                  <a:avLst/>
                </a:prstGeom>
              </p:spPr>
            </p:pic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3C85975-61CE-0B69-D8EB-E3FF1C187291}"/>
                    </a:ext>
                  </a:extLst>
                </p:cNvPr>
                <p:cNvSpPr txBox="1"/>
                <p:nvPr/>
              </p:nvSpPr>
              <p:spPr>
                <a:xfrm>
                  <a:off x="6218692" y="3427918"/>
                  <a:ext cx="115316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b="1" dirty="0">
                      <a:latin typeface="Corbel" panose="020B0503020204020204" pitchFamily="34" charset="0"/>
                    </a:rPr>
                    <a:t>ESGF</a:t>
                  </a:r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6B01444-66E9-A950-B8D8-A6819D95B443}"/>
                  </a:ext>
                </a:extLst>
              </p:cNvPr>
              <p:cNvGrpSpPr/>
              <p:nvPr/>
            </p:nvGrpSpPr>
            <p:grpSpPr>
              <a:xfrm>
                <a:off x="8116109" y="1322548"/>
                <a:ext cx="4075891" cy="2474702"/>
                <a:chOff x="8116109" y="1322548"/>
                <a:chExt cx="4075891" cy="2474702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503DA872-E020-0E5D-648A-CE6AFE4996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6160" t="2216" r="6340" b="22899"/>
                <a:stretch/>
              </p:blipFill>
              <p:spPr>
                <a:xfrm>
                  <a:off x="8116109" y="1322548"/>
                  <a:ext cx="4075891" cy="2106447"/>
                </a:xfrm>
                <a:prstGeom prst="rect">
                  <a:avLst/>
                </a:prstGeom>
              </p:spPr>
            </p:pic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3E06487-BF5B-8631-8320-E183B16C51D6}"/>
                    </a:ext>
                  </a:extLst>
                </p:cNvPr>
                <p:cNvSpPr txBox="1"/>
                <p:nvPr/>
              </p:nvSpPr>
              <p:spPr>
                <a:xfrm>
                  <a:off x="8686409" y="3427918"/>
                  <a:ext cx="293528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b="1" dirty="0">
                      <a:latin typeface="Corbel" panose="020B0503020204020204" pitchFamily="34" charset="0"/>
                    </a:rPr>
                    <a:t>ECMWF software roadmap</a:t>
                  </a:r>
                </a:p>
              </p:txBody>
            </p:sp>
          </p:grpSp>
        </p:grpSp>
        <p:sp>
          <p:nvSpPr>
            <p:cNvPr id="17" name="Left Brace 16">
              <a:extLst>
                <a:ext uri="{FF2B5EF4-FFF2-40B4-BE49-F238E27FC236}">
                  <a16:creationId xmlns:a16="http://schemas.microsoft.com/office/drawing/2014/main" id="{8FCA41E4-F267-1C17-F8B2-00A394EC95C8}"/>
                </a:ext>
              </a:extLst>
            </p:cNvPr>
            <p:cNvSpPr/>
            <p:nvPr/>
          </p:nvSpPr>
          <p:spPr>
            <a:xfrm>
              <a:off x="2371725" y="1202371"/>
              <a:ext cx="600814" cy="2594879"/>
            </a:xfrm>
            <a:prstGeom prst="leftBrace">
              <a:avLst/>
            </a:prstGeom>
            <a:ln w="317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7571000-803A-73E7-B41A-B22A59037BB6}"/>
              </a:ext>
            </a:extLst>
          </p:cNvPr>
          <p:cNvGrpSpPr/>
          <p:nvPr/>
        </p:nvGrpSpPr>
        <p:grpSpPr>
          <a:xfrm>
            <a:off x="303299" y="4712323"/>
            <a:ext cx="1275823" cy="1717695"/>
            <a:chOff x="303299" y="4712323"/>
            <a:chExt cx="1275823" cy="1717695"/>
          </a:xfrm>
        </p:grpSpPr>
        <p:pic>
          <p:nvPicPr>
            <p:cNvPr id="27" name="Picture 2" descr="Servicio Climático de Datos | The first ESGF data node in Spain | Servicio  Climático de Datos">
              <a:extLst>
                <a:ext uri="{FF2B5EF4-FFF2-40B4-BE49-F238E27FC236}">
                  <a16:creationId xmlns:a16="http://schemas.microsoft.com/office/drawing/2014/main" id="{EB575217-2A9D-8BFA-9EB9-287237A2C4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791" b="32372"/>
            <a:stretch/>
          </p:blipFill>
          <p:spPr bwMode="auto">
            <a:xfrm>
              <a:off x="303299" y="4712323"/>
              <a:ext cx="1275823" cy="516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The Coupled Model Intercomparison Project (CMIP) Survey">
              <a:extLst>
                <a:ext uri="{FF2B5EF4-FFF2-40B4-BE49-F238E27FC236}">
                  <a16:creationId xmlns:a16="http://schemas.microsoft.com/office/drawing/2014/main" id="{84102324-04BB-25E7-5E4C-5F12550CBB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5" t="3859" r="2376" b="4393"/>
            <a:stretch/>
          </p:blipFill>
          <p:spPr bwMode="auto">
            <a:xfrm>
              <a:off x="401494" y="5274217"/>
              <a:ext cx="1079431" cy="516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6" descr="Branding guidelines | Copernicus">
              <a:extLst>
                <a:ext uri="{FF2B5EF4-FFF2-40B4-BE49-F238E27FC236}">
                  <a16:creationId xmlns:a16="http://schemas.microsoft.com/office/drawing/2014/main" id="{7BCB6935-7ADE-9C4D-E3FB-DE85EAEB77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8" t="15352" r="10313" b="19488"/>
            <a:stretch/>
          </p:blipFill>
          <p:spPr bwMode="auto">
            <a:xfrm>
              <a:off x="313284" y="5913657"/>
              <a:ext cx="1255850" cy="516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8EAFB6A-B775-43DD-75CC-3F5548C52EF4}"/>
              </a:ext>
            </a:extLst>
          </p:cNvPr>
          <p:cNvGrpSpPr/>
          <p:nvPr/>
        </p:nvGrpSpPr>
        <p:grpSpPr>
          <a:xfrm>
            <a:off x="2022760" y="4765241"/>
            <a:ext cx="1459296" cy="1595681"/>
            <a:chOff x="2022760" y="4765241"/>
            <a:chExt cx="1459296" cy="159568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191D464-B2DD-245B-877A-B0596924F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22760" y="5412407"/>
              <a:ext cx="1454950" cy="378171"/>
            </a:xfrm>
            <a:prstGeom prst="rect">
              <a:avLst/>
            </a:prstGeom>
          </p:spPr>
        </p:pic>
        <p:pic>
          <p:nvPicPr>
            <p:cNvPr id="34" name="Picture 8" descr="Sentinel Data Access Overview - Sentinel Online - Sentinel Online">
              <a:extLst>
                <a:ext uri="{FF2B5EF4-FFF2-40B4-BE49-F238E27FC236}">
                  <a16:creationId xmlns:a16="http://schemas.microsoft.com/office/drawing/2014/main" id="{A065AE37-7B92-9717-4AA4-DB009A58D8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2760" y="4765241"/>
              <a:ext cx="1454949" cy="523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Logo&#10;&#10;Description automatically generated">
              <a:extLst>
                <a:ext uri="{FF2B5EF4-FFF2-40B4-BE49-F238E27FC236}">
                  <a16:creationId xmlns:a16="http://schemas.microsoft.com/office/drawing/2014/main" id="{2EF8E388-7F36-2B67-1C4B-9CBC3B24D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022760" y="5982751"/>
              <a:ext cx="1459296" cy="378171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55BFC2D-E08E-79F9-ABDA-BC841C241E32}"/>
              </a:ext>
            </a:extLst>
          </p:cNvPr>
          <p:cNvGrpSpPr/>
          <p:nvPr/>
        </p:nvGrpSpPr>
        <p:grpSpPr>
          <a:xfrm>
            <a:off x="3921347" y="4589112"/>
            <a:ext cx="1988910" cy="1758790"/>
            <a:chOff x="3921347" y="4589112"/>
            <a:chExt cx="1988910" cy="1758790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CE2433E2-7156-DECA-262A-3EECE80DE43B}"/>
                </a:ext>
              </a:extLst>
            </p:cNvPr>
            <p:cNvGrpSpPr/>
            <p:nvPr/>
          </p:nvGrpSpPr>
          <p:grpSpPr>
            <a:xfrm>
              <a:off x="3921347" y="4589112"/>
              <a:ext cx="1988910" cy="696779"/>
              <a:chOff x="3921347" y="4589112"/>
              <a:chExt cx="1988910" cy="696779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34668123-6588-D99B-536B-B52E796595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455308" y="4589112"/>
                <a:ext cx="1454949" cy="696779"/>
              </a:xfrm>
              <a:prstGeom prst="rect">
                <a:avLst/>
              </a:prstGeom>
            </p:spPr>
          </p:pic>
          <p:pic>
            <p:nvPicPr>
              <p:cNvPr id="36" name="Picture 10" descr="Climate Ireland | Environmental Protection Agency">
                <a:extLst>
                  <a:ext uri="{FF2B5EF4-FFF2-40B4-BE49-F238E27FC236}">
                    <a16:creationId xmlns:a16="http://schemas.microsoft.com/office/drawing/2014/main" id="{530D6599-9180-88DE-79E9-F4882A2CB8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1347" y="4765241"/>
                <a:ext cx="763062" cy="3048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8" name="Picture 4" descr="MARINERG-i - MaREI">
              <a:extLst>
                <a:ext uri="{FF2B5EF4-FFF2-40B4-BE49-F238E27FC236}">
                  <a16:creationId xmlns:a16="http://schemas.microsoft.com/office/drawing/2014/main" id="{0F8A3005-7CE5-ED56-FFB4-3514F10542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4692" y="5321268"/>
              <a:ext cx="1079431" cy="572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4D32501-8BF6-782A-7D7C-8DF9A34C3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987" y="5991760"/>
              <a:ext cx="944843" cy="356142"/>
            </a:xfrm>
            <a:prstGeom prst="rect">
              <a:avLst/>
            </a:prstGeom>
          </p:spPr>
        </p:pic>
      </p:grp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BE57D2AE-C71D-256B-1269-54DF7B2645E4}"/>
              </a:ext>
            </a:extLst>
          </p:cNvPr>
          <p:cNvSpPr/>
          <p:nvPr/>
        </p:nvSpPr>
        <p:spPr>
          <a:xfrm>
            <a:off x="6181729" y="4243389"/>
            <a:ext cx="5824537" cy="2277110"/>
          </a:xfrm>
          <a:prstGeom prst="roundRect">
            <a:avLst>
              <a:gd name="adj" fmla="val 6628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Towards Data Spaces &amp; Digital Twin Platforms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123A734-1EB9-0337-DA60-C7084FAC4F57}"/>
              </a:ext>
            </a:extLst>
          </p:cNvPr>
          <p:cNvGrpSpPr/>
          <p:nvPr/>
        </p:nvGrpSpPr>
        <p:grpSpPr>
          <a:xfrm>
            <a:off x="9060093" y="4708089"/>
            <a:ext cx="2969667" cy="1765155"/>
            <a:chOff x="9017229" y="4736665"/>
            <a:chExt cx="2969667" cy="1765155"/>
          </a:xfrm>
        </p:grpSpPr>
        <p:pic>
          <p:nvPicPr>
            <p:cNvPr id="47" name="Picture 2" descr="Wild Atlantic Nature">
              <a:extLst>
                <a:ext uri="{FF2B5EF4-FFF2-40B4-BE49-F238E27FC236}">
                  <a16:creationId xmlns:a16="http://schemas.microsoft.com/office/drawing/2014/main" id="{EE3331AE-1625-1B94-402F-B3F30ABA51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5597" y="4736665"/>
              <a:ext cx="2183138" cy="600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3C60456-12B1-F0D8-44FD-A04CECB9A79C}"/>
                </a:ext>
              </a:extLst>
            </p:cNvPr>
            <p:cNvSpPr txBox="1"/>
            <p:nvPr/>
          </p:nvSpPr>
          <p:spPr>
            <a:xfrm>
              <a:off x="9017229" y="5763156"/>
              <a:ext cx="296966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E" sz="1400" i="1" dirty="0"/>
                <a:t>Special Area of Conservation (SAC)</a:t>
              </a:r>
            </a:p>
            <a:p>
              <a:pPr algn="ctr"/>
              <a:r>
                <a:rPr lang="en-IE" sz="1400" i="1" dirty="0"/>
                <a:t>Protect &amp; enhance High-Status Waters</a:t>
              </a:r>
            </a:p>
            <a:p>
              <a:pPr algn="ctr"/>
              <a:r>
                <a:rPr lang="en-IE" sz="1400" i="1" dirty="0"/>
                <a:t>Results Based Payment Scheme (RBPS)</a:t>
              </a:r>
              <a:endParaRPr lang="en-GB" sz="1400" i="1" dirty="0"/>
            </a:p>
          </p:txBody>
        </p:sp>
        <p:pic>
          <p:nvPicPr>
            <p:cNvPr id="49" name="Picture 4" descr="Waters of LIFE - Waters of Life">
              <a:extLst>
                <a:ext uri="{FF2B5EF4-FFF2-40B4-BE49-F238E27FC236}">
                  <a16:creationId xmlns:a16="http://schemas.microsoft.com/office/drawing/2014/main" id="{DBA1104E-5A8B-8105-CA77-5A2C81420B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5597" y="5383831"/>
              <a:ext cx="2183138" cy="320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421BE7C-A809-8F98-0D8E-F139983DDBE1}"/>
              </a:ext>
            </a:extLst>
          </p:cNvPr>
          <p:cNvGrpSpPr/>
          <p:nvPr/>
        </p:nvGrpSpPr>
        <p:grpSpPr>
          <a:xfrm>
            <a:off x="6136058" y="4642798"/>
            <a:ext cx="3045449" cy="1072560"/>
            <a:chOff x="6136058" y="4771389"/>
            <a:chExt cx="3045449" cy="1072560"/>
          </a:xfrm>
        </p:grpSpPr>
        <p:pic>
          <p:nvPicPr>
            <p:cNvPr id="1032" name="Picture 8" descr="Dublin City Council Logo PNG Transparent &amp; SVG Vector - Freebie Supply">
              <a:extLst>
                <a:ext uri="{FF2B5EF4-FFF2-40B4-BE49-F238E27FC236}">
                  <a16:creationId xmlns:a16="http://schemas.microsoft.com/office/drawing/2014/main" id="{BD427C08-E416-5C5E-EA03-D1B76FB7B6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75" b="24662"/>
            <a:stretch/>
          </p:blipFill>
          <p:spPr bwMode="auto">
            <a:xfrm>
              <a:off x="6258192" y="4771389"/>
              <a:ext cx="1578383" cy="843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Smart Dublin - Dublin.ie">
              <a:extLst>
                <a:ext uri="{FF2B5EF4-FFF2-40B4-BE49-F238E27FC236}">
                  <a16:creationId xmlns:a16="http://schemas.microsoft.com/office/drawing/2014/main" id="{92C88F47-43C5-208A-0E97-93BAD6CAD4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39" r="5992"/>
            <a:stretch/>
          </p:blipFill>
          <p:spPr bwMode="auto">
            <a:xfrm>
              <a:off x="7847297" y="4986534"/>
              <a:ext cx="960648" cy="484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3D786A2-F4EF-67AF-AAF2-8AFE9F9485A1}"/>
                </a:ext>
              </a:extLst>
            </p:cNvPr>
            <p:cNvSpPr txBox="1"/>
            <p:nvPr/>
          </p:nvSpPr>
          <p:spPr>
            <a:xfrm>
              <a:off x="6136058" y="5536172"/>
              <a:ext cx="30454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i="1" dirty="0"/>
                <a:t>Smart City Digital Twin for Engagement</a:t>
              </a:r>
            </a:p>
          </p:txBody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46AE7583-143F-A979-74EF-2F598B486C66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/>
        </p:blipFill>
        <p:spPr>
          <a:xfrm>
            <a:off x="6760654" y="5677569"/>
            <a:ext cx="1796648" cy="81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71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C8709-1FCF-6D5B-099E-04AF5493E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36B3D58-C409-BD38-9B71-EEA4EBD0784C}"/>
              </a:ext>
            </a:extLst>
          </p:cNvPr>
          <p:cNvSpPr/>
          <p:nvPr/>
        </p:nvSpPr>
        <p:spPr>
          <a:xfrm>
            <a:off x="8363849" y="1555668"/>
            <a:ext cx="3754374" cy="481197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AC9D18-77D4-2D5E-3922-8296CA836CC3}"/>
              </a:ext>
            </a:extLst>
          </p:cNvPr>
          <p:cNvSpPr/>
          <p:nvPr/>
        </p:nvSpPr>
        <p:spPr>
          <a:xfrm>
            <a:off x="3943434" y="1555668"/>
            <a:ext cx="4301156" cy="48119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6ABF0E-A675-0D12-E39D-0888B2FDA953}"/>
              </a:ext>
            </a:extLst>
          </p:cNvPr>
          <p:cNvSpPr/>
          <p:nvPr/>
        </p:nvSpPr>
        <p:spPr>
          <a:xfrm>
            <a:off x="59377" y="1555668"/>
            <a:ext cx="3764478" cy="48119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5064CC-4A13-7FC0-C46E-623BB3753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ea typeface="Calibri Light"/>
                <a:cs typeface="Calibri Light"/>
              </a:rPr>
              <a:t>IRL Dataspace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913CF72-86F1-AF7D-5210-864C03B9B1AE}"/>
              </a:ext>
            </a:extLst>
          </p:cNvPr>
          <p:cNvGrpSpPr/>
          <p:nvPr/>
        </p:nvGrpSpPr>
        <p:grpSpPr>
          <a:xfrm>
            <a:off x="172737" y="1694896"/>
            <a:ext cx="3548865" cy="4236736"/>
            <a:chOff x="214747" y="1589749"/>
            <a:chExt cx="3548865" cy="423673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803D250-C2F3-F714-9B73-03A28F49D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8040" y="3733359"/>
              <a:ext cx="3545572" cy="209312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6F46FE1-AB9D-E8BA-8A65-0367DDE63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4747" y="1589749"/>
              <a:ext cx="3545572" cy="2060530"/>
            </a:xfrm>
            <a:prstGeom prst="rect">
              <a:avLst/>
            </a:prstGeom>
          </p:spPr>
        </p:pic>
      </p:grpSp>
      <p:pic>
        <p:nvPicPr>
          <p:cNvPr id="6" name="Picture 2">
            <a:extLst>
              <a:ext uri="{FF2B5EF4-FFF2-40B4-BE49-F238E27FC236}">
                <a16:creationId xmlns:a16="http://schemas.microsoft.com/office/drawing/2014/main" id="{A0F1721E-C4AB-77E4-546B-6DE4171C3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693" y="2710893"/>
            <a:ext cx="4066613" cy="233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EFC12F3-1EC3-50AD-0C18-F38F12DB1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690" y="1690688"/>
            <a:ext cx="3545572" cy="163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ccess to data | Copernicus">
            <a:extLst>
              <a:ext uri="{FF2B5EF4-FFF2-40B4-BE49-F238E27FC236}">
                <a16:creationId xmlns:a16="http://schemas.microsoft.com/office/drawing/2014/main" id="{DD19D248-B424-4E95-AE91-7245A3A2F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594" y="3338174"/>
            <a:ext cx="2738656" cy="153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EHDAS identifies user journey for cross-border health data sharing - Tehdas">
            <a:extLst>
              <a:ext uri="{FF2B5EF4-FFF2-40B4-BE49-F238E27FC236}">
                <a16:creationId xmlns:a16="http://schemas.microsoft.com/office/drawing/2014/main" id="{FBAF01D3-5355-40A2-7178-F6FA55284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8847" y="4885069"/>
            <a:ext cx="1311296" cy="131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F8BFE5-66E6-8B22-5FEF-28831A093611}"/>
              </a:ext>
            </a:extLst>
          </p:cNvPr>
          <p:cNvSpPr txBox="1"/>
          <p:nvPr/>
        </p:nvSpPr>
        <p:spPr>
          <a:xfrm>
            <a:off x="73777" y="6002499"/>
            <a:ext cx="3750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European Open Science Cloud (EOSC)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D07FEC-3539-D8AB-A03F-2F3F16F58FFF}"/>
              </a:ext>
            </a:extLst>
          </p:cNvPr>
          <p:cNvSpPr txBox="1"/>
          <p:nvPr/>
        </p:nvSpPr>
        <p:spPr>
          <a:xfrm>
            <a:off x="4218973" y="6002499"/>
            <a:ext cx="3750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IRL-DataSpace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DAF638-FEC4-C1ED-DEF6-9034E28D25C6}"/>
              </a:ext>
            </a:extLst>
          </p:cNvPr>
          <p:cNvSpPr txBox="1"/>
          <p:nvPr/>
        </p:nvSpPr>
        <p:spPr>
          <a:xfrm>
            <a:off x="11073372" y="5167312"/>
            <a:ext cx="1118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Common European Data Spaces</a:t>
            </a:r>
          </a:p>
        </p:txBody>
      </p:sp>
      <p:sp>
        <p:nvSpPr>
          <p:cNvPr id="14" name="Left-right Arrow 13">
            <a:extLst>
              <a:ext uri="{FF2B5EF4-FFF2-40B4-BE49-F238E27FC236}">
                <a16:creationId xmlns:a16="http://schemas.microsoft.com/office/drawing/2014/main" id="{4216CC77-D732-91C8-74A0-19AD8F00C1F9}"/>
              </a:ext>
            </a:extLst>
          </p:cNvPr>
          <p:cNvSpPr/>
          <p:nvPr/>
        </p:nvSpPr>
        <p:spPr>
          <a:xfrm>
            <a:off x="863050" y="6552914"/>
            <a:ext cx="9987557" cy="178525"/>
          </a:xfrm>
          <a:prstGeom prst="left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DACF13-5D1F-C5F6-B9D0-52D08331BD9D}"/>
              </a:ext>
            </a:extLst>
          </p:cNvPr>
          <p:cNvSpPr txBox="1"/>
          <p:nvPr/>
        </p:nvSpPr>
        <p:spPr>
          <a:xfrm>
            <a:off x="73777" y="6457510"/>
            <a:ext cx="104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/>
              <a:t>R&amp;I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33A349-9EFD-F179-D2D3-E8D6874989D3}"/>
              </a:ext>
            </a:extLst>
          </p:cNvPr>
          <p:cNvSpPr txBox="1"/>
          <p:nvPr/>
        </p:nvSpPr>
        <p:spPr>
          <a:xfrm>
            <a:off x="10793236" y="6303622"/>
            <a:ext cx="1047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/>
              <a:t>Operations &amp; Policies</a:t>
            </a:r>
          </a:p>
        </p:txBody>
      </p:sp>
    </p:spTree>
    <p:extLst>
      <p:ext uri="{BB962C8B-B14F-4D97-AF65-F5344CB8AC3E}">
        <p14:creationId xmlns:p14="http://schemas.microsoft.com/office/powerpoint/2010/main" val="3682938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0FF0D-BB20-90AE-D5ED-B8D5E4089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600" dirty="0"/>
              <a:t>IRL-</a:t>
            </a:r>
            <a:r>
              <a:rPr lang="en-IE" sz="3600" dirty="0" err="1"/>
              <a:t>DataSpace</a:t>
            </a:r>
            <a:r>
              <a:rPr lang="en-IE" sz="3600" dirty="0"/>
              <a:t> and IRL-DSSC (Data Space Support Centre)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EF444-2A3A-212F-4C3E-FA23B1155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 lnSpcReduction="10000"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Definition</a:t>
            </a:r>
            <a:r>
              <a:rPr lang="en-US" dirty="0"/>
              <a:t>: A federated ecosystem of data stakeholders, systems, and services at a national level, linking with European resources.</a:t>
            </a:r>
          </a:p>
          <a:p>
            <a:pPr marL="0" indent="0">
              <a:buNone/>
            </a:pPr>
            <a:r>
              <a:rPr lang="en-US" b="1" dirty="0"/>
              <a:t>Purpose</a:t>
            </a:r>
            <a:r>
              <a:rPr lang="en-US" dirty="0"/>
              <a:t>: To unify the currently fragmented national data ecosystem, facilitating data sharing and collaboration across disciplines.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Functions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Ensuring that data is Findable, Accessible, Interoperable, and Reusable (FAIR).</a:t>
            </a:r>
          </a:p>
          <a:p>
            <a:pPr lvl="1"/>
            <a:r>
              <a:rPr lang="en-US" dirty="0"/>
              <a:t>Providing a high-SLA (Service Level Agreement) and cost-effective digital platform for data sharing and governance.</a:t>
            </a:r>
          </a:p>
          <a:p>
            <a:pPr lvl="1"/>
            <a:r>
              <a:rPr lang="en-US" dirty="0"/>
              <a:t>Engaging with EU Data Spaces Support Centre for expertise and support.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204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E52EC-FCC3-1247-6DEC-F52F26FB3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EO and cloud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EFEF2-ADD5-EA52-3AD7-C612B1731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EO </a:t>
            </a:r>
            <a:r>
              <a:rPr lang="en-US" dirty="0" err="1"/>
              <a:t>Datacube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Cornerstone service for Geographic data</a:t>
            </a:r>
          </a:p>
          <a:p>
            <a:pPr marL="0" indent="0">
              <a:buNone/>
            </a:pPr>
            <a:r>
              <a:rPr lang="en-US" dirty="0"/>
              <a:t>Some core products:</a:t>
            </a:r>
          </a:p>
          <a:p>
            <a:pPr lvl="1"/>
            <a:r>
              <a:rPr lang="en-US" dirty="0"/>
              <a:t>Climate modeling (CMIP5, CMIP6, …, Regional and </a:t>
            </a:r>
            <a:r>
              <a:rPr lang="en-US" dirty="0" err="1"/>
              <a:t>reanalyses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Land use cover / change:</a:t>
            </a:r>
          </a:p>
          <a:p>
            <a:pPr lvl="2"/>
            <a:r>
              <a:rPr lang="en-US" dirty="0"/>
              <a:t>ML detection on Sentinel-1, Sentinel2, </a:t>
            </a:r>
            <a:r>
              <a:rPr lang="en-US" dirty="0" err="1"/>
              <a:t>landsat</a:t>
            </a:r>
            <a:r>
              <a:rPr lang="en-US" dirty="0"/>
              <a:t> data</a:t>
            </a:r>
          </a:p>
          <a:p>
            <a:pPr lvl="1"/>
            <a:r>
              <a:rPr lang="en-US" dirty="0"/>
              <a:t>Hydrology (flood detection)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Ensure all data is “AI-ready”: added metadata and gridded for training</a:t>
            </a:r>
          </a:p>
          <a:p>
            <a:pPr marL="0" indent="0">
              <a:buNone/>
            </a:pPr>
            <a:r>
              <a:rPr lang="en-US" dirty="0"/>
              <a:t>Currently in internal development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Enable other research users to publish to ODC, discovery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440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C904A-BF7A-AFB7-7EEE-6AD713C21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EOEPCA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79876-829C-C366-1062-0F8143E804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Private cloud section of CASPIr to implement EOEPCA+</a:t>
            </a:r>
          </a:p>
          <a:p>
            <a:pPr lvl="1"/>
            <a:r>
              <a:rPr lang="en-US" dirty="0"/>
              <a:t>Software platform in testing and development</a:t>
            </a:r>
          </a:p>
          <a:p>
            <a:pPr lvl="2"/>
            <a:r>
              <a:rPr lang="en-US" dirty="0"/>
              <a:t>Limited subset of services operational in-house</a:t>
            </a:r>
          </a:p>
          <a:p>
            <a:pPr lvl="1"/>
            <a:r>
              <a:rPr lang="en-US" dirty="0"/>
              <a:t>Expected to be live Jan 2027</a:t>
            </a:r>
          </a:p>
          <a:p>
            <a:pPr lvl="1"/>
            <a:r>
              <a:rPr lang="en-US" dirty="0"/>
              <a:t>Auth: support </a:t>
            </a:r>
            <a:r>
              <a:rPr lang="en-US" dirty="0" err="1"/>
              <a:t>Edugain</a:t>
            </a:r>
            <a:r>
              <a:rPr lang="en-US" dirty="0"/>
              <a:t>, institutional users (ESA </a:t>
            </a:r>
            <a:r>
              <a:rPr lang="en-US" dirty="0" err="1"/>
              <a:t>ldP</a:t>
            </a:r>
            <a:r>
              <a:rPr lang="en-US" dirty="0"/>
              <a:t>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r>
              <a:rPr lang="en-US" dirty="0"/>
              <a:t>Integrate OpenSearch / STAC into wider </a:t>
            </a:r>
            <a:r>
              <a:rPr lang="en-US" dirty="0" err="1"/>
              <a:t>FedEO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 err="1"/>
              <a:t>Standardise</a:t>
            </a:r>
            <a:r>
              <a:rPr lang="en-US" dirty="0"/>
              <a:t> the workflows for support. ICHEC to support researchers in operating and publishing workflows and datasets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306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25429-51EB-DF34-83E2-05C9AA669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twins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C8F43-AC09-96DB-D93C-DBDF8DBA40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Building risk: Dublin</a:t>
            </a:r>
          </a:p>
          <a:p>
            <a:r>
              <a:rPr lang="en-US" dirty="0"/>
              <a:t>Land use modeling</a:t>
            </a:r>
          </a:p>
          <a:p>
            <a:r>
              <a:rPr lang="en-US" dirty="0"/>
              <a:t>Flooding and hydrological </a:t>
            </a:r>
          </a:p>
          <a:p>
            <a:pPr lvl="1"/>
            <a:r>
              <a:rPr lang="en-US" dirty="0"/>
              <a:t>AI detection of flooding, groundwater monitoring</a:t>
            </a:r>
          </a:p>
          <a:p>
            <a:r>
              <a:rPr lang="en-US" dirty="0"/>
              <a:t>Greenhouse gas emissions: ICOS</a:t>
            </a:r>
          </a:p>
          <a:p>
            <a:pPr lvl="1"/>
            <a:r>
              <a:rPr lang="en-US" dirty="0"/>
              <a:t>Challenge: putting 3D (</a:t>
            </a:r>
            <a:r>
              <a:rPr lang="en-US" dirty="0" err="1"/>
              <a:t>atmos</a:t>
            </a:r>
            <a:r>
              <a:rPr lang="en-US" dirty="0"/>
              <a:t> model) data on EODC</a:t>
            </a:r>
          </a:p>
        </p:txBody>
      </p:sp>
    </p:spTree>
    <p:extLst>
      <p:ext uri="{BB962C8B-B14F-4D97-AF65-F5344CB8AC3E}">
        <p14:creationId xmlns:p14="http://schemas.microsoft.com/office/powerpoint/2010/main" val="2074897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18643-6B56-AE1E-8298-5DA54852B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cs typeface="Calibri Light"/>
              </a:rPr>
              <a:t>Buildings risk twins: Dublin and nationally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21954-D3F7-EBA9-1079-1BB92FDDAC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86D492-38A2-886A-747B-3AB9F9642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373" y="3806057"/>
            <a:ext cx="3514481" cy="2964151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BAF1A3-7C61-1C25-B7C7-ADBE757E0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2013" y="1690688"/>
            <a:ext cx="3285068" cy="24757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F80AE5-CE6A-0EBB-1486-B0DAD11B5C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913363" y="4213700"/>
            <a:ext cx="4542367" cy="25565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56B2FE-56ED-E889-CD31-EE1DE40305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310" y="1690688"/>
            <a:ext cx="1696599" cy="20141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D97E80-C611-9CC9-A8A9-963CD52F20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7407" y="1709051"/>
            <a:ext cx="2370962" cy="2014144"/>
          </a:xfrm>
          <a:prstGeom prst="rect">
            <a:avLst/>
          </a:prstGeom>
        </p:spPr>
      </p:pic>
      <p:sp>
        <p:nvSpPr>
          <p:cNvPr id="17" name="Chevron 16">
            <a:extLst>
              <a:ext uri="{FF2B5EF4-FFF2-40B4-BE49-F238E27FC236}">
                <a16:creationId xmlns:a16="http://schemas.microsoft.com/office/drawing/2014/main" id="{AB70FDF8-0F91-ECB3-49D1-891230FAD340}"/>
              </a:ext>
            </a:extLst>
          </p:cNvPr>
          <p:cNvSpPr/>
          <p:nvPr/>
        </p:nvSpPr>
        <p:spPr>
          <a:xfrm>
            <a:off x="5209944" y="1582310"/>
            <a:ext cx="1089329" cy="5187898"/>
          </a:xfrm>
          <a:prstGeom prst="chevron">
            <a:avLst>
              <a:gd name="adj" fmla="val 8333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866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A6D1F84-EFDC-8929-5F12-09E94D0F1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rbel"/>
              </a:rPr>
              <a:t>FORESIGHT</a:t>
            </a:r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2C723B-D45D-2664-C140-2DBF179A1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270" y="1825625"/>
            <a:ext cx="938563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Corbel"/>
              </a:rPr>
              <a:t>Land use change modelling for Dept of Environment:</a:t>
            </a:r>
          </a:p>
          <a:p>
            <a:pPr marL="0" indent="0">
              <a:buNone/>
            </a:pPr>
            <a:endParaRPr lang="en-US" dirty="0">
              <a:latin typeface="Corbel"/>
            </a:endParaRPr>
          </a:p>
          <a:p>
            <a:pPr marL="0" indent="0">
              <a:buNone/>
            </a:pPr>
            <a:r>
              <a:rPr lang="en-US" dirty="0">
                <a:latin typeface="Corbel"/>
              </a:rPr>
              <a:t>Adapting existing models from national down to farm-level:</a:t>
            </a:r>
          </a:p>
          <a:p>
            <a:pPr marL="342900" indent="-342900"/>
            <a:r>
              <a:rPr lang="en-US" dirty="0">
                <a:latin typeface="Corbel"/>
              </a:rPr>
              <a:t>For policy development (net zero by 2050)</a:t>
            </a:r>
          </a:p>
          <a:p>
            <a:pPr marL="342900" indent="-342900"/>
            <a:r>
              <a:rPr lang="en-US" dirty="0">
                <a:latin typeface="Corbel"/>
              </a:rPr>
              <a:t>Developing land modeling capacity for policy, not research</a:t>
            </a:r>
          </a:p>
          <a:p>
            <a:pPr marL="342900" indent="-342900"/>
            <a:r>
              <a:rPr lang="en-US" dirty="0">
                <a:latin typeface="Corbel"/>
              </a:rPr>
              <a:t>Building on datasets of land use from ODC, climate projections</a:t>
            </a:r>
          </a:p>
          <a:p>
            <a:pPr marL="342900" indent="-342900"/>
            <a:r>
              <a:rPr lang="en-US" dirty="0">
                <a:latin typeface="Corbel"/>
              </a:rPr>
              <a:t>Includes bioeconomy models, biodiversity</a:t>
            </a:r>
          </a:p>
          <a:p>
            <a:pPr marL="342900" indent="-342900"/>
            <a:endParaRPr lang="en-US" dirty="0">
              <a:latin typeface="Corbe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AD9F6C-2346-C864-6FBF-E73664861FD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1288"/>
            <a:ext cx="1152525" cy="23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/>
              <a:t>www.ichec.ie</a:t>
            </a: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2BADDB-361F-C7DA-7B95-D4B27DE4902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5178425" y="6491288"/>
            <a:ext cx="7013575" cy="23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#EnableExcellenceInScience          #AdvanceDigitalSkills          #AccelerateEconomicDevelopment          #DeliverHPC4Good</a:t>
            </a: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CB38B7-B78F-9222-82DB-93F6345B73F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72838" y="6491288"/>
            <a:ext cx="919162" cy="23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34A5D7-2451-FF42-9A8D-9A31F79FD476}" type="slidenum">
              <a:rPr lang="en-GB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A diagram of a data flow&#10;&#10;Description automatically generated">
            <a:extLst>
              <a:ext uri="{FF2B5EF4-FFF2-40B4-BE49-F238E27FC236}">
                <a16:creationId xmlns:a16="http://schemas.microsoft.com/office/drawing/2014/main" id="{86EA4282-1768-73A7-F645-C8F177DF4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801" y="542352"/>
            <a:ext cx="2951565" cy="229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43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32C2B-79C5-25BB-4155-1B2E5AB7A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Twins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95596-940E-0972-20E3-238614C39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271" y="1825625"/>
            <a:ext cx="553753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Models of a system with sufficient real-time or projected data to enable operational use or policy decisions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There is a range of DTs and data products that mature from research to limited use to global, public components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Need to pay attention to local and research projects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1F96E5C-C04F-3AB7-04F4-D5B5DDCD1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033" y="604837"/>
            <a:ext cx="5353632" cy="301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924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F72A2-308C-1042-ADE6-5B6691A21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03279"/>
            <a:ext cx="10818420" cy="1325563"/>
          </a:xfrm>
        </p:spPr>
        <p:txBody>
          <a:bodyPr>
            <a:normAutofit/>
          </a:bodyPr>
          <a:lstStyle/>
          <a:p>
            <a:r>
              <a:rPr lang="en-GB" dirty="0"/>
              <a:t>Land use modelling for hydrology,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D249D-D46C-AA4D-97B8-59AB5A0CF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965" y="1528842"/>
            <a:ext cx="7125030" cy="435133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GB" sz="1400" dirty="0"/>
              <a:t>Hydrology, the  climate challenge</a:t>
            </a:r>
          </a:p>
          <a:p>
            <a:pPr marL="585788" lvl="1">
              <a:lnSpc>
                <a:spcPct val="110000"/>
              </a:lnSpc>
            </a:pPr>
            <a:r>
              <a:rPr lang="en-GB" sz="1400" dirty="0"/>
              <a:t>Model impact of land use change on flooding, droughts, water storage</a:t>
            </a:r>
          </a:p>
          <a:p>
            <a:pPr marL="585788" lvl="1">
              <a:lnSpc>
                <a:spcPct val="110000"/>
              </a:lnSpc>
            </a:pPr>
            <a:r>
              <a:rPr lang="en-GB" sz="1400" dirty="0"/>
              <a:t>Initial work with OPW and GSI</a:t>
            </a:r>
          </a:p>
          <a:p>
            <a:pPr marL="585788" lvl="1">
              <a:lnSpc>
                <a:spcPct val="110000"/>
              </a:lnSpc>
            </a:pPr>
            <a:r>
              <a:rPr lang="en-GB" sz="1400" dirty="0"/>
              <a:t>Larger/better model working with Met </a:t>
            </a:r>
            <a:r>
              <a:rPr lang="en-GB" sz="1400" dirty="0" err="1"/>
              <a:t>Éireann</a:t>
            </a:r>
            <a:r>
              <a:rPr lang="en-GB" sz="1400" dirty="0"/>
              <a:t>, the Marine Institute, Teagasc, .. required</a:t>
            </a:r>
          </a:p>
          <a:p>
            <a:pPr marL="585788" lvl="1">
              <a:lnSpc>
                <a:spcPct val="110000"/>
              </a:lnSpc>
            </a:pPr>
            <a:r>
              <a:rPr lang="en-GB" sz="1400" dirty="0"/>
              <a:t>Requires highly heterogenous, “AI-Ready” datasets</a:t>
            </a:r>
          </a:p>
          <a:p>
            <a:pPr>
              <a:lnSpc>
                <a:spcPct val="110000"/>
              </a:lnSpc>
            </a:pPr>
            <a:endParaRPr lang="en-GB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GB" sz="1400" dirty="0"/>
              <a:t>Digital Twins = Environmental models for Policies &amp;  Decision</a:t>
            </a:r>
          </a:p>
          <a:p>
            <a:pPr lvl="1">
              <a:lnSpc>
                <a:spcPct val="110000"/>
              </a:lnSpc>
            </a:pPr>
            <a:r>
              <a:rPr lang="en-GB" sz="1400" dirty="0"/>
              <a:t>Moving from 11% to 30% forestry – where ?</a:t>
            </a:r>
          </a:p>
          <a:p>
            <a:pPr lvl="1">
              <a:lnSpc>
                <a:spcPct val="110000"/>
              </a:lnSpc>
            </a:pPr>
            <a:r>
              <a:rPr lang="en-GB" sz="1400" dirty="0"/>
              <a:t>Cope with wetter winters, 10-fold increase in summer dry periods</a:t>
            </a:r>
          </a:p>
          <a:p>
            <a:pPr lvl="1">
              <a:lnSpc>
                <a:spcPct val="110000"/>
              </a:lnSpc>
            </a:pPr>
            <a:r>
              <a:rPr lang="en-GB" sz="1400" dirty="0"/>
              <a:t>Location of trees affects groundwater</a:t>
            </a:r>
          </a:p>
          <a:p>
            <a:pPr lvl="1">
              <a:lnSpc>
                <a:spcPct val="110000"/>
              </a:lnSpc>
            </a:pPr>
            <a:endParaRPr lang="en-GB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GB" sz="1400" dirty="0"/>
              <a:t>Energy: locations of PV, EVs, biomass from FORESIGHT, SEAI work to a house-level energy planning twin (proposed) 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D8660B-812A-9442-A062-65B7F79B393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60658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    #DeliverExcellenceInScience 		    #AdvanceDigitalSkills </a:t>
            </a:r>
            <a:br>
              <a:rPr lang="en-GB"/>
            </a:br>
            <a:r>
              <a:rPr lang="en-GB"/>
              <a:t>#AccelerateEconomicDevelopment 		#DeliverHPC4Good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1CB5D6-A5F7-D24F-95DE-6B5F9E9AD39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113963" y="6356350"/>
            <a:ext cx="2078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34A5D7-2451-FF42-9A8D-9A31F79FD476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6" name="Picture 1" descr="page12image44964560">
            <a:extLst>
              <a:ext uri="{FF2B5EF4-FFF2-40B4-BE49-F238E27FC236}">
                <a16:creationId xmlns:a16="http://schemas.microsoft.com/office/drawing/2014/main" id="{ACC36982-4583-EC42-A562-312AAFC32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521" y="1287417"/>
            <a:ext cx="2294512" cy="2137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age13image44993584">
            <a:extLst>
              <a:ext uri="{FF2B5EF4-FFF2-40B4-BE49-F238E27FC236}">
                <a16:creationId xmlns:a16="http://schemas.microsoft.com/office/drawing/2014/main" id="{C9FC40EE-15A6-9545-A453-6EAC62EF6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521" y="3506866"/>
            <a:ext cx="2313316" cy="173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045898-22FB-804A-9F27-557FD7F1495A}"/>
              </a:ext>
            </a:extLst>
          </p:cNvPr>
          <p:cNvSpPr txBox="1"/>
          <p:nvPr/>
        </p:nvSpPr>
        <p:spPr>
          <a:xfrm>
            <a:off x="8033521" y="5320903"/>
            <a:ext cx="23733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Estimating flooding under trees, groundwater via visible and Radar Images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B5E358-0DA1-A741-865A-F877FEF395EF}"/>
              </a:ext>
            </a:extLst>
          </p:cNvPr>
          <p:cNvSpPr txBox="1"/>
          <p:nvPr/>
        </p:nvSpPr>
        <p:spPr>
          <a:xfrm>
            <a:off x="119743" y="6455229"/>
            <a:ext cx="59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AM</a:t>
            </a:r>
          </a:p>
        </p:txBody>
      </p:sp>
    </p:spTree>
    <p:extLst>
      <p:ext uri="{BB962C8B-B14F-4D97-AF65-F5344CB8AC3E}">
        <p14:creationId xmlns:p14="http://schemas.microsoft.com/office/powerpoint/2010/main" val="1383779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28836-8863-70B5-3A3E-E305D3FD0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ICOS - Integrated Carbon Observing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295EF-07B1-AC9B-14FD-CB973FD82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Challenge: calculating greenhouse gas emissions</a:t>
            </a:r>
          </a:p>
          <a:p>
            <a:endParaRPr lang="en-US" dirty="0"/>
          </a:p>
          <a:p>
            <a:r>
              <a:rPr lang="en-US" dirty="0"/>
              <a:t>Forward modeling: </a:t>
            </a:r>
          </a:p>
          <a:p>
            <a:pPr lvl="1"/>
            <a:r>
              <a:rPr lang="en-US" dirty="0"/>
              <a:t>Live land-cover maps and emissions factors</a:t>
            </a:r>
            <a:br>
              <a:rPr lang="en-US" dirty="0"/>
            </a:br>
            <a:r>
              <a:rPr lang="en-US" dirty="0"/>
              <a:t>+ known point sources</a:t>
            </a:r>
          </a:p>
          <a:p>
            <a:r>
              <a:rPr lang="en-US" dirty="0"/>
              <a:t>Reverse modeling:</a:t>
            </a:r>
          </a:p>
          <a:p>
            <a:pPr lvl="1"/>
            <a:r>
              <a:rPr lang="en-US" dirty="0"/>
              <a:t>GHG assimilation modeling and EO monitoring</a:t>
            </a:r>
          </a:p>
          <a:p>
            <a:pPr lvl="2"/>
            <a:r>
              <a:rPr lang="en-US" dirty="0"/>
              <a:t>Measurement at stations on coast assimilated into chemistry </a:t>
            </a:r>
            <a:r>
              <a:rPr lang="en-US" dirty="0" err="1"/>
              <a:t>atmos</a:t>
            </a:r>
            <a:r>
              <a:rPr lang="en-US" dirty="0"/>
              <a:t> model</a:t>
            </a:r>
          </a:p>
          <a:p>
            <a:pPr lvl="2"/>
            <a:endParaRPr lang="en-US" dirty="0"/>
          </a:p>
          <a:p>
            <a:pPr marL="0" indent="0">
              <a:buNone/>
            </a:pPr>
            <a:r>
              <a:rPr lang="en-US" dirty="0"/>
              <a:t>Reconcile these.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Forward planning: modeling with forestry stocks, scenario planning from FORESIGHT?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E7C39B-018D-5324-D36B-1AAC0B793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6600" y="1425417"/>
            <a:ext cx="3568700" cy="231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83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0EC0A-FFFE-BE1F-9FCD-3515152BA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Lifecycle curation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B97CD-8763-6267-2A62-57D6D02182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Support Academia , public sector in maturing workflows</a:t>
            </a:r>
          </a:p>
          <a:p>
            <a:pPr lvl="1"/>
            <a:r>
              <a:rPr lang="en-US" dirty="0"/>
              <a:t>Bring them to a sustainable level:</a:t>
            </a:r>
          </a:p>
          <a:p>
            <a:pPr lvl="1"/>
            <a:r>
              <a:rPr lang="en-US" dirty="0"/>
              <a:t>Packaged so they can be supported by platform team</a:t>
            </a:r>
          </a:p>
          <a:p>
            <a:pPr lvl="1"/>
            <a:r>
              <a:rPr lang="en-US" dirty="0"/>
              <a:t>Data archiving</a:t>
            </a:r>
          </a:p>
          <a:p>
            <a:pPr lvl="1"/>
            <a:r>
              <a:rPr lang="en-US" dirty="0"/>
              <a:t>Discoverability, authentication</a:t>
            </a:r>
          </a:p>
          <a:p>
            <a:pPr marL="0" indent="0">
              <a:buNone/>
            </a:pPr>
            <a:r>
              <a:rPr lang="en-US" dirty="0"/>
              <a:t>Curate</a:t>
            </a:r>
          </a:p>
          <a:p>
            <a:pPr lvl="1"/>
            <a:r>
              <a:rPr lang="en-US" dirty="0"/>
              <a:t>Manage a lifecycle of a workflow from academic, to component of someone else’s workflow. Mixture of private/shared/public products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852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1794764-D982-2570-7246-9F480838989A}"/>
              </a:ext>
            </a:extLst>
          </p:cNvPr>
          <p:cNvSpPr txBox="1"/>
          <p:nvPr/>
        </p:nvSpPr>
        <p:spPr>
          <a:xfrm>
            <a:off x="9312166" y="63167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843117-374D-AB09-28A0-986EA27CAEA6}"/>
              </a:ext>
            </a:extLst>
          </p:cNvPr>
          <p:cNvSpPr txBox="1"/>
          <p:nvPr/>
        </p:nvSpPr>
        <p:spPr>
          <a:xfrm>
            <a:off x="2040834" y="742986"/>
            <a:ext cx="78320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Corbel" panose="020B0503020204020204" pitchFamily="34" charset="0"/>
              </a:rPr>
              <a:t>High Performance Computing  at ICHEC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396C09-E534-C260-F212-5A22D9C526B7}"/>
              </a:ext>
            </a:extLst>
          </p:cNvPr>
          <p:cNvSpPr txBox="1"/>
          <p:nvPr/>
        </p:nvSpPr>
        <p:spPr>
          <a:xfrm>
            <a:off x="2292626" y="2093843"/>
            <a:ext cx="4320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</a:t>
            </a:r>
          </a:p>
        </p:txBody>
      </p:sp>
      <p:sp>
        <p:nvSpPr>
          <p:cNvPr id="14" name="CustomShape 1">
            <a:extLst>
              <a:ext uri="{FF2B5EF4-FFF2-40B4-BE49-F238E27FC236}">
                <a16:creationId xmlns:a16="http://schemas.microsoft.com/office/drawing/2014/main" id="{95E2B2A3-ECFC-17E1-D9A9-5095EF5C83AE}"/>
              </a:ext>
            </a:extLst>
          </p:cNvPr>
          <p:cNvSpPr/>
          <p:nvPr/>
        </p:nvSpPr>
        <p:spPr>
          <a:xfrm>
            <a:off x="130642" y="1698840"/>
            <a:ext cx="5990883" cy="515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538920" lvl="1" indent="-210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The Irish Centre for High-End Computing (ICHEC), founded in 2005, is Ireland's national high performance computer </a:t>
            </a:r>
            <a:r>
              <a:rPr lang="en-US" sz="200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centre</a:t>
            </a:r>
            <a:r>
              <a:rPr lang="en-US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</a:t>
            </a:r>
          </a:p>
          <a:p>
            <a:pPr marL="538920" lvl="1" indent="-210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Part of </a:t>
            </a:r>
            <a:r>
              <a:rPr lang="en-US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EuroHPC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</a:t>
            </a:r>
            <a:r>
              <a:rPr lang="en-US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EuroCC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en-US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38920" lvl="1" indent="-210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Its mission is to provide High-Performance Computing (HPC) resources, support, education and training for researchers in third-level institutions</a:t>
            </a:r>
            <a:endParaRPr lang="en-US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38920" lvl="1" indent="-210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Support Irish industries, large and small, to contribute to the development of the Irish economy.</a:t>
            </a:r>
            <a:endParaRPr lang="en-US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38920" lvl="1" indent="-210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Hosted by University of  Galway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/>
            <a:endParaRPr lang="en-US" dirty="0"/>
          </a:p>
          <a:p>
            <a:r>
              <a:rPr lang="en-US" dirty="0"/>
              <a:t>History of support for public sector:</a:t>
            </a:r>
          </a:p>
          <a:p>
            <a:pPr lvl="1"/>
            <a:r>
              <a:rPr lang="en-US" dirty="0"/>
              <a:t>Previously funded on per-project, ad-hoc basis</a:t>
            </a:r>
          </a:p>
          <a:p>
            <a:pPr lvl="1"/>
            <a:r>
              <a:rPr lang="en-US" dirty="0"/>
              <a:t>New agreement</a:t>
            </a:r>
          </a:p>
          <a:p>
            <a:pPr marL="538920" lvl="1" indent="-210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en-US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" name="Picture 1">
            <a:extLst>
              <a:ext uri="{FF2B5EF4-FFF2-40B4-BE49-F238E27FC236}">
                <a16:creationId xmlns:a16="http://schemas.microsoft.com/office/drawing/2014/main" id="{5EC5E09A-5B27-A66D-568D-B8F3A43926A4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470858" y="1533544"/>
            <a:ext cx="2124360" cy="3089160"/>
          </a:xfrm>
          <a:prstGeom prst="rect">
            <a:avLst/>
          </a:prstGeom>
          <a:ln>
            <a:noFill/>
          </a:ln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EAD72090-3179-92EA-8235-129356D00DB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8508" y="4231574"/>
            <a:ext cx="2442240" cy="1851840"/>
          </a:xfrm>
          <a:prstGeom prst="rect">
            <a:avLst/>
          </a:prstGeom>
          <a:ln>
            <a:noFill/>
          </a:ln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53CB9961-55D2-FFD2-7CF7-4316B67E01BB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8944550" y="2328205"/>
            <a:ext cx="2452320" cy="1825560"/>
          </a:xfrm>
          <a:prstGeom prst="rect">
            <a:avLst/>
          </a:prstGeom>
          <a:ln>
            <a:noFill/>
          </a:ln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63808C2C-9C8A-9564-FE52-ACEDFD8398FB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424140" y="4766931"/>
            <a:ext cx="2124360" cy="18658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0576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5EB10-2A97-5442-9037-1AF57843C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Evolution: from  climate change modelling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9AADB0-8783-6449-B531-0B2CA09A3EA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60658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    #DeliverExcellenceInScience 		    #AdvanceDigitalSkills </a:t>
            </a:r>
            <a:br>
              <a:rPr lang="en-GB"/>
            </a:br>
            <a:r>
              <a:rPr lang="en-GB"/>
              <a:t>#AccelerateEconomicDevelopment 		#DeliverHPC4Good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6B93E3-8FD7-5342-97C0-41F391D4B14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113963" y="6356350"/>
            <a:ext cx="2078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34A5D7-2451-FF42-9A8D-9A31F79FD476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1F02B6-D463-C442-9D9D-4C3C80DC9D56}"/>
              </a:ext>
            </a:extLst>
          </p:cNvPr>
          <p:cNvSpPr/>
          <p:nvPr/>
        </p:nvSpPr>
        <p:spPr>
          <a:xfrm>
            <a:off x="2058153" y="2049086"/>
            <a:ext cx="829297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endParaRPr lang="en-GB" sz="1400" b="1" dirty="0">
              <a:latin typeface="Tahoma" pitchFamily="34" charset="0"/>
              <a:cs typeface="Tahoma" pitchFamily="34" charset="0"/>
            </a:endParaRPr>
          </a:p>
          <a:p>
            <a:pPr>
              <a:spcBef>
                <a:spcPct val="20000"/>
              </a:spcBef>
            </a:pPr>
            <a:endParaRPr lang="en-GB" sz="20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8DA9BB-7ADA-344F-87E0-A1F589154380}"/>
              </a:ext>
            </a:extLst>
          </p:cNvPr>
          <p:cNvSpPr txBox="1"/>
          <p:nvPr/>
        </p:nvSpPr>
        <p:spPr>
          <a:xfrm>
            <a:off x="197340" y="1183293"/>
            <a:ext cx="106171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300" dirty="0">
                <a:latin typeface="Georgia" panose="02040502050405020303" pitchFamily="18" charset="0"/>
                <a:cs typeface="Tahoma" pitchFamily="34" charset="0"/>
              </a:rPr>
              <a:t>ICHEC climate research involves simulating </a:t>
            </a:r>
            <a:r>
              <a:rPr lang="en-GB" sz="1300" b="1" dirty="0">
                <a:latin typeface="Georgia" panose="02040502050405020303" pitchFamily="18" charset="0"/>
                <a:cs typeface="Tahoma" pitchFamily="34" charset="0"/>
              </a:rPr>
              <a:t>global climate change </a:t>
            </a:r>
            <a:r>
              <a:rPr lang="en-GB" sz="1300" dirty="0">
                <a:latin typeface="Georgia" panose="02040502050405020303" pitchFamily="18" charset="0"/>
                <a:cs typeface="Tahoma" pitchFamily="34" charset="0"/>
              </a:rPr>
              <a:t>using the EC-Earth model. </a:t>
            </a:r>
            <a:r>
              <a:rPr lang="en-GB" sz="1300" dirty="0">
                <a:latin typeface="Georgia" panose="02040502050405020303" pitchFamily="18" charset="0"/>
              </a:rPr>
              <a:t>The resulting datasets comprise </a:t>
            </a:r>
            <a:r>
              <a:rPr lang="en-GB" sz="1300" b="1" i="1" dirty="0">
                <a:latin typeface="Georgia" panose="02040502050405020303" pitchFamily="18" charset="0"/>
              </a:rPr>
              <a:t>Ireland’s contribution to CMIP6 and directly inform the IPCC AR6 reports</a:t>
            </a:r>
            <a:r>
              <a:rPr lang="en-GB" sz="1300" dirty="0">
                <a:latin typeface="Georgia" panose="02040502050405020303" pitchFamily="18" charset="0"/>
              </a:rPr>
              <a:t>.</a:t>
            </a:r>
            <a:endParaRPr lang="en-GB" sz="1300" dirty="0">
              <a:solidFill>
                <a:srgbClr val="FF0000"/>
              </a:solidFill>
              <a:latin typeface="Georgia" panose="02040502050405020303" pitchFamily="18" charset="0"/>
              <a:cs typeface="Tahoma" pitchFamily="34" charset="0"/>
            </a:endParaRPr>
          </a:p>
        </p:txBody>
      </p:sp>
      <p:sp>
        <p:nvSpPr>
          <p:cNvPr id="8" name="Shape 3871">
            <a:extLst>
              <a:ext uri="{FF2B5EF4-FFF2-40B4-BE49-F238E27FC236}">
                <a16:creationId xmlns:a16="http://schemas.microsoft.com/office/drawing/2014/main" id="{DBE81068-7048-8642-B00E-833E4F1A1164}"/>
              </a:ext>
            </a:extLst>
          </p:cNvPr>
          <p:cNvSpPr txBox="1">
            <a:spLocks/>
          </p:cNvSpPr>
          <p:nvPr/>
        </p:nvSpPr>
        <p:spPr>
          <a:xfrm>
            <a:off x="-204863" y="1770771"/>
            <a:ext cx="7365311" cy="9947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783" lvl="1">
              <a:buFont typeface="Arial" panose="020B0604020202020204" pitchFamily="34" charset="0"/>
              <a:buChar char="•"/>
            </a:pPr>
            <a:r>
              <a:rPr lang="en-GB" sz="1300" dirty="0">
                <a:latin typeface="Georgia" panose="02040502050405020303" pitchFamily="18" charset="0"/>
              </a:rPr>
              <a:t>The simulations are run on the ICHEC supercomputer. All datasets are hosted on the ICHEC </a:t>
            </a:r>
            <a:r>
              <a:rPr lang="en-GB" sz="1300" i="1" dirty="0">
                <a:latin typeface="Georgia" panose="02040502050405020303" pitchFamily="18" charset="0"/>
              </a:rPr>
              <a:t>ESGF</a:t>
            </a:r>
            <a:r>
              <a:rPr lang="en-GB" sz="1300" dirty="0">
                <a:latin typeface="Georgia" panose="02040502050405020303" pitchFamily="18" charset="0"/>
              </a:rPr>
              <a:t> node and shared with the international community. Current data storage: ~2 PB.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3EB14C-7DB8-3143-8F66-F1F75A48E6F1}"/>
              </a:ext>
            </a:extLst>
          </p:cNvPr>
          <p:cNvSpPr txBox="1"/>
          <p:nvPr/>
        </p:nvSpPr>
        <p:spPr>
          <a:xfrm>
            <a:off x="157356" y="2736646"/>
            <a:ext cx="705149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300" dirty="0">
                <a:latin typeface="Georgia" panose="02040502050405020303" pitchFamily="18" charset="0"/>
              </a:rPr>
              <a:t>The global dataset are dynamically downscaled using both standard atmosphere-only (WRF &amp; COSMO-CLM) and coupled atmosphere-ocean-wave Regional Climate Models (COAWST, WRF, ROMS &amp; WW3/SWAN) to provide high-resolution (~3.8km) </a:t>
            </a:r>
            <a:r>
              <a:rPr lang="en-GB" sz="1300" b="1" dirty="0">
                <a:latin typeface="Georgia" panose="02040502050405020303" pitchFamily="18" charset="0"/>
              </a:rPr>
              <a:t>projections of climate change in Ireland.</a:t>
            </a:r>
          </a:p>
          <a:p>
            <a:pPr marL="742932" lvl="1" indent="-285744">
              <a:buFont typeface="Arial" panose="020B0604020202020204" pitchFamily="34" charset="0"/>
              <a:buChar char="•"/>
            </a:pPr>
            <a:r>
              <a:rPr lang="en-GB" sz="1200" b="1" i="1" dirty="0">
                <a:latin typeface="Georgia" panose="02040502050405020303" pitchFamily="18" charset="0"/>
              </a:rPr>
              <a:t>Results inform numerous governmental climate change reports (</a:t>
            </a:r>
            <a:r>
              <a:rPr lang="en-GB" sz="1200" b="1" i="1" dirty="0" err="1">
                <a:latin typeface="Georgia" panose="02040502050405020303" pitchFamily="18" charset="0"/>
              </a:rPr>
              <a:t>e.g</a:t>
            </a:r>
            <a:r>
              <a:rPr lang="en-GB" sz="1200" b="1" i="1" dirty="0">
                <a:latin typeface="Georgia" panose="02040502050405020303" pitchFamily="18" charset="0"/>
              </a:rPr>
              <a:t>, Biodiversity, Heritage Build, Agriculture, Transport, Health)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7929C5-1BDA-7641-962B-E79D7D85533A}"/>
              </a:ext>
            </a:extLst>
          </p:cNvPr>
          <p:cNvSpPr txBox="1"/>
          <p:nvPr/>
        </p:nvSpPr>
        <p:spPr>
          <a:xfrm>
            <a:off x="177356" y="4400839"/>
            <a:ext cx="707339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300" dirty="0">
                <a:latin typeface="Georgia" panose="02040502050405020303" pitchFamily="18" charset="0"/>
              </a:rPr>
              <a:t>The </a:t>
            </a:r>
            <a:r>
              <a:rPr lang="en-GB" sz="1300" b="1" dirty="0">
                <a:latin typeface="Georgia" panose="02040502050405020303" pitchFamily="18" charset="0"/>
              </a:rPr>
              <a:t>historical climate of Ireland </a:t>
            </a:r>
            <a:r>
              <a:rPr lang="en-GB" sz="1300" dirty="0">
                <a:latin typeface="Georgia" panose="02040502050405020303" pitchFamily="18" charset="0"/>
              </a:rPr>
              <a:t>is simulated at very high spatial resolution (~1.5km) using regional climate models WRF &amp; COSMO-CLM (1980-Present).</a:t>
            </a:r>
          </a:p>
          <a:p>
            <a:pPr marL="742932" lvl="1" indent="-285744">
              <a:buFont typeface="Arial" panose="020B0604020202020204" pitchFamily="34" charset="0"/>
              <a:buChar char="•"/>
            </a:pPr>
            <a:r>
              <a:rPr lang="en-GB" sz="1200" dirty="0">
                <a:latin typeface="Georgia" panose="02040502050405020303" pitchFamily="18" charset="0"/>
              </a:rPr>
              <a:t>Feeds into wide range of applications in </a:t>
            </a:r>
            <a:r>
              <a:rPr lang="en-GB" sz="1200" b="1" i="1" dirty="0">
                <a:latin typeface="Georgia" panose="02040502050405020303" pitchFamily="18" charset="0"/>
              </a:rPr>
              <a:t>agricultural, public health, energy (wind, wave and solar), insurance, socio-economic planning and fundamental studies in observed climate change trends</a:t>
            </a:r>
            <a:r>
              <a:rPr lang="en-GB" sz="1200" dirty="0">
                <a:latin typeface="Georgia" panose="02040502050405020303" pitchFamily="18" charset="0"/>
              </a:rPr>
              <a:t> and variability. </a:t>
            </a:r>
          </a:p>
          <a:p>
            <a:pPr marL="1200132" lvl="2" indent="-285744">
              <a:buFont typeface="Arial" panose="020B0604020202020204" pitchFamily="34" charset="0"/>
              <a:buChar char="•"/>
            </a:pPr>
            <a:r>
              <a:rPr lang="en-US" sz="1200" dirty="0">
                <a:latin typeface="Georgia" panose="02040502050405020303" pitchFamily="18" charset="0"/>
              </a:rPr>
              <a:t>High-Resolution </a:t>
            </a:r>
            <a:r>
              <a:rPr lang="en-US" sz="1200" dirty="0" err="1">
                <a:latin typeface="Georgia" panose="02040502050405020303" pitchFamily="18" charset="0"/>
              </a:rPr>
              <a:t>Agri</a:t>
            </a:r>
            <a:r>
              <a:rPr lang="en-US" sz="1200" dirty="0">
                <a:latin typeface="Georgia" panose="02040502050405020303" pitchFamily="18" charset="0"/>
              </a:rPr>
              <a:t>-Climate Datasets for Ireland</a:t>
            </a:r>
          </a:p>
          <a:p>
            <a:pPr marL="1200132" lvl="2" indent="-285744">
              <a:buFont typeface="Arial" panose="020B0604020202020204" pitchFamily="34" charset="0"/>
              <a:buChar char="•"/>
            </a:pPr>
            <a:r>
              <a:rPr lang="en-US" sz="1200" dirty="0">
                <a:latin typeface="Georgia" panose="02040502050405020303" pitchFamily="18" charset="0"/>
              </a:rPr>
              <a:t>High-Resolution Wind &amp; Solar Energy Maps for Ireland</a:t>
            </a:r>
            <a:endParaRPr lang="en-GB" sz="12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50BC33-C953-3840-8076-F0243734A9DE}"/>
              </a:ext>
            </a:extLst>
          </p:cNvPr>
          <p:cNvGrpSpPr/>
          <p:nvPr/>
        </p:nvGrpSpPr>
        <p:grpSpPr>
          <a:xfrm>
            <a:off x="7340202" y="1522279"/>
            <a:ext cx="3989955" cy="4684751"/>
            <a:chOff x="7518788" y="1513971"/>
            <a:chExt cx="3989955" cy="468475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2F7DA8E-3828-F44B-BDEE-CBDBA9366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0434" y="1859894"/>
              <a:ext cx="3026664" cy="4338828"/>
            </a:xfrm>
            <a:prstGeom prst="rect">
              <a:avLst/>
            </a:prstGeom>
          </p:spPr>
        </p:pic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4BA94AB3-44AA-2643-A9B0-B483D04C1AD9}"/>
                </a:ext>
              </a:extLst>
            </p:cNvPr>
            <p:cNvSpPr txBox="1">
              <a:spLocks/>
            </p:cNvSpPr>
            <p:nvPr/>
          </p:nvSpPr>
          <p:spPr>
            <a:xfrm>
              <a:off x="7518788" y="1513971"/>
              <a:ext cx="3989955" cy="69184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380940" rtl="0" eaLnBrk="1" latinLnBrk="0" hangingPunct="1">
                <a:spcBef>
                  <a:spcPct val="0"/>
                </a:spcBef>
                <a:buNone/>
                <a:defRPr sz="3667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IE" sz="1700" b="1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First Evapotranspiration Maps for Ireland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5115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104538E-6F1D-795B-3E82-5B4A7EC7A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Earth Observation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3AECC30C-7E22-14FE-6F1A-FBBD92BF0C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55600" y="3644901"/>
            <a:ext cx="3559484" cy="2417763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0CB28B-5C7D-3915-E94F-2552AF4C616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1288"/>
            <a:ext cx="1152525" cy="23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E"/>
              <a:t>www.ichec.ie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2C038A-AE1E-EA83-AFFD-6282F1B7C45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5178425" y="6491288"/>
            <a:ext cx="7013575" cy="23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/>
              <a:t>#EnableExcellenceInScience          #AdvanceDigitalSkills          #AccelerateEconomicDevelopment          #DeliverHPC4Good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F33870-BD62-9DE2-3678-3A78686538F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72838" y="6491288"/>
            <a:ext cx="919162" cy="23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34A5D7-2451-FF42-9A8D-9A31F79FD476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9A6DB8E3-9FA7-27E7-3FD2-9D19C85D6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653" y="600857"/>
            <a:ext cx="3946817" cy="2808312"/>
          </a:xfrm>
          <a:prstGeom prst="rect">
            <a:avLst/>
          </a:prstGeom>
          <a:noFill/>
          <a:ln>
            <a:noFill/>
          </a:ln>
          <a:effectLst>
            <a:outerShdw blurRad="76200" dist="63499" dir="5400000" algn="ctr" rotWithShape="0">
              <a:schemeClr val="bg2">
                <a:alpha val="45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5B4237-701A-D2A8-1358-CF75024E8790}"/>
              </a:ext>
            </a:extLst>
          </p:cNvPr>
          <p:cNvSpPr txBox="1"/>
          <p:nvPr/>
        </p:nvSpPr>
        <p:spPr>
          <a:xfrm>
            <a:off x="341832" y="1569803"/>
            <a:ext cx="52945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SPÉIR: Archive of Sentinel / Copernicus for Ireland: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Sentinel 1,2,3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 formalized under </a:t>
            </a:r>
            <a:r>
              <a:rPr lang="en-US" dirty="0" err="1"/>
              <a:t>CASPIr</a:t>
            </a:r>
            <a:r>
              <a:rPr lang="en-US" dirty="0"/>
              <a:t>/</a:t>
            </a:r>
            <a:r>
              <a:rPr lang="en-US" dirty="0" err="1"/>
              <a:t>EuroCC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Extended under </a:t>
            </a:r>
            <a:r>
              <a:rPr lang="en-US" dirty="0" err="1"/>
              <a:t>Datacube</a:t>
            </a:r>
            <a:r>
              <a:rPr lang="en-US" dirty="0"/>
              <a:t> for 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ESA EVDC:  Env. Validation data </a:t>
            </a:r>
            <a:r>
              <a:rPr lang="en-US" dirty="0" err="1"/>
              <a:t>centre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Satellite archive for S5P, Aeolus,  EarthCARE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Calibration and processing at ICHEC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AIREO: AI-Ready Earth Observation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Make all the EO data ready for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2922082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CC778-46D2-F332-A15C-91A266092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EO workflows and projects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9398AA-BFF6-A13C-F40B-99BCBFCEF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0298" y="3035300"/>
            <a:ext cx="2364627" cy="1668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26820-501F-655D-6CA9-FD7542EF7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2570" y="365125"/>
            <a:ext cx="3106508" cy="23907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B3A07C-46A1-4FCE-C6B8-06C5E4BB7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10525" y="5089028"/>
            <a:ext cx="2798553" cy="10863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66CC56-006D-0778-7F28-94A738D29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ML identification of PV, EV opportunities for SEAI</a:t>
            </a:r>
          </a:p>
          <a:p>
            <a:pPr lvl="1"/>
            <a:r>
              <a:rPr lang="en-US" dirty="0"/>
              <a:t>South-facing </a:t>
            </a:r>
            <a:r>
              <a:rPr lang="en-US" dirty="0" err="1"/>
              <a:t>roofspace</a:t>
            </a:r>
            <a:r>
              <a:rPr lang="en-US" dirty="0"/>
              <a:t>, car parking for grid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Water quality</a:t>
            </a:r>
          </a:p>
          <a:p>
            <a:pPr marL="0" indent="0">
              <a:buNone/>
            </a:pPr>
            <a:r>
              <a:rPr lang="en-US" dirty="0"/>
              <a:t>	Lake pollution, invasive species</a:t>
            </a:r>
          </a:p>
          <a:p>
            <a:pPr marL="0" indent="0">
              <a:buNone/>
            </a:pPr>
            <a:r>
              <a:rPr lang="en-US" dirty="0"/>
              <a:t>Seaweed farming</a:t>
            </a:r>
          </a:p>
          <a:p>
            <a:pPr marL="0" indent="0">
              <a:buNone/>
            </a:pPr>
            <a:r>
              <a:rPr lang="en-US" dirty="0"/>
              <a:t>Hydrology: flooding under forestry</a:t>
            </a:r>
          </a:p>
        </p:txBody>
      </p:sp>
    </p:spTree>
    <p:extLst>
      <p:ext uri="{BB962C8B-B14F-4D97-AF65-F5344CB8AC3E}">
        <p14:creationId xmlns:p14="http://schemas.microsoft.com/office/powerpoint/2010/main" val="245629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CE817-AA15-F445-8824-09264C293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7" y="136525"/>
            <a:ext cx="10818420" cy="1325563"/>
          </a:xfrm>
        </p:spPr>
        <p:txBody>
          <a:bodyPr>
            <a:normAutofit/>
          </a:bodyPr>
          <a:lstStyle/>
          <a:p>
            <a:r>
              <a:rPr lang="en-GB" sz="4000" dirty="0"/>
              <a:t>AI-Ready Earth Observation (AIREO)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B4271-288F-787A-E37D-D7BEBA990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Previous ESA project: </a:t>
            </a:r>
          </a:p>
          <a:p>
            <a:pPr marL="0" indent="0">
              <a:buNone/>
            </a:pPr>
            <a:r>
              <a:rPr lang="en-US" dirty="0"/>
              <a:t>enabling pre-existing data for AI/ML training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Extend this work for public sector datasets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0AA843-B424-294C-AC8D-9C76E46F7C8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60658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    #DeliverExcellenceInScience 		    #AdvanceDigitalSkills </a:t>
            </a:r>
            <a:br>
              <a:rPr lang="en-GB"/>
            </a:br>
            <a:r>
              <a:rPr lang="en-GB"/>
              <a:t>#AccelerateEconomicDevelopment 		#DeliverHPC4Good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5D34D0-2DC7-1840-9575-6640C2EB0CA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34A5D7-2451-FF42-9A8D-9A31F79FD476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53AF7B-A81C-1F49-BA11-480D654F0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2481" y="4254499"/>
            <a:ext cx="3017546" cy="22535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F7116E-6175-E644-8B9D-BB8CCD1F8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500" y="1825625"/>
            <a:ext cx="3252444" cy="11636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206E5F-404A-564B-9F6A-9E2EE8ED2C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0508" y="3152123"/>
            <a:ext cx="3310168" cy="1183539"/>
          </a:xfrm>
          <a:prstGeom prst="rect">
            <a:avLst/>
          </a:prstGeom>
        </p:spPr>
      </p:pic>
      <p:pic>
        <p:nvPicPr>
          <p:cNvPr id="1026" name="Picture 2" descr="ESA Television - Wikipedia">
            <a:extLst>
              <a:ext uri="{FF2B5EF4-FFF2-40B4-BE49-F238E27FC236}">
                <a16:creationId xmlns:a16="http://schemas.microsoft.com/office/drawing/2014/main" id="{9579BCF6-89B5-634A-AC56-B5DFB0AC2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013" y="1272559"/>
            <a:ext cx="1262742" cy="49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D0CAEB-D901-0046-A32F-D14773F8C8D2}"/>
              </a:ext>
            </a:extLst>
          </p:cNvPr>
          <p:cNvSpPr txBox="1"/>
          <p:nvPr/>
        </p:nvSpPr>
        <p:spPr>
          <a:xfrm>
            <a:off x="119743" y="6455229"/>
            <a:ext cx="59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AM</a:t>
            </a:r>
          </a:p>
        </p:txBody>
      </p:sp>
    </p:spTree>
    <p:extLst>
      <p:ext uri="{BB962C8B-B14F-4D97-AF65-F5344CB8AC3E}">
        <p14:creationId xmlns:p14="http://schemas.microsoft.com/office/powerpoint/2010/main" val="2945475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8D526F9-B17B-4EC8-4F7A-F88D87579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rbel"/>
              </a:rPr>
              <a:t>Space Networks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84F7FB-1F5B-B1EE-A84C-C923941DAA7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1288"/>
            <a:ext cx="1152525" cy="23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E"/>
              <a:t>www.ichec.ie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0B2FFF-F922-2E15-5C11-C0BB2F2F737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5178425" y="6491288"/>
            <a:ext cx="7013575" cy="23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/>
              <a:t>#EnableExcellenceInScience          #AdvanceDigitalSkills          #AccelerateEconomicDevelopment          #DeliverHPC4Good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E7DB34-0293-A677-3244-6BF59DD9E5A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72838" y="6491288"/>
            <a:ext cx="919162" cy="23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34A5D7-2451-FF42-9A8D-9A31F79FD476}" type="slidenum">
              <a:rPr lang="en-GB" smtClean="0"/>
              <a:pPr/>
              <a:t>8</a:t>
            </a:fld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2CBC9A-FC8B-2EBF-AC64-61E8E5E83167}"/>
              </a:ext>
            </a:extLst>
          </p:cNvPr>
          <p:cNvGrpSpPr/>
          <p:nvPr/>
        </p:nvGrpSpPr>
        <p:grpSpPr>
          <a:xfrm>
            <a:off x="7137400" y="2755900"/>
            <a:ext cx="4903923" cy="3736023"/>
            <a:chOff x="1038857" y="1229807"/>
            <a:chExt cx="6203133" cy="526211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5C76AA2-DFDD-D291-2428-618513C54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8858" y="1229807"/>
              <a:ext cx="6203132" cy="141113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88642EE-1A16-2B01-22F2-608C836F8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8857" y="2629596"/>
              <a:ext cx="6203133" cy="3862328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127675C-A91D-1575-46BB-EB956DBE7E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2101" y="136525"/>
            <a:ext cx="4212589" cy="2257164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27667B1-8263-4A22-B326-E436FEEE9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180" y="5753100"/>
            <a:ext cx="1896770" cy="73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botica Technologies | satsearch">
            <a:extLst>
              <a:ext uri="{FF2B5EF4-FFF2-40B4-BE49-F238E27FC236}">
                <a16:creationId xmlns:a16="http://schemas.microsoft.com/office/drawing/2014/main" id="{A1B44B8F-8CF5-3D1C-FA47-E7C7C4088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487" y="5753100"/>
            <a:ext cx="1659168" cy="5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8C0D40-ED8C-1690-FE77-D5606D64D2F5}"/>
              </a:ext>
            </a:extLst>
          </p:cNvPr>
          <p:cNvSpPr txBox="1"/>
          <p:nvPr/>
        </p:nvSpPr>
        <p:spPr>
          <a:xfrm>
            <a:off x="736270" y="2108200"/>
            <a:ext cx="42332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Complex workflow: user on laptop runs QGIS: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Analyses data from nanosat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Retrains model on HPC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Uploads changed model from HPC to nanosat</a:t>
            </a:r>
          </a:p>
        </p:txBody>
      </p:sp>
    </p:spTree>
    <p:extLst>
      <p:ext uri="{BB962C8B-B14F-4D97-AF65-F5344CB8AC3E}">
        <p14:creationId xmlns:p14="http://schemas.microsoft.com/office/powerpoint/2010/main" val="280589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56FFC0-255E-4404-E1B2-700356412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rbel"/>
              </a:rPr>
              <a:t>QSVM4EO</a:t>
            </a:r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1B9042-4D8F-C6C9-5709-66DBDA738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271" y="2501899"/>
            <a:ext cx="5359730" cy="3675063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en-US" dirty="0">
                <a:latin typeface="Corbel"/>
              </a:rPr>
              <a:t>QSVM4EO (IGARSS, QIP, etc.) implementation and (provisional) results</a:t>
            </a:r>
          </a:p>
          <a:p>
            <a:pPr lvl="1"/>
            <a:r>
              <a:rPr lang="en-US" dirty="0">
                <a:latin typeface="Corbel"/>
              </a:rPr>
              <a:t>IGARSS 23 presentations - "MULTICLASS LAND USE / LAND COVER (LULC) CLASSIFICATION USING QUANTUM ENHANCED MACHINE LEARNING ALGORITHMS"</a:t>
            </a:r>
          </a:p>
          <a:p>
            <a:pPr lvl="2"/>
            <a:r>
              <a:rPr lang="en-US" dirty="0">
                <a:latin typeface="Corbel"/>
              </a:rPr>
              <a:t>Landsat-8 data, 8 bands</a:t>
            </a:r>
          </a:p>
          <a:p>
            <a:pPr lvl="2"/>
            <a:r>
              <a:rPr lang="en-US" dirty="0">
                <a:latin typeface="Corbel"/>
              </a:rPr>
              <a:t>Dataset: 304 datapoints (training + testing), 3 labels</a:t>
            </a:r>
            <a:endParaRPr lang="en-US" dirty="0"/>
          </a:p>
          <a:p>
            <a:pPr lvl="2"/>
            <a:r>
              <a:rPr lang="en-US" dirty="0">
                <a:latin typeface="Corbel"/>
              </a:rPr>
              <a:t>Classical SVM with 4 kernels</a:t>
            </a:r>
          </a:p>
          <a:p>
            <a:pPr lvl="2"/>
            <a:r>
              <a:rPr lang="en-US" dirty="0">
                <a:latin typeface="Corbel"/>
              </a:rPr>
              <a:t>Quantum-enhanced SVM with Z and ZZ feature encoding</a:t>
            </a:r>
          </a:p>
          <a:p>
            <a:pPr lvl="2"/>
            <a:endParaRPr lang="en-US" dirty="0">
              <a:latin typeface="Corbel"/>
            </a:endParaRPr>
          </a:p>
          <a:p>
            <a:pPr lvl="1"/>
            <a:r>
              <a:rPr lang="en-US" dirty="0">
                <a:latin typeface="Corbel"/>
              </a:rPr>
              <a:t>Scaling up</a:t>
            </a:r>
            <a:endParaRPr lang="en-US" dirty="0"/>
          </a:p>
          <a:p>
            <a:pPr lvl="2"/>
            <a:r>
              <a:rPr lang="en-US" dirty="0">
                <a:latin typeface="Corbel"/>
              </a:rPr>
              <a:t>Sentinel-2 data, 4 or 8 bands</a:t>
            </a:r>
          </a:p>
          <a:p>
            <a:pPr lvl="2"/>
            <a:r>
              <a:rPr lang="en-US" dirty="0">
                <a:latin typeface="Corbel"/>
              </a:rPr>
              <a:t>Datasets: 1k and 65k datapoints training , 1k and 65k datapoints testing, 5 labels</a:t>
            </a:r>
            <a:endParaRPr lang="en-US" dirty="0"/>
          </a:p>
          <a:p>
            <a:pPr lvl="2"/>
            <a:r>
              <a:rPr lang="en-US" dirty="0">
                <a:latin typeface="Corbel"/>
                <a:cs typeface="Arial"/>
              </a:rPr>
              <a:t>Classical SVM with 4 kernels</a:t>
            </a:r>
          </a:p>
          <a:p>
            <a:pPr lvl="2"/>
            <a:r>
              <a:rPr lang="en-US" dirty="0">
                <a:latin typeface="Corbel"/>
                <a:cs typeface="Arial"/>
              </a:rPr>
              <a:t>Quantum-enhanced SVM with Z and ZZ feature encoding, also investigating other encodings</a:t>
            </a:r>
            <a:endParaRPr lang="en-US" dirty="0">
              <a:latin typeface="Corbel"/>
            </a:endParaRPr>
          </a:p>
          <a:p>
            <a:pPr lvl="2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E0CF4A-FB09-A82A-6934-FB3FC1E892D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1288"/>
            <a:ext cx="1152525" cy="23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E" dirty="0" err="1"/>
              <a:t>www.ichec.ie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62C2E3-F276-AA7E-067C-BA938F04FAE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5178425" y="6491288"/>
            <a:ext cx="7013575" cy="23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/>
              <a:t>#EnableExcellenceInScience          #AdvanceDigitalSkills          #AccelerateEconomicDevelopment          #DeliverHPC4Good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30A1FE-6100-8334-5C37-5B5D4ACBE97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72838" y="6491288"/>
            <a:ext cx="919162" cy="23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34A5D7-2451-FF42-9A8D-9A31F79FD476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4CCC78-ECDA-E251-25DC-F4025EDC4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5214" y="4044757"/>
            <a:ext cx="2038710" cy="22932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E45A8A-30BB-75EF-49F3-226DF6456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6476" y="4006281"/>
            <a:ext cx="2124973" cy="23966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5DAC9A-0633-4949-64E9-4C377B534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1683" y="1290358"/>
            <a:ext cx="2053087" cy="23075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71B83F-8BA1-08A9-72B2-AD8D757B32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1457" y="1284398"/>
            <a:ext cx="2239993" cy="24920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A631CCF-D05E-BC59-6818-E398D7CE35DF}"/>
              </a:ext>
            </a:extLst>
          </p:cNvPr>
          <p:cNvSpPr txBox="1"/>
          <p:nvPr/>
        </p:nvSpPr>
        <p:spPr>
          <a:xfrm>
            <a:off x="773443" y="1482727"/>
            <a:ext cx="4206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Connecting Quantum computing to EO software stack: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40971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net Presentation v4" id="{FC9FD239-82E6-49B8-AEC3-E38408511653}" vid="{3679A650-C2A6-4B96-AE8A-892A8EE2FF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3366</TotalTime>
  <Words>1577</Words>
  <Application>Microsoft Macintosh PowerPoint</Application>
  <PresentationFormat>Widescreen</PresentationFormat>
  <Paragraphs>237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Aptos</vt:lpstr>
      <vt:lpstr>Arial</vt:lpstr>
      <vt:lpstr>Calibri</vt:lpstr>
      <vt:lpstr>Calibri Light</vt:lpstr>
      <vt:lpstr>Corbel</vt:lpstr>
      <vt:lpstr>Dosis ExtraLight</vt:lpstr>
      <vt:lpstr>Georgia</vt:lpstr>
      <vt:lpstr>Tahoma</vt:lpstr>
      <vt:lpstr>1_Office Theme</vt:lpstr>
      <vt:lpstr>Framework for Digital Twins in Ireland</vt:lpstr>
      <vt:lpstr>Digital Twins</vt:lpstr>
      <vt:lpstr>PowerPoint Presentation</vt:lpstr>
      <vt:lpstr>Evolution: from  climate change modelling</vt:lpstr>
      <vt:lpstr>Earth Observation</vt:lpstr>
      <vt:lpstr>EO workflows and projects</vt:lpstr>
      <vt:lpstr>AI-Ready Earth Observation (AIREO)</vt:lpstr>
      <vt:lpstr>Space Networks</vt:lpstr>
      <vt:lpstr>QSVM4EO</vt:lpstr>
      <vt:lpstr>Small Digital twin: Lake water monitoring</vt:lpstr>
      <vt:lpstr>PowerPoint Presentation</vt:lpstr>
      <vt:lpstr>National &amp; EU Platforms &amp; Services​</vt:lpstr>
      <vt:lpstr>IRL Dataspace</vt:lpstr>
      <vt:lpstr>IRL-DataSpace and IRL-DSSC (Data Space Support Centre)</vt:lpstr>
      <vt:lpstr>EO and cloud services</vt:lpstr>
      <vt:lpstr>EOEPCA</vt:lpstr>
      <vt:lpstr>Digital twins </vt:lpstr>
      <vt:lpstr>Buildings risk twins: Dublin and nationally</vt:lpstr>
      <vt:lpstr>FORESIGHT</vt:lpstr>
      <vt:lpstr>Land use modelling for hydrology, energy</vt:lpstr>
      <vt:lpstr>ICOS - Integrated Carbon Observing System</vt:lpstr>
      <vt:lpstr>Lifecycle curation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Alastair McKinstry</dc:creator>
  <cp:lastModifiedBy>Alastair McKinstry</cp:lastModifiedBy>
  <cp:revision>19</cp:revision>
  <dcterms:created xsi:type="dcterms:W3CDTF">2025-10-14T06:04:58Z</dcterms:created>
  <dcterms:modified xsi:type="dcterms:W3CDTF">2025-10-16T14:11:28Z</dcterms:modified>
</cp:coreProperties>
</file>