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4"/>
  </p:sldMasterIdLst>
  <p:notesMasterIdLst>
    <p:notesMasterId r:id="rId17"/>
  </p:notesMasterIdLst>
  <p:sldIdLst>
    <p:sldId id="256" r:id="rId5"/>
    <p:sldId id="270" r:id="rId6"/>
    <p:sldId id="268" r:id="rId7"/>
    <p:sldId id="258" r:id="rId8"/>
    <p:sldId id="257" r:id="rId9"/>
    <p:sldId id="261" r:id="rId10"/>
    <p:sldId id="262" r:id="rId11"/>
    <p:sldId id="263" r:id="rId12"/>
    <p:sldId id="264" r:id="rId13"/>
    <p:sldId id="265" r:id="rId14"/>
    <p:sldId id="267" r:id="rId15"/>
    <p:sldId id="260" r:id="rId16"/>
  </p:sldIdLst>
  <p:sldSz cx="9144000" cy="5143500" type="screen16x9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Medium" panose="020F0502020204030204" pitchFamily="34" charset="0"/>
      <p:regular r:id="rId22"/>
      <p:bold r:id="rId23"/>
      <p:italic r:id="rId24"/>
      <p:boldItalic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B233E-C557-A345-A773-FDD04168F81A}" v="11" dt="2025-10-13T11:27:21.0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48"/>
  </p:normalViewPr>
  <p:slideViewPr>
    <p:cSldViewPr snapToGrid="0">
      <p:cViewPr varScale="1">
        <p:scale>
          <a:sx n="155" d="100"/>
          <a:sy n="155" d="100"/>
        </p:scale>
        <p:origin x="19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Marchesi" userId="14021016-325c-4802-8942-b96675a80c7c" providerId="ADAL" clId="{D91B233E-C557-A345-A773-FDD04168F81A}"/>
    <pc:docChg chg="undo custSel addSld delSld modSld sldOrd">
      <pc:chgData name="Filippo Marchesi" userId="14021016-325c-4802-8942-b96675a80c7c" providerId="ADAL" clId="{D91B233E-C557-A345-A773-FDD04168F81A}" dt="2025-10-14T07:12:00.626" v="83" actId="2696"/>
      <pc:docMkLst>
        <pc:docMk/>
      </pc:docMkLst>
      <pc:sldChg chg="del">
        <pc:chgData name="Filippo Marchesi" userId="14021016-325c-4802-8942-b96675a80c7c" providerId="ADAL" clId="{D91B233E-C557-A345-A773-FDD04168F81A}" dt="2025-10-14T07:12:00.626" v="83" actId="2696"/>
        <pc:sldMkLst>
          <pc:docMk/>
          <pc:sldMk cId="0" sldId="259"/>
        </pc:sldMkLst>
      </pc:sldChg>
      <pc:sldChg chg="modSp add del mod ord">
        <pc:chgData name="Filippo Marchesi" userId="14021016-325c-4802-8942-b96675a80c7c" providerId="ADAL" clId="{D91B233E-C557-A345-A773-FDD04168F81A}" dt="2025-10-13T11:16:39.227" v="8"/>
        <pc:sldMkLst>
          <pc:docMk/>
          <pc:sldMk cId="3386174229" sldId="269"/>
        </pc:sldMkLst>
        <pc:spChg chg="mod">
          <ac:chgData name="Filippo Marchesi" userId="14021016-325c-4802-8942-b96675a80c7c" providerId="ADAL" clId="{D91B233E-C557-A345-A773-FDD04168F81A}" dt="2025-10-13T11:16:37.383" v="6" actId="20577"/>
          <ac:spMkLst>
            <pc:docMk/>
            <pc:sldMk cId="3386174229" sldId="269"/>
            <ac:spMk id="62" creationId="{300F3860-78C0-3651-B3ED-A2A97E5EC1D6}"/>
          </ac:spMkLst>
        </pc:spChg>
      </pc:sldChg>
      <pc:sldChg chg="addSp delSp modSp add mod ord">
        <pc:chgData name="Filippo Marchesi" userId="14021016-325c-4802-8942-b96675a80c7c" providerId="ADAL" clId="{D91B233E-C557-A345-A773-FDD04168F81A}" dt="2025-10-13T20:42:13.844" v="82" actId="1037"/>
        <pc:sldMkLst>
          <pc:docMk/>
          <pc:sldMk cId="258173012" sldId="270"/>
        </pc:sldMkLst>
        <pc:spChg chg="del">
          <ac:chgData name="Filippo Marchesi" userId="14021016-325c-4802-8942-b96675a80c7c" providerId="ADAL" clId="{D91B233E-C557-A345-A773-FDD04168F81A}" dt="2025-10-13T11:16:51.679" v="11" actId="478"/>
          <ac:spMkLst>
            <pc:docMk/>
            <pc:sldMk cId="258173012" sldId="270"/>
            <ac:spMk id="6" creationId="{6307A34D-192A-55A3-94E3-4232CF39F079}"/>
          </ac:spMkLst>
        </pc:spChg>
        <pc:spChg chg="mod">
          <ac:chgData name="Filippo Marchesi" userId="14021016-325c-4802-8942-b96675a80c7c" providerId="ADAL" clId="{D91B233E-C557-A345-A773-FDD04168F81A}" dt="2025-10-13T11:26:11.979" v="75" actId="1036"/>
          <ac:spMkLst>
            <pc:docMk/>
            <pc:sldMk cId="258173012" sldId="270"/>
            <ac:spMk id="65" creationId="{5F2AC0B1-F997-540E-A023-19AACEDA1AD4}"/>
          </ac:spMkLst>
        </pc:spChg>
        <pc:graphicFrameChg chg="del">
          <ac:chgData name="Filippo Marchesi" userId="14021016-325c-4802-8942-b96675a80c7c" providerId="ADAL" clId="{D91B233E-C557-A345-A773-FDD04168F81A}" dt="2025-10-13T11:16:55.555" v="12" actId="478"/>
          <ac:graphicFrameMkLst>
            <pc:docMk/>
            <pc:sldMk cId="258173012" sldId="270"/>
            <ac:graphicFrameMk id="5" creationId="{64E8FD2C-4E83-FC0B-D2E9-DC35F4041015}"/>
          </ac:graphicFrameMkLst>
        </pc:graphicFrameChg>
        <pc:graphicFrameChg chg="del">
          <ac:chgData name="Filippo Marchesi" userId="14021016-325c-4802-8942-b96675a80c7c" providerId="ADAL" clId="{D91B233E-C557-A345-A773-FDD04168F81A}" dt="2025-10-13T11:16:49.266" v="10" actId="478"/>
          <ac:graphicFrameMkLst>
            <pc:docMk/>
            <pc:sldMk cId="258173012" sldId="270"/>
            <ac:graphicFrameMk id="66" creationId="{34456BF7-28D8-D3EE-022D-96E27DA414E2}"/>
          </ac:graphicFrameMkLst>
        </pc:graphicFrameChg>
        <pc:picChg chg="add del mod">
          <ac:chgData name="Filippo Marchesi" userId="14021016-325c-4802-8942-b96675a80c7c" providerId="ADAL" clId="{D91B233E-C557-A345-A773-FDD04168F81A}" dt="2025-10-13T11:18:14.575" v="28" actId="478"/>
          <ac:picMkLst>
            <pc:docMk/>
            <pc:sldMk cId="258173012" sldId="270"/>
            <ac:picMk id="2" creationId="{B6A27D46-3C0C-738A-AD3F-5DB63F0D750B}"/>
          </ac:picMkLst>
        </pc:picChg>
        <pc:picChg chg="add del mod">
          <ac:chgData name="Filippo Marchesi" userId="14021016-325c-4802-8942-b96675a80c7c" providerId="ADAL" clId="{D91B233E-C557-A345-A773-FDD04168F81A}" dt="2025-10-13T11:18:12.236" v="26" actId="478"/>
          <ac:picMkLst>
            <pc:docMk/>
            <pc:sldMk cId="258173012" sldId="270"/>
            <ac:picMk id="3" creationId="{ED3088E2-0658-2B66-2B4A-D01B70F0FB75}"/>
          </ac:picMkLst>
        </pc:picChg>
        <pc:picChg chg="add mod">
          <ac:chgData name="Filippo Marchesi" userId="14021016-325c-4802-8942-b96675a80c7c" providerId="ADAL" clId="{D91B233E-C557-A345-A773-FDD04168F81A}" dt="2025-10-13T11:24:21.228" v="71" actId="14100"/>
          <ac:picMkLst>
            <pc:docMk/>
            <pc:sldMk cId="258173012" sldId="270"/>
            <ac:picMk id="4" creationId="{379E3151-60E4-FC13-9606-23561D338E51}"/>
          </ac:picMkLst>
        </pc:picChg>
        <pc:picChg chg="add mod">
          <ac:chgData name="Filippo Marchesi" userId="14021016-325c-4802-8942-b96675a80c7c" providerId="ADAL" clId="{D91B233E-C557-A345-A773-FDD04168F81A}" dt="2025-10-13T20:42:13.844" v="82" actId="1037"/>
          <ac:picMkLst>
            <pc:docMk/>
            <pc:sldMk cId="258173012" sldId="270"/>
            <ac:picMk id="7" creationId="{CC1BB19F-EDA8-B66D-929E-6CAE849135E3}"/>
          </ac:picMkLst>
        </pc:picChg>
      </pc:sldChg>
      <pc:sldChg chg="add del">
        <pc:chgData name="Filippo Marchesi" userId="14021016-325c-4802-8942-b96675a80c7c" providerId="ADAL" clId="{D91B233E-C557-A345-A773-FDD04168F81A}" dt="2025-10-13T11:17:01.810" v="14"/>
        <pc:sldMkLst>
          <pc:docMk/>
          <pc:sldMk cId="3386174229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1C7B5-11D7-BD49-9FA7-FE0D178A36C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51F44B16-6A51-CE4B-A4C3-EC10EC9DA8B7}">
      <dgm:prSet phldrT="[Text]"/>
      <dgm:spPr/>
      <dgm:t>
        <a:bodyPr/>
        <a:lstStyle/>
        <a:p>
          <a:r>
            <a:rPr lang="en-GB" dirty="0"/>
            <a:t>ToC and contribution definition</a:t>
          </a:r>
        </a:p>
      </dgm:t>
    </dgm:pt>
    <dgm:pt modelId="{0636FF2E-4B6C-394F-8BEA-A4A69B63795C}" type="parTrans" cxnId="{60144C04-1682-0F46-9B52-7DBE25C73C32}">
      <dgm:prSet/>
      <dgm:spPr/>
      <dgm:t>
        <a:bodyPr/>
        <a:lstStyle/>
        <a:p>
          <a:endParaRPr lang="en-GB"/>
        </a:p>
      </dgm:t>
    </dgm:pt>
    <dgm:pt modelId="{1A2A9C0F-D833-124F-B4BE-98F65BDDE38B}" type="sibTrans" cxnId="{60144C04-1682-0F46-9B52-7DBE25C73C32}">
      <dgm:prSet/>
      <dgm:spPr/>
      <dgm:t>
        <a:bodyPr/>
        <a:lstStyle/>
        <a:p>
          <a:endParaRPr lang="en-GB"/>
        </a:p>
      </dgm:t>
    </dgm:pt>
    <dgm:pt modelId="{023DE812-FF6C-EB4D-A39C-AC7E4C0F16B1}">
      <dgm:prSet phldrT="[Text]"/>
      <dgm:spPr/>
      <dgm:t>
        <a:bodyPr/>
        <a:lstStyle/>
        <a:p>
          <a:r>
            <a:rPr lang="en-GB" dirty="0"/>
            <a:t>Consolidation and Implementation</a:t>
          </a:r>
        </a:p>
      </dgm:t>
    </dgm:pt>
    <dgm:pt modelId="{44CF997A-23F5-A24E-BA94-A2F1C3C65DFE}" type="parTrans" cxnId="{88A9D559-4D46-5D46-9BF3-327EEF88DDD7}">
      <dgm:prSet/>
      <dgm:spPr/>
      <dgm:t>
        <a:bodyPr/>
        <a:lstStyle/>
        <a:p>
          <a:endParaRPr lang="en-GB"/>
        </a:p>
      </dgm:t>
    </dgm:pt>
    <dgm:pt modelId="{AAAFC680-2EE0-054A-AF39-D80D348F3B74}" type="sibTrans" cxnId="{88A9D559-4D46-5D46-9BF3-327EEF88DDD7}">
      <dgm:prSet/>
      <dgm:spPr/>
      <dgm:t>
        <a:bodyPr/>
        <a:lstStyle/>
        <a:p>
          <a:endParaRPr lang="en-GB"/>
        </a:p>
      </dgm:t>
    </dgm:pt>
    <dgm:pt modelId="{1ABE1992-3BAA-424A-BC16-41EC295EB12A}">
      <dgm:prSet phldrT="[Text]"/>
      <dgm:spPr/>
      <dgm:t>
        <a:bodyPr/>
        <a:lstStyle/>
        <a:p>
          <a:r>
            <a:rPr lang="en-GB" dirty="0"/>
            <a:t>Review and Publication</a:t>
          </a:r>
        </a:p>
      </dgm:t>
    </dgm:pt>
    <dgm:pt modelId="{55A7C9BE-9132-3643-9961-EBCB874C09DF}" type="parTrans" cxnId="{9A1CEC8E-48AD-FC4B-A9FE-B8F8D4646299}">
      <dgm:prSet/>
      <dgm:spPr/>
      <dgm:t>
        <a:bodyPr/>
        <a:lstStyle/>
        <a:p>
          <a:endParaRPr lang="en-GB"/>
        </a:p>
      </dgm:t>
    </dgm:pt>
    <dgm:pt modelId="{635520D9-9CFB-D940-B0DE-4E6B0DE4B861}" type="sibTrans" cxnId="{9A1CEC8E-48AD-FC4B-A9FE-B8F8D4646299}">
      <dgm:prSet/>
      <dgm:spPr/>
      <dgm:t>
        <a:bodyPr/>
        <a:lstStyle/>
        <a:p>
          <a:endParaRPr lang="en-GB"/>
        </a:p>
      </dgm:t>
    </dgm:pt>
    <dgm:pt modelId="{E88157FB-3B02-3643-B2E7-AF702FD1EBA4}" type="pres">
      <dgm:prSet presAssocID="{AC41C7B5-11D7-BD49-9FA7-FE0D178A36CD}" presName="Name0" presStyleCnt="0">
        <dgm:presLayoutVars>
          <dgm:dir/>
          <dgm:resizeHandles val="exact"/>
        </dgm:presLayoutVars>
      </dgm:prSet>
      <dgm:spPr/>
    </dgm:pt>
    <dgm:pt modelId="{9C430535-0BB4-8247-A421-EFE6E826C54A}" type="pres">
      <dgm:prSet presAssocID="{51F44B16-6A51-CE4B-A4C3-EC10EC9DA8B7}" presName="node" presStyleLbl="node1" presStyleIdx="0" presStyleCnt="3">
        <dgm:presLayoutVars>
          <dgm:bulletEnabled val="1"/>
        </dgm:presLayoutVars>
      </dgm:prSet>
      <dgm:spPr/>
    </dgm:pt>
    <dgm:pt modelId="{F3810D7B-FF1F-9542-A84A-6411233DB32C}" type="pres">
      <dgm:prSet presAssocID="{1A2A9C0F-D833-124F-B4BE-98F65BDDE38B}" presName="sibTrans" presStyleLbl="sibTrans2D1" presStyleIdx="0" presStyleCnt="2"/>
      <dgm:spPr/>
    </dgm:pt>
    <dgm:pt modelId="{2388A54A-8255-4B41-8916-E255DB74098A}" type="pres">
      <dgm:prSet presAssocID="{1A2A9C0F-D833-124F-B4BE-98F65BDDE38B}" presName="connectorText" presStyleLbl="sibTrans2D1" presStyleIdx="0" presStyleCnt="2"/>
      <dgm:spPr/>
    </dgm:pt>
    <dgm:pt modelId="{EDCD2CA4-1454-F845-99FD-4D367CBD3AB0}" type="pres">
      <dgm:prSet presAssocID="{023DE812-FF6C-EB4D-A39C-AC7E4C0F16B1}" presName="node" presStyleLbl="node1" presStyleIdx="1" presStyleCnt="3">
        <dgm:presLayoutVars>
          <dgm:bulletEnabled val="1"/>
        </dgm:presLayoutVars>
      </dgm:prSet>
      <dgm:spPr/>
    </dgm:pt>
    <dgm:pt modelId="{226B34FA-BA72-0741-8BE3-4569FAE376BC}" type="pres">
      <dgm:prSet presAssocID="{AAAFC680-2EE0-054A-AF39-D80D348F3B74}" presName="sibTrans" presStyleLbl="sibTrans2D1" presStyleIdx="1" presStyleCnt="2"/>
      <dgm:spPr/>
    </dgm:pt>
    <dgm:pt modelId="{EBA82EBB-F29C-874A-AED6-EA854CC9D7D0}" type="pres">
      <dgm:prSet presAssocID="{AAAFC680-2EE0-054A-AF39-D80D348F3B74}" presName="connectorText" presStyleLbl="sibTrans2D1" presStyleIdx="1" presStyleCnt="2"/>
      <dgm:spPr/>
    </dgm:pt>
    <dgm:pt modelId="{70941E71-5E21-7149-ABA2-E85264309EC6}" type="pres">
      <dgm:prSet presAssocID="{1ABE1992-3BAA-424A-BC16-41EC295EB12A}" presName="node" presStyleLbl="node1" presStyleIdx="2" presStyleCnt="3">
        <dgm:presLayoutVars>
          <dgm:bulletEnabled val="1"/>
        </dgm:presLayoutVars>
      </dgm:prSet>
      <dgm:spPr/>
    </dgm:pt>
  </dgm:ptLst>
  <dgm:cxnLst>
    <dgm:cxn modelId="{60144C04-1682-0F46-9B52-7DBE25C73C32}" srcId="{AC41C7B5-11D7-BD49-9FA7-FE0D178A36CD}" destId="{51F44B16-6A51-CE4B-A4C3-EC10EC9DA8B7}" srcOrd="0" destOrd="0" parTransId="{0636FF2E-4B6C-394F-8BEA-A4A69B63795C}" sibTransId="{1A2A9C0F-D833-124F-B4BE-98F65BDDE38B}"/>
    <dgm:cxn modelId="{42307237-A18D-824E-9909-0BCE3512F155}" type="presOf" srcId="{1A2A9C0F-D833-124F-B4BE-98F65BDDE38B}" destId="{F3810D7B-FF1F-9542-A84A-6411233DB32C}" srcOrd="0" destOrd="0" presId="urn:microsoft.com/office/officeart/2005/8/layout/process1"/>
    <dgm:cxn modelId="{3BD1C33D-EAC1-2F4D-A946-943B0EF7BE10}" type="presOf" srcId="{1ABE1992-3BAA-424A-BC16-41EC295EB12A}" destId="{70941E71-5E21-7149-ABA2-E85264309EC6}" srcOrd="0" destOrd="0" presId="urn:microsoft.com/office/officeart/2005/8/layout/process1"/>
    <dgm:cxn modelId="{E999FE45-4BBC-D74D-8E48-5475BC178245}" type="presOf" srcId="{AAAFC680-2EE0-054A-AF39-D80D348F3B74}" destId="{226B34FA-BA72-0741-8BE3-4569FAE376BC}" srcOrd="0" destOrd="0" presId="urn:microsoft.com/office/officeart/2005/8/layout/process1"/>
    <dgm:cxn modelId="{88A9D559-4D46-5D46-9BF3-327EEF88DDD7}" srcId="{AC41C7B5-11D7-BD49-9FA7-FE0D178A36CD}" destId="{023DE812-FF6C-EB4D-A39C-AC7E4C0F16B1}" srcOrd="1" destOrd="0" parTransId="{44CF997A-23F5-A24E-BA94-A2F1C3C65DFE}" sibTransId="{AAAFC680-2EE0-054A-AF39-D80D348F3B74}"/>
    <dgm:cxn modelId="{8480E259-98A6-8147-81B9-AD02B68AE414}" type="presOf" srcId="{AC41C7B5-11D7-BD49-9FA7-FE0D178A36CD}" destId="{E88157FB-3B02-3643-B2E7-AF702FD1EBA4}" srcOrd="0" destOrd="0" presId="urn:microsoft.com/office/officeart/2005/8/layout/process1"/>
    <dgm:cxn modelId="{A3AF9065-8C0B-754A-8CBF-6714B7BF8F49}" type="presOf" srcId="{1A2A9C0F-D833-124F-B4BE-98F65BDDE38B}" destId="{2388A54A-8255-4B41-8916-E255DB74098A}" srcOrd="1" destOrd="0" presId="urn:microsoft.com/office/officeart/2005/8/layout/process1"/>
    <dgm:cxn modelId="{9A1CEC8E-48AD-FC4B-A9FE-B8F8D4646299}" srcId="{AC41C7B5-11D7-BD49-9FA7-FE0D178A36CD}" destId="{1ABE1992-3BAA-424A-BC16-41EC295EB12A}" srcOrd="2" destOrd="0" parTransId="{55A7C9BE-9132-3643-9961-EBCB874C09DF}" sibTransId="{635520D9-9CFB-D940-B0DE-4E6B0DE4B861}"/>
    <dgm:cxn modelId="{6B22C194-7A03-5E4A-9C80-98C05959460A}" type="presOf" srcId="{51F44B16-6A51-CE4B-A4C3-EC10EC9DA8B7}" destId="{9C430535-0BB4-8247-A421-EFE6E826C54A}" srcOrd="0" destOrd="0" presId="urn:microsoft.com/office/officeart/2005/8/layout/process1"/>
    <dgm:cxn modelId="{E44C0CCF-7ACB-3F40-998D-67A7D40D6234}" type="presOf" srcId="{023DE812-FF6C-EB4D-A39C-AC7E4C0F16B1}" destId="{EDCD2CA4-1454-F845-99FD-4D367CBD3AB0}" srcOrd="0" destOrd="0" presId="urn:microsoft.com/office/officeart/2005/8/layout/process1"/>
    <dgm:cxn modelId="{55559FF4-DDC0-AE41-86BA-2EFEC684DC74}" type="presOf" srcId="{AAAFC680-2EE0-054A-AF39-D80D348F3B74}" destId="{EBA82EBB-F29C-874A-AED6-EA854CC9D7D0}" srcOrd="1" destOrd="0" presId="urn:microsoft.com/office/officeart/2005/8/layout/process1"/>
    <dgm:cxn modelId="{E1A8FA1A-4BBD-484B-A51A-9F905C332DF0}" type="presParOf" srcId="{E88157FB-3B02-3643-B2E7-AF702FD1EBA4}" destId="{9C430535-0BB4-8247-A421-EFE6E826C54A}" srcOrd="0" destOrd="0" presId="urn:microsoft.com/office/officeart/2005/8/layout/process1"/>
    <dgm:cxn modelId="{783FB4DC-B3C1-2F4A-A4CD-C2E3CD4C4790}" type="presParOf" srcId="{E88157FB-3B02-3643-B2E7-AF702FD1EBA4}" destId="{F3810D7B-FF1F-9542-A84A-6411233DB32C}" srcOrd="1" destOrd="0" presId="urn:microsoft.com/office/officeart/2005/8/layout/process1"/>
    <dgm:cxn modelId="{7464CF31-D80D-4349-B337-F15E4FECF52D}" type="presParOf" srcId="{F3810D7B-FF1F-9542-A84A-6411233DB32C}" destId="{2388A54A-8255-4B41-8916-E255DB74098A}" srcOrd="0" destOrd="0" presId="urn:microsoft.com/office/officeart/2005/8/layout/process1"/>
    <dgm:cxn modelId="{932E3CD5-6F8F-2945-9180-E45C82FF314E}" type="presParOf" srcId="{E88157FB-3B02-3643-B2E7-AF702FD1EBA4}" destId="{EDCD2CA4-1454-F845-99FD-4D367CBD3AB0}" srcOrd="2" destOrd="0" presId="urn:microsoft.com/office/officeart/2005/8/layout/process1"/>
    <dgm:cxn modelId="{3CAB2D3C-D2E8-B447-96DA-7EE6F5E35A2A}" type="presParOf" srcId="{E88157FB-3B02-3643-B2E7-AF702FD1EBA4}" destId="{226B34FA-BA72-0741-8BE3-4569FAE376BC}" srcOrd="3" destOrd="0" presId="urn:microsoft.com/office/officeart/2005/8/layout/process1"/>
    <dgm:cxn modelId="{4EB8CA94-1920-2D43-9C85-36446B6042C6}" type="presParOf" srcId="{226B34FA-BA72-0741-8BE3-4569FAE376BC}" destId="{EBA82EBB-F29C-874A-AED6-EA854CC9D7D0}" srcOrd="0" destOrd="0" presId="urn:microsoft.com/office/officeart/2005/8/layout/process1"/>
    <dgm:cxn modelId="{DD7B0861-59DE-524B-98F8-8C000A39BC92}" type="presParOf" srcId="{E88157FB-3B02-3643-B2E7-AF702FD1EBA4}" destId="{70941E71-5E21-7149-ABA2-E85264309EC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0535-0BB4-8247-A421-EFE6E826C54A}">
      <dsp:nvSpPr>
        <dsp:cNvPr id="0" name=""/>
        <dsp:cNvSpPr/>
      </dsp:nvSpPr>
      <dsp:spPr>
        <a:xfrm>
          <a:off x="5357" y="93870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ToC and contribution definition</a:t>
          </a:r>
        </a:p>
      </dsp:txBody>
      <dsp:txXfrm>
        <a:off x="33499" y="966844"/>
        <a:ext cx="1545106" cy="904550"/>
      </dsp:txXfrm>
    </dsp:sp>
    <dsp:sp modelId="{F3810D7B-FF1F-9542-A84A-6411233DB32C}">
      <dsp:nvSpPr>
        <dsp:cNvPr id="0" name=""/>
        <dsp:cNvSpPr/>
      </dsp:nvSpPr>
      <dsp:spPr>
        <a:xfrm>
          <a:off x="1766887" y="122054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766887" y="1299976"/>
        <a:ext cx="237646" cy="238286"/>
      </dsp:txXfrm>
    </dsp:sp>
    <dsp:sp modelId="{EDCD2CA4-1454-F845-99FD-4D367CBD3AB0}">
      <dsp:nvSpPr>
        <dsp:cNvPr id="0" name=""/>
        <dsp:cNvSpPr/>
      </dsp:nvSpPr>
      <dsp:spPr>
        <a:xfrm>
          <a:off x="2247304" y="93870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Consolidation and Implementation</a:t>
          </a:r>
        </a:p>
      </dsp:txBody>
      <dsp:txXfrm>
        <a:off x="2275446" y="966844"/>
        <a:ext cx="1545106" cy="904550"/>
      </dsp:txXfrm>
    </dsp:sp>
    <dsp:sp modelId="{226B34FA-BA72-0741-8BE3-4569FAE376BC}">
      <dsp:nvSpPr>
        <dsp:cNvPr id="0" name=""/>
        <dsp:cNvSpPr/>
      </dsp:nvSpPr>
      <dsp:spPr>
        <a:xfrm>
          <a:off x="4008834" y="122054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008834" y="1299976"/>
        <a:ext cx="237646" cy="238286"/>
      </dsp:txXfrm>
    </dsp:sp>
    <dsp:sp modelId="{70941E71-5E21-7149-ABA2-E85264309EC6}">
      <dsp:nvSpPr>
        <dsp:cNvPr id="0" name=""/>
        <dsp:cNvSpPr/>
      </dsp:nvSpPr>
      <dsp:spPr>
        <a:xfrm>
          <a:off x="4489251" y="93870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Review and Publication</a:t>
          </a:r>
        </a:p>
      </dsp:txBody>
      <dsp:txXfrm>
        <a:off x="4517393" y="96684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T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123adea45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109" name="Google Shape;109;g36123adea45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T"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123adea45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70" name="Google Shape;70;g36123adea45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FA496104-0ACD-A8E0-A82E-9410730B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123adea45_2_45:notes">
            <a:extLst>
              <a:ext uri="{FF2B5EF4-FFF2-40B4-BE49-F238E27FC236}">
                <a16:creationId xmlns:a16="http://schemas.microsoft.com/office/drawing/2014/main" id="{BC6B27A8-079E-AA09-2433-85F3F561F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63" name="Google Shape;63;g36123adea45_2_45:notes">
            <a:extLst>
              <a:ext uri="{FF2B5EF4-FFF2-40B4-BE49-F238E27FC236}">
                <a16:creationId xmlns:a16="http://schemas.microsoft.com/office/drawing/2014/main" id="{7F95DBE5-DBF7-F29F-AB44-C0BC2D9D9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74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A7D8AC04-E82C-10DD-E34F-730B77F7E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123adea45_2_45:notes">
            <a:extLst>
              <a:ext uri="{FF2B5EF4-FFF2-40B4-BE49-F238E27FC236}">
                <a16:creationId xmlns:a16="http://schemas.microsoft.com/office/drawing/2014/main" id="{AC0C292A-BF04-EB83-0F54-AA2C2723E9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63" name="Google Shape;63;g36123adea45_2_45:notes">
            <a:extLst>
              <a:ext uri="{FF2B5EF4-FFF2-40B4-BE49-F238E27FC236}">
                <a16:creationId xmlns:a16="http://schemas.microsoft.com/office/drawing/2014/main" id="{75F398E5-32A2-D205-8CE2-3B80D011A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5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123adea45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54" name="Google Shape;54;g36123adea45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77f2b62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76" name="Google Shape;76;g3877f2b62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123adea45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84" name="Google Shape;84;g36123adea45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123adea45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92" name="Google Shape;92;g36123adea45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123adea45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IT"/>
          </a:p>
        </p:txBody>
      </p:sp>
      <p:sp>
        <p:nvSpPr>
          <p:cNvPr id="101" name="Google Shape;101;g36123adea45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/>
          <p:nvPr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Google Shape;15;p11"/>
          <p:cNvSpPr/>
          <p:nvPr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rot="10800000" flipH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/>
          <p:nvPr/>
        </p:nvSpPr>
        <p:spPr>
          <a:xfrm>
            <a:off x="7699249" y="4930954"/>
            <a:ext cx="144408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‹#›</a:t>
            </a:fld>
            <a:endParaRPr sz="105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550" cy="349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60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eos-org/FederatedAuth/tree/ma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buSzPts val="8000"/>
            </a:pPr>
            <a:r>
              <a:rPr lang="en-US" dirty="0"/>
              <a:t>Federated AuthN/Z</a:t>
            </a:r>
            <a:br>
              <a:rPr lang="en-US" dirty="0"/>
            </a:br>
            <a:r>
              <a:rPr lang="en-US" dirty="0"/>
              <a:t>White Paper</a:t>
            </a:r>
            <a:br>
              <a:rPr lang="en-US" dirty="0"/>
            </a:br>
            <a:r>
              <a:rPr lang="en-US" dirty="0"/>
              <a:t>Status</a:t>
            </a:r>
            <a:endParaRPr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F.Marchesi, Solenix/ESA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4.2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>
              <a:lnSpc>
                <a:spcPct val="115000"/>
              </a:lnSpc>
            </a:pPr>
            <a:r>
              <a:rPr lang="en-GB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</a:p>
          <a:p>
            <a:pPr lvl="0" algn="r">
              <a:lnSpc>
                <a:spcPct val="115000"/>
              </a:lnSpc>
            </a:pPr>
            <a:r>
              <a:rPr lang="en-GB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</a:p>
          <a:p>
            <a:pPr lvl="0" algn="r">
              <a:lnSpc>
                <a:spcPct val="115000"/>
              </a:lnSpc>
            </a:pPr>
            <a:r>
              <a:rPr lang="en-GB" sz="17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</a:t>
            </a:r>
            <a:r>
              <a:rPr lang="en-GB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Germany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123adea45_2_93"/>
          <p:cNvSpPr txBox="1">
            <a:spLocks noGrp="1"/>
          </p:cNvSpPr>
          <p:nvPr>
            <p:ph type="body" idx="1"/>
          </p:nvPr>
        </p:nvSpPr>
        <p:spPr>
          <a:xfrm>
            <a:off x="0" y="636814"/>
            <a:ext cx="5331279" cy="1695993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100" indent="0">
              <a:lnSpc>
                <a:spcPct val="150000"/>
              </a:lnSpc>
              <a:spcAft>
                <a:spcPts val="150"/>
              </a:spcAft>
              <a:buNone/>
            </a:pPr>
            <a:r>
              <a:rPr lang="en-US" b="1" dirty="0"/>
              <a:t>5</a:t>
            </a:r>
            <a:r>
              <a:rPr lang="en-US" sz="2000" b="1" dirty="0"/>
              <a:t>. </a:t>
            </a:r>
            <a:r>
              <a:rPr lang="en-US" sz="1800" b="1" dirty="0"/>
              <a:t>Challenges and Strategic Solutions</a:t>
            </a:r>
            <a:endParaRPr lang="en-GB" sz="1800" b="1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50"/>
              </a:spcAft>
              <a:buAutoNum type="alphaLcPeriod"/>
            </a:pPr>
            <a:r>
              <a:rPr lang="en-GB" sz="1400" dirty="0"/>
              <a:t>Technical Complexities and Interoperability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50"/>
              </a:spcAft>
              <a:buAutoNum type="alphaLcPeriod"/>
            </a:pPr>
            <a:r>
              <a:rPr lang="en-US" sz="1400" dirty="0"/>
              <a:t>Attribute Management and Governance</a:t>
            </a:r>
            <a:endParaRPr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50"/>
              </a:spcAft>
              <a:buAutoNum type="alphaLcPeriod"/>
            </a:pPr>
            <a:r>
              <a:rPr lang="en-US" sz="1400" dirty="0"/>
              <a:t>Policy, Legal and Compliance Considerations</a:t>
            </a:r>
            <a:endParaRPr sz="14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150"/>
              </a:spcAft>
              <a:buAutoNum type="alphaLcPeriod"/>
            </a:pPr>
            <a:r>
              <a:rPr lang="en-US" sz="1400" dirty="0"/>
              <a:t>Transformative Benefits for CEOS/EO Ecosystem</a:t>
            </a:r>
            <a:endParaRPr sz="1400" dirty="0"/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150"/>
              </a:spcAft>
              <a:buChar char="○"/>
            </a:pPr>
            <a:r>
              <a:rPr lang="en-US" sz="1400" dirty="0"/>
              <a:t>CEOS possible implementation</a:t>
            </a:r>
            <a:endParaRPr sz="1400" dirty="0"/>
          </a:p>
          <a:p>
            <a:pPr indent="0">
              <a:buNone/>
            </a:pPr>
            <a:endParaRPr dirty="0"/>
          </a:p>
        </p:txBody>
      </p:sp>
      <p:sp>
        <p:nvSpPr>
          <p:cNvPr id="112" name="Google Shape;112;g36123adea45_2_9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Table of Contents (5)</a:t>
            </a:r>
            <a:endParaRPr/>
          </a:p>
        </p:txBody>
      </p:sp>
      <p:graphicFrame>
        <p:nvGraphicFramePr>
          <p:cNvPr id="113" name="Google Shape;113;g36123adea45_2_93"/>
          <p:cNvGraphicFramePr/>
          <p:nvPr>
            <p:extLst>
              <p:ext uri="{D42A27DB-BD31-4B8C-83A1-F6EECF244321}">
                <p14:modId xmlns:p14="http://schemas.microsoft.com/office/powerpoint/2010/main" val="2645324310"/>
              </p:ext>
            </p:extLst>
          </p:nvPr>
        </p:nvGraphicFramePr>
        <p:xfrm>
          <a:off x="685800" y="3243636"/>
          <a:ext cx="7772400" cy="13784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3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49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/>
                        <a:t>Included</a:t>
                      </a:r>
                      <a:endParaRPr sz="14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1400" dirty="0"/>
                        <a:t>- show differences on Authorization mechanisms and related implications</a:t>
                      </a:r>
                    </a:p>
                    <a:p>
                      <a:pPr marL="1143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lang="en-US" sz="1400" dirty="0"/>
                        <a:t>- costs &amp; security control</a:t>
                      </a:r>
                      <a:endParaRPr sz="1400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/>
                        <a:t>Excluded</a:t>
                      </a:r>
                      <a:endParaRPr sz="14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dirty="0"/>
                        <a:t>not mandatory converge to suggest a specific solution</a:t>
                      </a:r>
                      <a:endParaRPr sz="1400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Google Shape;119;g36123adea45_2_99">
            <a:extLst>
              <a:ext uri="{FF2B5EF4-FFF2-40B4-BE49-F238E27FC236}">
                <a16:creationId xmlns:a16="http://schemas.microsoft.com/office/drawing/2014/main" id="{F6F67994-5FA5-0E9F-5778-AD2D0F3EFB0B}"/>
              </a:ext>
            </a:extLst>
          </p:cNvPr>
          <p:cNvSpPr txBox="1">
            <a:spLocks/>
          </p:cNvSpPr>
          <p:nvPr/>
        </p:nvSpPr>
        <p:spPr>
          <a:xfrm>
            <a:off x="5331279" y="618307"/>
            <a:ext cx="3559628" cy="109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lnSpc>
                <a:spcPct val="150000"/>
              </a:lnSpc>
              <a:spcAft>
                <a:spcPts val="200"/>
              </a:spcAft>
              <a:buFont typeface="Noto Sans Symbols"/>
              <a:buNone/>
            </a:pPr>
            <a:r>
              <a:rPr lang="en-US" b="1" dirty="0"/>
              <a:t>6. </a:t>
            </a:r>
            <a:r>
              <a:rPr lang="en-US" sz="1800" b="1" dirty="0"/>
              <a:t>Conclusions: Way Forward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Noto Sans Symbols"/>
              <a:buAutoNum type="alphaLcPeriod"/>
            </a:pPr>
            <a:r>
              <a:rPr lang="en-US" sz="1400" dirty="0"/>
              <a:t>Call to Action/Recommendation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Noto Sans Symbols"/>
              <a:buAutoNum type="alphaLcPeriod"/>
            </a:pPr>
            <a:r>
              <a:rPr lang="en-US" sz="1400" dirty="0"/>
              <a:t>Future Best Practices?</a:t>
            </a:r>
          </a:p>
          <a:p>
            <a:pPr indent="0"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Meetings Coordination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8" name="Google Shape;128;p4"/>
          <p:cNvGraphicFramePr/>
          <p:nvPr>
            <p:extLst>
              <p:ext uri="{D42A27DB-BD31-4B8C-83A1-F6EECF244321}">
                <p14:modId xmlns:p14="http://schemas.microsoft.com/office/powerpoint/2010/main" val="2146557652"/>
              </p:ext>
            </p:extLst>
          </p:nvPr>
        </p:nvGraphicFramePr>
        <p:xfrm>
          <a:off x="155146" y="1206757"/>
          <a:ext cx="8833707" cy="311355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7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8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Meeting</a:t>
                      </a:r>
                      <a:endParaRPr sz="1400" u="none" strike="noStrike" cap="none"/>
                    </a:p>
                  </a:txBody>
                  <a:tcPr marL="68588" marR="68588" marT="34294" marB="3429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Date</a:t>
                      </a:r>
                      <a:endParaRPr sz="1400" u="none" strike="noStrike" cap="none"/>
                    </a:p>
                  </a:txBody>
                  <a:tcPr marL="68588" marR="68588" marT="34294" marB="3429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Topics</a:t>
                      </a:r>
                      <a:endParaRPr sz="1400" u="none" strike="noStrike" cap="none" dirty="0"/>
                    </a:p>
                  </a:txBody>
                  <a:tcPr marL="68588" marR="68588" marT="34294" marB="34294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Kick off meeting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Jun. 04</a:t>
                      </a:r>
                      <a:r>
                        <a:rPr lang="en-US" sz="1400" u="none" strike="noStrike" cap="none"/>
                        <a:t>, 202</a:t>
                      </a:r>
                      <a:r>
                        <a:rPr lang="en-US" sz="1400"/>
                        <a:t>5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Discussed vision,</a:t>
                      </a:r>
                      <a:r>
                        <a:rPr lang="en-US" sz="1400"/>
                        <a:t> table of contents draft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#2 meeting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Jul.</a:t>
                      </a:r>
                      <a:r>
                        <a:rPr lang="en-US" sz="1400" u="none" strike="noStrike" cap="none"/>
                        <a:t> </a:t>
                      </a:r>
                      <a:r>
                        <a:rPr lang="en-US" sz="1400"/>
                        <a:t>10</a:t>
                      </a:r>
                      <a:r>
                        <a:rPr lang="en-US" sz="1400" u="none" strike="noStrike" cap="none"/>
                        <a:t>, 202</a:t>
                      </a:r>
                      <a:r>
                        <a:rPr lang="en-US" sz="1400"/>
                        <a:t>5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Contribution assignments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#3 meeting</a:t>
                      </a:r>
                      <a:endParaRPr sz="1400" u="none" strike="noStrike" cap="none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/>
                        <a:t>Sept. 11</a:t>
                      </a:r>
                      <a:r>
                        <a:rPr lang="en-US" sz="1400" u="none" strike="noStrike" cap="none"/>
                        <a:t>, 202</a:t>
                      </a: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Content review and additional assignments 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#4 meeting</a:t>
                      </a:r>
                      <a:endParaRPr sz="14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Sept. 30, 2025</a:t>
                      </a:r>
                      <a:endParaRPr sz="14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12:00 UTC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Content review &amp; GitHub coordination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 dirty="0"/>
                        <a:t>#5 meeting</a:t>
                      </a:r>
                      <a:endParaRPr sz="14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dirty="0"/>
                        <a:t>Nov. 10, 2025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dirty="0"/>
                        <a:t>12:00 UTC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Content review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24884636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123adea45_2_3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Open Actions</a:t>
            </a:r>
            <a:endParaRPr/>
          </a:p>
        </p:txBody>
      </p:sp>
      <p:sp>
        <p:nvSpPr>
          <p:cNvPr id="73" name="Google Shape;73;g36123adea45_2_38"/>
          <p:cNvSpPr txBox="1">
            <a:spLocks noGrp="1"/>
          </p:cNvSpPr>
          <p:nvPr>
            <p:ph type="body" idx="1"/>
          </p:nvPr>
        </p:nvSpPr>
        <p:spPr>
          <a:xfrm>
            <a:off x="261225" y="1243350"/>
            <a:ext cx="8621550" cy="31000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295275">
              <a:lnSpc>
                <a:spcPct val="150000"/>
              </a:lnSpc>
              <a:buSzPts val="2600"/>
              <a:buChar char="❏"/>
            </a:pPr>
            <a:r>
              <a:rPr lang="LID65535" sz="1650" dirty="0"/>
              <a:t>Create a team for managing contributions on GitHub to facilitate easier access and collaboration. (TBC at next WGISS</a:t>
            </a:r>
            <a:r>
              <a:rPr lang="it-IT" sz="1650" dirty="0"/>
              <a:t>-</a:t>
            </a:r>
            <a:r>
              <a:rPr lang="LID65535" sz="1650" dirty="0"/>
              <a:t>60)</a:t>
            </a:r>
          </a:p>
          <a:p>
            <a:pPr indent="-295275">
              <a:lnSpc>
                <a:spcPct val="150000"/>
              </a:lnSpc>
              <a:spcBef>
                <a:spcPts val="0"/>
              </a:spcBef>
              <a:buSzPts val="2600"/>
              <a:buChar char="❏"/>
            </a:pPr>
            <a:r>
              <a:rPr lang="LID65535" sz="1650" dirty="0"/>
              <a:t>Create a contributing markdown document to guide new contributors on how to participate in the project.</a:t>
            </a:r>
          </a:p>
          <a:p>
            <a:pPr indent="-295275">
              <a:lnSpc>
                <a:spcPct val="150000"/>
              </a:lnSpc>
              <a:spcBef>
                <a:spcPts val="0"/>
              </a:spcBef>
              <a:buSzPts val="2600"/>
              <a:buChar char="❏"/>
            </a:pPr>
            <a:r>
              <a:rPr lang="LID65535" sz="1650" dirty="0"/>
              <a:t>Ensure the project has a Creative Commons license applied.</a:t>
            </a:r>
          </a:p>
          <a:p>
            <a:pPr indent="-295275">
              <a:lnSpc>
                <a:spcPct val="150000"/>
              </a:lnSpc>
              <a:spcBef>
                <a:spcPts val="0"/>
              </a:spcBef>
              <a:buSzPts val="2600"/>
              <a:buChar char="❏"/>
            </a:pPr>
            <a:r>
              <a:rPr lang="LID65535" sz="1650" dirty="0"/>
              <a:t>OGC Testbed-21 report on Integrity, Provenance and Trust, as additional contribution</a:t>
            </a:r>
            <a:r>
              <a:rPr lang="it-IT" sz="1650" dirty="0"/>
              <a:t>.</a:t>
            </a:r>
            <a:endParaRPr lang="LID65535" sz="1650" dirty="0"/>
          </a:p>
          <a:p>
            <a:pPr indent="0">
              <a:lnSpc>
                <a:spcPct val="100000"/>
              </a:lnSpc>
              <a:buNone/>
            </a:pPr>
            <a:endParaRPr lang="LID65535" sz="1650" dirty="0"/>
          </a:p>
          <a:p>
            <a:pPr marL="0" indent="0">
              <a:lnSpc>
                <a:spcPct val="100000"/>
              </a:lnSpc>
              <a:buNone/>
            </a:pPr>
            <a:endParaRPr lang="LID65535" sz="1650" dirty="0"/>
          </a:p>
          <a:p>
            <a:pPr indent="0">
              <a:buNone/>
            </a:pPr>
            <a:endParaRPr lang="LID65535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5CCD4A94-AD13-67A6-BC19-16204BAF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123adea45_2_45">
            <a:extLst>
              <a:ext uri="{FF2B5EF4-FFF2-40B4-BE49-F238E27FC236}">
                <a16:creationId xmlns:a16="http://schemas.microsoft.com/office/drawing/2014/main" id="{5F2AC0B1-F997-540E-A023-19AACEDA1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806" y="123088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dirty="0"/>
              <a:t>WGISS-57 Survey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BB19F-EDA8-B66D-929E-6CAE84913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" y="805786"/>
            <a:ext cx="5325762" cy="2988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E3151-60E4-FC13-9606-23561D338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49" y="2141929"/>
            <a:ext cx="4909751" cy="27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65ECC3F2-F946-F0A3-6F39-BF5F08689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123adea45_2_45">
            <a:extLst>
              <a:ext uri="{FF2B5EF4-FFF2-40B4-BE49-F238E27FC236}">
                <a16:creationId xmlns:a16="http://schemas.microsoft.com/office/drawing/2014/main" id="{5236042D-1C84-74B6-965F-8F9BB6F77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Planned Deliverable</a:t>
            </a:r>
            <a:endParaRPr/>
          </a:p>
        </p:txBody>
      </p:sp>
      <p:graphicFrame>
        <p:nvGraphicFramePr>
          <p:cNvPr id="66" name="Google Shape;66;g36123adea45_2_45">
            <a:extLst>
              <a:ext uri="{FF2B5EF4-FFF2-40B4-BE49-F238E27FC236}">
                <a16:creationId xmlns:a16="http://schemas.microsoft.com/office/drawing/2014/main" id="{EFB302C1-8956-799C-69E0-B65379F8B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328383"/>
              </p:ext>
            </p:extLst>
          </p:nvPr>
        </p:nvGraphicFramePr>
        <p:xfrm>
          <a:off x="132036" y="808685"/>
          <a:ext cx="8838320" cy="17630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1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02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</a:rPr>
                        <a:t>Number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21431" marR="21431" marT="68569" marB="68569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</a:rPr>
                        <a:t>Title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1431" marR="21431" marT="68569" marB="68569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</a:rPr>
                        <a:t>Completion Date</a:t>
                      </a:r>
                      <a:endParaRPr sz="900" b="1">
                        <a:solidFill>
                          <a:srgbClr val="FFFFFF"/>
                        </a:solidFill>
                      </a:endParaRPr>
                    </a:p>
                  </a:txBody>
                  <a:tcPr marL="21431" marR="21431" marT="68569" marB="68569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 sz="800" b="1" dirty="0">
                        <a:solidFill>
                          <a:srgbClr val="FFFFFF"/>
                        </a:solidFill>
                      </a:endParaRPr>
                    </a:p>
                  </a:txBody>
                  <a:tcPr marL="21431" marR="21431" marT="68569" marB="68569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</a:rPr>
                        <a:t>Responsible CEOS Entity(ies)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1431" marR="21431" marT="68569" marB="68569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</a:rPr>
                        <a:t>Contributing Agency(ies)</a:t>
                      </a:r>
                      <a:endParaRPr sz="800" b="1">
                        <a:solidFill>
                          <a:srgbClr val="FFFFFF"/>
                        </a:solidFill>
                      </a:endParaRPr>
                    </a:p>
                  </a:txBody>
                  <a:tcPr marL="21431" marR="21431" marT="68569" marB="68569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7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DATA-25-01</a:t>
                      </a:r>
                      <a:endParaRPr sz="1000"/>
                    </a:p>
                  </a:txBody>
                  <a:tcPr marL="21431" marR="21431" marT="68569" marB="68569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White paper on federated access</a:t>
                      </a:r>
                      <a:endParaRPr sz="1000" b="1" dirty="0"/>
                    </a:p>
                  </a:txBody>
                  <a:tcPr marL="21431" marR="21431" marT="68569" marB="68569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2026-09-30</a:t>
                      </a:r>
                      <a:endParaRPr sz="1000" dirty="0"/>
                    </a:p>
                  </a:txBody>
                  <a:tcPr marL="21431" marR="21431" marT="68569" marB="68569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The White Paper on Federation is expected to present background information related to federated authentication and </a:t>
                      </a:r>
                      <a:r>
                        <a:rPr lang="en-US" sz="1000" dirty="0" err="1"/>
                        <a:t>authorisation</a:t>
                      </a:r>
                      <a:r>
                        <a:rPr lang="en-US" sz="1000" dirty="0"/>
                        <a:t>. Later, through the description of a selected list of use cases, will attempt to provide basic conclusion useful to CEOS members willing to implement federation</a:t>
                      </a:r>
                      <a:endParaRPr sz="1000" dirty="0"/>
                    </a:p>
                  </a:txBody>
                  <a:tcPr marL="21431" marR="21431" marT="68569" marB="68569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WGISS</a:t>
                      </a:r>
                      <a:endParaRPr sz="1000"/>
                    </a:p>
                  </a:txBody>
                  <a:tcPr marL="21431" marR="21431" marT="68569" marB="68569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ESA</a:t>
                      </a:r>
                      <a:endParaRPr sz="1000" dirty="0"/>
                    </a:p>
                  </a:txBody>
                  <a:tcPr marL="21431" marR="21431" marT="68569" marB="68569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E29BF2-7DD5-87F6-E9FE-1CCABAFF7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714024"/>
              </p:ext>
            </p:extLst>
          </p:nvPr>
        </p:nvGraphicFramePr>
        <p:xfrm>
          <a:off x="1503196" y="2173306"/>
          <a:ext cx="6096000" cy="283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7BEF81E8-C1A2-92D6-6F8E-AF9893C6132B}"/>
              </a:ext>
            </a:extLst>
          </p:cNvPr>
          <p:cNvSpPr/>
          <p:nvPr/>
        </p:nvSpPr>
        <p:spPr>
          <a:xfrm>
            <a:off x="1595457" y="4334815"/>
            <a:ext cx="5953086" cy="16098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123adea45_2_55"/>
          <p:cNvSpPr txBox="1">
            <a:spLocks noGrp="1"/>
          </p:cNvSpPr>
          <p:nvPr>
            <p:ph type="body" idx="1"/>
          </p:nvPr>
        </p:nvSpPr>
        <p:spPr>
          <a:xfrm>
            <a:off x="132038" y="803096"/>
            <a:ext cx="8621550" cy="6810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har char="-"/>
            </a:pPr>
            <a:r>
              <a:rPr lang="en-US" dirty="0"/>
              <a:t>DAIG / TEIG shared actions</a:t>
            </a:r>
            <a:endParaRPr dirty="0"/>
          </a:p>
        </p:txBody>
      </p:sp>
      <p:sp>
        <p:nvSpPr>
          <p:cNvPr id="57" name="Google Shape;57;g36123adea45_2_5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WGISS Actions</a:t>
            </a:r>
            <a:endParaRPr/>
          </a:p>
        </p:txBody>
      </p:sp>
      <p:graphicFrame>
        <p:nvGraphicFramePr>
          <p:cNvPr id="58" name="Google Shape;58;g36123adea45_2_55"/>
          <p:cNvGraphicFramePr/>
          <p:nvPr>
            <p:extLst>
              <p:ext uri="{D42A27DB-BD31-4B8C-83A1-F6EECF244321}">
                <p14:modId xmlns:p14="http://schemas.microsoft.com/office/powerpoint/2010/main" val="1200830803"/>
              </p:ext>
            </p:extLst>
          </p:nvPr>
        </p:nvGraphicFramePr>
        <p:xfrm>
          <a:off x="68250" y="1277592"/>
          <a:ext cx="8621550" cy="12712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4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1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WGISS-58-20</a:t>
                      </a:r>
                      <a:endParaRPr sz="1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D8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DAIG to investigate the infrastructure costs of </a:t>
                      </a:r>
                      <a:r>
                        <a:rPr lang="en-US" sz="14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centralised</a:t>
                      </a:r>
                      <a:r>
                        <a:rPr lang="en-US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and </a:t>
                      </a:r>
                      <a:r>
                        <a:rPr lang="en-US" sz="14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decentralised</a:t>
                      </a:r>
                      <a:r>
                        <a:rPr lang="en-US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authentication methods.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338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WGISS-59-11</a:t>
                      </a:r>
                      <a:endParaRPr sz="1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DAIG and TEIG to consider whether a separate white paper on Data Federation is needed, alongside the current work on User Federation.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Google Shape;59;g36123adea45_2_55"/>
          <p:cNvSpPr txBox="1">
            <a:spLocks noGrp="1"/>
          </p:cNvSpPr>
          <p:nvPr>
            <p:ph type="body" idx="1"/>
          </p:nvPr>
        </p:nvSpPr>
        <p:spPr>
          <a:xfrm>
            <a:off x="68250" y="2931348"/>
            <a:ext cx="8621550" cy="6810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har char="-"/>
            </a:pPr>
            <a:r>
              <a:rPr lang="en-US" dirty="0"/>
              <a:t>Possible SEO involvement</a:t>
            </a:r>
          </a:p>
          <a:p>
            <a:pPr>
              <a:buChar char="-"/>
            </a:pPr>
            <a:endParaRPr dirty="0"/>
          </a:p>
        </p:txBody>
      </p:sp>
      <p:graphicFrame>
        <p:nvGraphicFramePr>
          <p:cNvPr id="60" name="Google Shape;60;g36123adea45_2_55"/>
          <p:cNvGraphicFramePr/>
          <p:nvPr/>
        </p:nvGraphicFramePr>
        <p:xfrm>
          <a:off x="68250" y="3437588"/>
          <a:ext cx="8621550" cy="12712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2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13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WGISS-57-15</a:t>
                      </a:r>
                      <a:endParaRPr sz="1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DAIG to discuss with SEO the possibility of a central CEOS Authentication mechanism.</a:t>
                      </a:r>
                      <a:endParaRPr sz="1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338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WGISS-58-21</a:t>
                      </a:r>
                      <a:endParaRPr sz="1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D8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TEIG to investigate with DAIG and SEO the available technologies for federated authentication, and which would fit with the objectives of CEOS.</a:t>
                      </a:r>
                      <a:endParaRPr sz="14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21431" marR="21431" marT="14288" marB="1428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399397" y="125094"/>
            <a:ext cx="7521284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4400"/>
            </a:pPr>
            <a:r>
              <a:rPr lang="en-US" sz="33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Action Plan</a:t>
            </a: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127549" y="879022"/>
            <a:ext cx="6008233" cy="413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00038">
              <a:spcBef>
                <a:spcPts val="750"/>
              </a:spcBef>
              <a:buClr>
                <a:schemeClr val="dk1"/>
              </a:buClr>
              <a:buSzPts val="2700"/>
              <a:buFont typeface="Noto Sans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Table of Contents definitions</a:t>
            </a:r>
            <a:endParaRPr sz="1800" dirty="0">
              <a:solidFill>
                <a:schemeClr val="dk1"/>
              </a:solidFill>
            </a:endParaRPr>
          </a:p>
          <a:p>
            <a:pPr marL="685800" lvl="1" indent="-280988">
              <a:spcBef>
                <a:spcPts val="750"/>
              </a:spcBef>
              <a:buClr>
                <a:schemeClr val="dk1"/>
              </a:buClr>
              <a:buSzPts val="23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In &amp; Out of scope</a:t>
            </a:r>
            <a:endParaRPr lang="en-US" sz="1600" dirty="0"/>
          </a:p>
          <a:p>
            <a:pPr marL="685800" lvl="1" indent="-280988">
              <a:spcBef>
                <a:spcPts val="750"/>
              </a:spcBef>
              <a:buClr>
                <a:schemeClr val="dk1"/>
              </a:buClr>
              <a:buSzPts val="23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Assign contribution</a:t>
            </a:r>
            <a:endParaRPr sz="1600" dirty="0">
              <a:solidFill>
                <a:schemeClr val="dk1"/>
              </a:solidFill>
            </a:endParaRPr>
          </a:p>
          <a:p>
            <a:pPr marL="685800" lvl="1" indent="-280988">
              <a:spcBef>
                <a:spcPts val="750"/>
              </a:spcBef>
              <a:buClr>
                <a:schemeClr val="dk1"/>
              </a:buClr>
              <a:buSzPts val="23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Use Cases definition</a:t>
            </a:r>
            <a:endParaRPr sz="1600" dirty="0">
              <a:solidFill>
                <a:schemeClr val="dk1"/>
              </a:solidFill>
            </a:endParaRPr>
          </a:p>
          <a:p>
            <a:pPr marL="685800" lvl="1" indent="-280988">
              <a:spcBef>
                <a:spcPts val="750"/>
              </a:spcBef>
              <a:buClr>
                <a:schemeClr val="dk1"/>
              </a:buClr>
              <a:buSzPts val="23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Existing documentation</a:t>
            </a:r>
            <a:endParaRPr sz="1600" dirty="0">
              <a:solidFill>
                <a:schemeClr val="dk1"/>
              </a:solidFill>
            </a:endParaRPr>
          </a:p>
          <a:p>
            <a:pPr marL="342900" indent="-300038">
              <a:lnSpc>
                <a:spcPct val="200000"/>
              </a:lnSpc>
              <a:spcBef>
                <a:spcPts val="750"/>
              </a:spcBef>
              <a:buClr>
                <a:schemeClr val="dk1"/>
              </a:buClr>
              <a:buSzPts val="2700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GitHub repository coordination (</a:t>
            </a:r>
            <a:r>
              <a:rPr lang="en-US" sz="1800" dirty="0">
                <a:solidFill>
                  <a:schemeClr val="dk1"/>
                </a:solidFill>
                <a:hlinkClick r:id="rId3"/>
              </a:rPr>
              <a:t>link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</a:p>
          <a:p>
            <a:pPr marL="685800" lvl="1" indent="-295275">
              <a:spcBef>
                <a:spcPts val="750"/>
              </a:spcBef>
              <a:buClr>
                <a:schemeClr val="dk1"/>
              </a:buClr>
              <a:buSzPts val="2600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Review/contribution process coordination</a:t>
            </a:r>
          </a:p>
          <a:p>
            <a:pPr marL="685800" lvl="1" indent="-295275">
              <a:spcBef>
                <a:spcPts val="750"/>
              </a:spcBef>
              <a:buClr>
                <a:schemeClr val="dk1"/>
              </a:buClr>
              <a:buSzPts val="2600"/>
              <a:buFont typeface="Arial"/>
              <a:buChar char="▪"/>
            </a:pPr>
            <a:r>
              <a:rPr lang="en-US" sz="1600" dirty="0">
                <a:solidFill>
                  <a:schemeClr val="dk1"/>
                </a:solidFill>
              </a:rPr>
              <a:t>JupyterBook format for automatic update</a:t>
            </a:r>
          </a:p>
        </p:txBody>
      </p:sp>
      <p:pic>
        <p:nvPicPr>
          <p:cNvPr id="3" name="Picture 2" descr="A screenshot of a search engine&#10;&#10;AI-generated content may be incorrect.">
            <a:extLst>
              <a:ext uri="{FF2B5EF4-FFF2-40B4-BE49-F238E27FC236}">
                <a16:creationId xmlns:a16="http://schemas.microsoft.com/office/drawing/2014/main" id="{9D1D3F9C-837D-9415-C2DB-D50F8AA8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253" y="879022"/>
            <a:ext cx="2720031" cy="3819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7f2b620e_0_0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Table of Contents (1)</a:t>
            </a:r>
            <a:endParaRPr/>
          </a:p>
        </p:txBody>
      </p:sp>
      <p:sp>
        <p:nvSpPr>
          <p:cNvPr id="79" name="Google Shape;79;g3877f2b620e_0_0"/>
          <p:cNvSpPr txBox="1">
            <a:spLocks noGrp="1"/>
          </p:cNvSpPr>
          <p:nvPr>
            <p:ph type="body" idx="1"/>
          </p:nvPr>
        </p:nvSpPr>
        <p:spPr>
          <a:xfrm>
            <a:off x="191207" y="714101"/>
            <a:ext cx="7670999" cy="26568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7625" indent="0">
              <a:lnSpc>
                <a:spcPct val="100000"/>
              </a:lnSpc>
              <a:spcAft>
                <a:spcPts val="300"/>
              </a:spcAft>
              <a:buSzPts val="2600"/>
              <a:buNone/>
            </a:pPr>
            <a:r>
              <a:rPr lang="en-US" sz="1950" b="1" dirty="0"/>
              <a:t>1. Federated EO Access: Executive Overview &amp; Introduction</a:t>
            </a:r>
            <a:endParaRPr sz="1950" b="1" dirty="0"/>
          </a:p>
          <a:p>
            <a:pPr lvl="1" indent="-2762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2200"/>
              <a:buAutoNum type="alphaLcPeriod"/>
            </a:pPr>
            <a:r>
              <a:rPr lang="en-US" sz="1650" dirty="0"/>
              <a:t>Seamless &amp; Secure EO Access: An Overview</a:t>
            </a:r>
            <a:endParaRPr sz="1650" dirty="0"/>
          </a:p>
          <a:p>
            <a:pPr lvl="1" indent="-2762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2200"/>
              <a:buAutoNum type="alphaLcPeriod"/>
            </a:pPr>
            <a:r>
              <a:rPr lang="en-US" sz="1650" dirty="0"/>
              <a:t>The Modern Dilemma: Why Unified EO Access is Critical</a:t>
            </a:r>
            <a:endParaRPr sz="1650" dirty="0"/>
          </a:p>
          <a:p>
            <a:pPr lvl="1" indent="-2762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2200"/>
              <a:buAutoNum type="alphaLcPeriod"/>
            </a:pPr>
            <a:r>
              <a:rPr lang="en-US" sz="1650" dirty="0"/>
              <a:t>The Federated Solution: Authentication &amp; Authorization</a:t>
            </a:r>
            <a:endParaRPr sz="1650" dirty="0"/>
          </a:p>
          <a:p>
            <a:pPr lvl="1" indent="-2762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2200"/>
              <a:buAutoNum type="alphaLcPeriod"/>
            </a:pPr>
            <a:r>
              <a:rPr lang="en-US" sz="1650" dirty="0"/>
              <a:t>Purpose &amp; Audience</a:t>
            </a:r>
            <a:endParaRPr sz="1650" dirty="0"/>
          </a:p>
          <a:p>
            <a:pPr marL="0" indent="0">
              <a:lnSpc>
                <a:spcPct val="100000"/>
              </a:lnSpc>
              <a:buNone/>
            </a:pPr>
            <a:endParaRPr sz="1650" dirty="0"/>
          </a:p>
          <a:p>
            <a:pPr indent="0">
              <a:buNone/>
            </a:pPr>
            <a:endParaRPr sz="1650" dirty="0"/>
          </a:p>
        </p:txBody>
      </p:sp>
      <p:pic>
        <p:nvPicPr>
          <p:cNvPr id="3" name="Picture 2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427C323D-412B-5D1B-2292-9F796A74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878" y="2412883"/>
            <a:ext cx="5856408" cy="1916036"/>
          </a:xfrm>
          <a:prstGeom prst="rect">
            <a:avLst/>
          </a:prstGeom>
        </p:spPr>
      </p:pic>
      <p:graphicFrame>
        <p:nvGraphicFramePr>
          <p:cNvPr id="80" name="Google Shape;80;g3877f2b620e_0_0"/>
          <p:cNvGraphicFramePr/>
          <p:nvPr>
            <p:extLst>
              <p:ext uri="{D42A27DB-BD31-4B8C-83A1-F6EECF244321}">
                <p14:modId xmlns:p14="http://schemas.microsoft.com/office/powerpoint/2010/main" val="2780372435"/>
              </p:ext>
            </p:extLst>
          </p:nvPr>
        </p:nvGraphicFramePr>
        <p:xfrm>
          <a:off x="5746251" y="4266098"/>
          <a:ext cx="3265714" cy="5741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2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/>
                        <a:t>Excluded</a:t>
                      </a:r>
                      <a:endParaRPr sz="12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dirty="0"/>
                        <a:t>Federation of catalog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dirty="0"/>
                        <a:t>Data federation </a:t>
                      </a:r>
                      <a:r>
                        <a:rPr lang="en-US" sz="1200" i="1" dirty="0"/>
                        <a:t>WGISS-59-11</a:t>
                      </a:r>
                      <a:endParaRPr sz="1200" i="1" dirty="0"/>
                    </a:p>
                  </a:txBody>
                  <a:tcPr marL="47625" marR="47625" marT="47625" marB="47625">
                    <a:lnL w="19050" cap="flat" cmpd="sng" algn="ctr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oogle Shape;80;g3877f2b620e_0_0">
            <a:extLst>
              <a:ext uri="{FF2B5EF4-FFF2-40B4-BE49-F238E27FC236}">
                <a16:creationId xmlns:a16="http://schemas.microsoft.com/office/drawing/2014/main" id="{8E9A4527-D7CA-CBB9-A420-345E58F2A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282837"/>
              </p:ext>
            </p:extLst>
          </p:nvPr>
        </p:nvGraphicFramePr>
        <p:xfrm>
          <a:off x="132035" y="4455733"/>
          <a:ext cx="3265714" cy="3845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2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3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 dirty="0"/>
                        <a:t>Included</a:t>
                      </a:r>
                      <a:endParaRPr sz="1200" b="1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dirty="0"/>
                        <a:t>User Federation</a:t>
                      </a:r>
                      <a:endParaRPr sz="1200" i="1" dirty="0"/>
                    </a:p>
                  </a:txBody>
                  <a:tcPr marL="47625" marR="47625" marT="47625" marB="47625">
                    <a:lnL w="19050" cap="flat" cmpd="sng" algn="ctr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123adea45_2_72"/>
          <p:cNvSpPr txBox="1">
            <a:spLocks noGrp="1"/>
          </p:cNvSpPr>
          <p:nvPr>
            <p:ph type="body" idx="1"/>
          </p:nvPr>
        </p:nvSpPr>
        <p:spPr>
          <a:xfrm>
            <a:off x="187602" y="693933"/>
            <a:ext cx="8768795" cy="3868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10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b="1" dirty="0"/>
              <a:t>2. Understanding Federated Identity: Core Concepts and Protocols</a:t>
            </a:r>
            <a:endParaRPr lang="en-GB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GB" dirty="0"/>
              <a:t>Essentials Terminology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US" dirty="0"/>
              <a:t>Foundational Protocols Driving Federation</a:t>
            </a: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har char="○"/>
            </a:pPr>
            <a:r>
              <a:rPr lang="en-US" dirty="0"/>
              <a:t>OAuth 2.0</a:t>
            </a: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har char="○"/>
            </a:pPr>
            <a:r>
              <a:rPr lang="en-US" dirty="0"/>
              <a:t>OpenID Connect (OIDC)</a:t>
            </a: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har char="○"/>
            </a:pPr>
            <a:r>
              <a:rPr lang="en-US" dirty="0"/>
              <a:t>SAML (Security Assertion Markup Language)</a:t>
            </a:r>
            <a:endParaRPr dirty="0"/>
          </a:p>
          <a:p>
            <a:pPr marL="685800" indent="0">
              <a:buNone/>
            </a:pPr>
            <a:endParaRPr dirty="0"/>
          </a:p>
          <a:p>
            <a:pPr indent="0">
              <a:buNone/>
            </a:pPr>
            <a:endParaRPr dirty="0"/>
          </a:p>
        </p:txBody>
      </p:sp>
      <p:sp>
        <p:nvSpPr>
          <p:cNvPr id="87" name="Google Shape;87;g36123adea45_2_7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Table of Contents (2)</a:t>
            </a:r>
            <a:endParaRPr/>
          </a:p>
        </p:txBody>
      </p:sp>
      <p:pic>
        <p:nvPicPr>
          <p:cNvPr id="3" name="Picture 2" descr="A diagram of a driving federation&#10;&#10;AI-generated content may be incorrect.">
            <a:extLst>
              <a:ext uri="{FF2B5EF4-FFF2-40B4-BE49-F238E27FC236}">
                <a16:creationId xmlns:a16="http://schemas.microsoft.com/office/drawing/2014/main" id="{7CFAD69C-6B67-CE35-C5F1-D863955F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6" y="2628258"/>
            <a:ext cx="5301378" cy="2118987"/>
          </a:xfrm>
          <a:prstGeom prst="rect">
            <a:avLst/>
          </a:prstGeom>
        </p:spPr>
      </p:pic>
      <p:graphicFrame>
        <p:nvGraphicFramePr>
          <p:cNvPr id="88" name="Google Shape;88;g36123adea45_2_72"/>
          <p:cNvGraphicFramePr/>
          <p:nvPr>
            <p:extLst>
              <p:ext uri="{D42A27DB-BD31-4B8C-83A1-F6EECF244321}">
                <p14:modId xmlns:p14="http://schemas.microsoft.com/office/powerpoint/2010/main" val="3789706873"/>
              </p:ext>
            </p:extLst>
          </p:nvPr>
        </p:nvGraphicFramePr>
        <p:xfrm>
          <a:off x="5433414" y="3178492"/>
          <a:ext cx="3578550" cy="13471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39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/>
                        <a:t>Included</a:t>
                      </a:r>
                      <a:endParaRPr sz="14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easy diagrams</a:t>
                      </a:r>
                      <a:endParaRPr sz="14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dirty="0"/>
                        <a:t>references </a:t>
                      </a:r>
                      <a:endParaRPr sz="1400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9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/>
                        <a:t>Excluded</a:t>
                      </a:r>
                      <a:endParaRPr sz="14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dirty="0"/>
                        <a:t>Not to explore too much beyond</a:t>
                      </a:r>
                      <a:endParaRPr sz="1400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123adea45_2_77"/>
          <p:cNvSpPr txBox="1">
            <a:spLocks noGrp="1"/>
          </p:cNvSpPr>
          <p:nvPr>
            <p:ph type="body" idx="1"/>
          </p:nvPr>
        </p:nvSpPr>
        <p:spPr>
          <a:xfrm>
            <a:off x="132036" y="715427"/>
            <a:ext cx="8621550" cy="3868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10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b="1" dirty="0"/>
              <a:t>3. </a:t>
            </a:r>
            <a:r>
              <a:rPr lang="en-US" sz="2000" b="1" dirty="0"/>
              <a:t>Use Cases definition</a:t>
            </a:r>
            <a:endParaRPr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US" sz="1600" dirty="0"/>
              <a:t>ESA/NASA MAAP</a:t>
            </a:r>
            <a:endParaRPr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US" sz="1600" dirty="0"/>
              <a:t>NASA Use Case (WGISS-59)</a:t>
            </a:r>
            <a:endParaRPr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US" sz="1600" dirty="0"/>
              <a:t>DestinE</a:t>
            </a:r>
            <a:endParaRPr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US" sz="1600" dirty="0"/>
              <a:t>Bilateral ESA-DLR</a:t>
            </a:r>
            <a:endParaRPr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US" sz="1600" dirty="0"/>
              <a:t>SSI Decentralised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it-IT" sz="1600" dirty="0"/>
              <a:t>Copernicus Regional Data Hub (TBC)</a:t>
            </a:r>
            <a:endParaRPr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AutoNum type="alphaLcPeriod"/>
            </a:pPr>
            <a:r>
              <a:rPr lang="en-US" sz="1600" dirty="0"/>
              <a:t>Use Cases Summary Table</a:t>
            </a:r>
            <a:endParaRPr sz="1600"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 marL="685800" indent="0">
              <a:buNone/>
            </a:pPr>
            <a:endParaRPr dirty="0"/>
          </a:p>
          <a:p>
            <a:pPr indent="0">
              <a:buNone/>
            </a:pPr>
            <a:endParaRPr dirty="0"/>
          </a:p>
        </p:txBody>
      </p:sp>
      <p:sp>
        <p:nvSpPr>
          <p:cNvPr id="95" name="Google Shape;95;g36123adea45_2_7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Table of Contents (3)</a:t>
            </a:r>
            <a:endParaRPr/>
          </a:p>
        </p:txBody>
      </p:sp>
      <p:graphicFrame>
        <p:nvGraphicFramePr>
          <p:cNvPr id="96" name="Google Shape;96;g36123adea45_2_77"/>
          <p:cNvGraphicFramePr/>
          <p:nvPr>
            <p:extLst>
              <p:ext uri="{D42A27DB-BD31-4B8C-83A1-F6EECF244321}">
                <p14:modId xmlns:p14="http://schemas.microsoft.com/office/powerpoint/2010/main" val="3518521047"/>
              </p:ext>
            </p:extLst>
          </p:nvPr>
        </p:nvGraphicFramePr>
        <p:xfrm>
          <a:off x="4523475" y="892228"/>
          <a:ext cx="4391438" cy="14999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85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b="1"/>
                        <a:t>Included</a:t>
                      </a:r>
                      <a:endParaRPr sz="11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100" dirty="0"/>
                        <a:t>a summary table with the examples versus use cases covered / key techno applied / reasons for authentication,  as cross reference.</a:t>
                      </a:r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5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b="1"/>
                        <a:t>Excluded</a:t>
                      </a:r>
                      <a:endParaRPr sz="11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sz="1100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8" name="Google Shape;98;g36123adea45_2_77"/>
          <p:cNvGraphicFramePr/>
          <p:nvPr>
            <p:extLst>
              <p:ext uri="{D42A27DB-BD31-4B8C-83A1-F6EECF244321}">
                <p14:modId xmlns:p14="http://schemas.microsoft.com/office/powerpoint/2010/main" val="3372794438"/>
              </p:ext>
            </p:extLst>
          </p:nvPr>
        </p:nvGraphicFramePr>
        <p:xfrm>
          <a:off x="132036" y="3424182"/>
          <a:ext cx="8782875" cy="10038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1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/>
                        <a:t>Use Case Example</a:t>
                      </a:r>
                      <a:endParaRPr sz="1100" i="1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/>
                        <a:t>Key Technologies Applied</a:t>
                      </a:r>
                      <a:endParaRPr sz="1100" i="1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/>
                        <a:t>AuthN</a:t>
                      </a:r>
                      <a:endParaRPr sz="1100" i="1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/>
                        <a:t>AuthZ</a:t>
                      </a:r>
                      <a:endParaRPr sz="1100" i="1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/>
                        <a:t>Objectives</a:t>
                      </a:r>
                      <a:endParaRPr sz="1100" i="1"/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5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ESA/NASA MAAP</a:t>
                      </a:r>
                      <a:endParaRPr sz="1100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100"/>
                        <a:t>(e.g., OIDC, OAuth 2.0, SAML, XACML, Attribute Exchange)</a:t>
                      </a:r>
                      <a:endParaRPr sz="1100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Yes/No</a:t>
                      </a:r>
                      <a:endParaRPr sz="1100" dirty="0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Yes/No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(e.g., cross-agency collaboration, data sharing, unified access)</a:t>
                      </a:r>
                      <a:endParaRPr sz="1100" dirty="0"/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123adea45_2_82"/>
          <p:cNvSpPr txBox="1">
            <a:spLocks noGrp="1"/>
          </p:cNvSpPr>
          <p:nvPr>
            <p:ph type="body" idx="1"/>
          </p:nvPr>
        </p:nvSpPr>
        <p:spPr>
          <a:xfrm>
            <a:off x="152690" y="923082"/>
            <a:ext cx="4328831" cy="386865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100" indent="0">
              <a:lnSpc>
                <a:spcPct val="150000"/>
              </a:lnSpc>
              <a:buNone/>
            </a:pPr>
            <a:r>
              <a:rPr lang="en-US" b="1" dirty="0"/>
              <a:t>4. Centralised vs Decentralised</a:t>
            </a:r>
            <a:endParaRPr b="1" dirty="0"/>
          </a:p>
          <a:p>
            <a:pPr lvl="1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dirty="0"/>
              <a:t>Definitions</a:t>
            </a:r>
            <a:endParaRPr dirty="0"/>
          </a:p>
          <a:p>
            <a:pPr lvl="1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en-US" dirty="0"/>
              <a:t>IPT - Integrity Provenance &amp; Trust</a:t>
            </a: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 indent="0">
              <a:buNone/>
            </a:pPr>
            <a:endParaRPr dirty="0"/>
          </a:p>
        </p:txBody>
      </p:sp>
      <p:sp>
        <p:nvSpPr>
          <p:cNvPr id="104" name="Google Shape;104;g36123adea45_2_8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/>
              <a:t>Table of Contents (4)</a:t>
            </a:r>
            <a:endParaRPr/>
          </a:p>
        </p:txBody>
      </p:sp>
      <p:graphicFrame>
        <p:nvGraphicFramePr>
          <p:cNvPr id="105" name="Google Shape;105;g36123adea45_2_82"/>
          <p:cNvGraphicFramePr/>
          <p:nvPr>
            <p:extLst>
              <p:ext uri="{D42A27DB-BD31-4B8C-83A1-F6EECF244321}">
                <p14:modId xmlns:p14="http://schemas.microsoft.com/office/powerpoint/2010/main" val="4212937210"/>
              </p:ext>
            </p:extLst>
          </p:nvPr>
        </p:nvGraphicFramePr>
        <p:xfrm>
          <a:off x="307650" y="3167742"/>
          <a:ext cx="4018912" cy="14845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844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/>
                        <a:t>Included</a:t>
                      </a:r>
                      <a:endParaRPr sz="14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it-IT" sz="1400" dirty="0"/>
                        <a:t>OGC Testbed-21 Outcomes (IPT)</a:t>
                      </a:r>
                      <a:endParaRPr sz="1400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9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b="1"/>
                        <a:t>Excluded</a:t>
                      </a:r>
                      <a:endParaRPr sz="1400" b="1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sz="1400" dirty="0"/>
                    </a:p>
                  </a:txBody>
                  <a:tcPr marL="47625" marR="47625" marT="47625" marB="47625">
                    <a:lnL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8B0696-EACB-C1DF-BC6F-CCF63BD3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39" y="797437"/>
            <a:ext cx="4171440" cy="41199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78BA8CCD0D54CB3BB643E30067B64" ma:contentTypeVersion="25" ma:contentTypeDescription="Create a new document." ma:contentTypeScope="" ma:versionID="25343cbae1da12fa1b70dc5f13f876c5">
  <xsd:schema xmlns:xsd="http://www.w3.org/2001/XMLSchema" xmlns:xs="http://www.w3.org/2001/XMLSchema" xmlns:p="http://schemas.microsoft.com/office/2006/metadata/properties" xmlns:ns2="14035610-2e8f-4fbf-86f7-392f0470d772" xmlns:ns3="ed4528c9-2b22-4f5a-a999-b69e0cc0cdd1" targetNamespace="http://schemas.microsoft.com/office/2006/metadata/properties" ma:root="true" ma:fieldsID="9605ebd017f9ba14c335405aa28cbb77" ns2:_="" ns3:_="">
    <xsd:import namespace="14035610-2e8f-4fbf-86f7-392f0470d772"/>
    <xsd:import namespace="ed4528c9-2b22-4f5a-a999-b69e0cc0c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ate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SubSystem" minOccurs="0"/>
                <xsd:element ref="ns2:_Flow_SignoffStatus" minOccurs="0"/>
                <xsd:element ref="ns2:Knowledg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N_x0026_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35610-2e8f-4fbf-86f7-392f0470d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4" nillable="true" ma:displayName="Meeting Date" ma:description="The date of the meeting" ma:format="DateOnly" ma:internalName="Date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31626d-fdb0-4a13-b041-549dfab673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bSystem" ma:index="24" nillable="true" ma:displayName="SubSystem" ma:internalName="SubSystem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Knowledge" ma:index="26" nillable="true" ma:displayName="Knowledge" ma:description="Funziona qui la ricerca, LORDS, PLUS, DURT" ma:format="Dropdown" ma:internalName="Knowledge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9" nillable="true" ma:displayName="Location" ma:description="" ma:indexed="true" ma:internalName="MediaServiceLocation" ma:readOnly="true">
      <xsd:simpleType>
        <xsd:restriction base="dms:Text"/>
      </xsd:simpleType>
    </xsd:element>
    <xsd:element name="N_x0026_S" ma:index="30" nillable="true" ma:displayName="N&amp;S" ma:default="0" ma:description="Is a Network and Security SPR" ma:internalName="N_x0026_S">
      <xsd:simpleType>
        <xsd:restriction base="dms:Boolean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528c9-2b22-4f5a-a999-b69e0cc0c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5c328-2dc2-4478-bd5d-e1d831ec92b7}" ma:internalName="TaxCatchAll" ma:showField="CatchAllData" ma:web="ed4528c9-2b22-4f5a-a999-b69e0cc0c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4035610-2e8f-4fbf-86f7-392f0470d772" xsi:nil="true"/>
    <N_x0026_S xmlns="14035610-2e8f-4fbf-86f7-392f0470d772">false</N_x0026_S>
    <Date xmlns="14035610-2e8f-4fbf-86f7-392f0470d772" xsi:nil="true"/>
    <TaxCatchAll xmlns="ed4528c9-2b22-4f5a-a999-b69e0cc0cdd1" xsi:nil="true"/>
    <SubSystem xmlns="14035610-2e8f-4fbf-86f7-392f0470d772" xsi:nil="true"/>
    <lcf76f155ced4ddcb4097134ff3c332f xmlns="14035610-2e8f-4fbf-86f7-392f0470d772">
      <Terms xmlns="http://schemas.microsoft.com/office/infopath/2007/PartnerControls"/>
    </lcf76f155ced4ddcb4097134ff3c332f>
    <Knowledge xmlns="14035610-2e8f-4fbf-86f7-392f0470d772" xsi:nil="true"/>
  </documentManagement>
</p:properties>
</file>

<file path=customXml/itemProps1.xml><?xml version="1.0" encoding="utf-8"?>
<ds:datastoreItem xmlns:ds="http://schemas.openxmlformats.org/officeDocument/2006/customXml" ds:itemID="{40F60F2A-A85E-4C0D-A77E-52AB98679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35610-2e8f-4fbf-86f7-392f0470d772"/>
    <ds:schemaRef ds:uri="ed4528c9-2b22-4f5a-a999-b69e0cc0c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B0764D-F85E-41A9-A83B-B85017E0B2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DB756-ABBE-4A5A-A320-1B10A916C9C7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ed4528c9-2b22-4f5a-a999-b69e0cc0cdd1"/>
    <ds:schemaRef ds:uri="14035610-2e8f-4fbf-86f7-392f0470d7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684</Words>
  <Application>Microsoft Macintosh PowerPoint</Application>
  <PresentationFormat>On-screen Show (16:9)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Montserrat</vt:lpstr>
      <vt:lpstr>Montserrat Medium</vt:lpstr>
      <vt:lpstr>Noto Sans</vt:lpstr>
      <vt:lpstr>Verdana</vt:lpstr>
      <vt:lpstr>Courier New</vt:lpstr>
      <vt:lpstr>Arial</vt:lpstr>
      <vt:lpstr>Noto Sans Symbols</vt:lpstr>
      <vt:lpstr>ceos</vt:lpstr>
      <vt:lpstr>Federated AuthN/Z White Paper Status</vt:lpstr>
      <vt:lpstr>WGISS-57 Survey</vt:lpstr>
      <vt:lpstr>Planned Deliverable</vt:lpstr>
      <vt:lpstr>WGISS Actions</vt:lpstr>
      <vt:lpstr>PowerPoint Presentation</vt:lpstr>
      <vt:lpstr>Table of Contents (1)</vt:lpstr>
      <vt:lpstr>Table of Contents (2)</vt:lpstr>
      <vt:lpstr>Table of Contents (3)</vt:lpstr>
      <vt:lpstr>Table of Contents (4)</vt:lpstr>
      <vt:lpstr>Table of Contents (5)</vt:lpstr>
      <vt:lpstr>Meetings Coordination</vt:lpstr>
      <vt:lpstr>Open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Filippo Marchesi</cp:lastModifiedBy>
  <cp:revision>6</cp:revision>
  <dcterms:modified xsi:type="dcterms:W3CDTF">2025-10-14T07:12:10Z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0x01010075278BA8CCD0D54CB3BB643E30067B64</vt:lpwstr>
  </property>
  <property fmtid="{D5CDD505-2E9C-101B-9397-08002B2CF9AE}" pid="3" name="MediaServiceImageTags">
    <vt:lpwstr/>
  </property>
</Properties>
</file>