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Helvetica Neue"/>
      <p:regular r:id="rId20"/>
      <p:bold r:id="rId21"/>
      <p:italic r:id="rId22"/>
      <p:boldItalic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22" Type="http://schemas.openxmlformats.org/officeDocument/2006/relationships/font" Target="fonts/HelveticaNeue-italic.fntdata"/><Relationship Id="rId21" Type="http://schemas.openxmlformats.org/officeDocument/2006/relationships/font" Target="fonts/HelveticaNeue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adiantearth.github.io/stac-browser/#/external/cmr.earthdata.nasa.gov/stac?.language=en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 - Spatio-Temporal Asset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WGISS - </a:t>
            </a:r>
            <a:r>
              <a:rPr lang="en-US"/>
              <a:t>Working Group on Information Systems and Services</a:t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533720ff6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2533720ff6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7ae0a44e86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7ae0a44e86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8dfb5999e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- Committee on Earth Observation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27" name="Google Shape;227;g328dfb5999e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28dfb5999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REST - Representational State Transfer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234" name="Google Shape;234;g328dfb5999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8dfb5999e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https://radiantearth.github.io/stac-browser/#/external/cmr.earthdata.nasa.gov/stac?.language=en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Select INPE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for ‘Amazonia’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28dfb5999e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ESDIS - Earth Science Data Information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 - Common Metadata Repository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CWIC - CEOS WGISS Integrated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– Committee on Earth Observing Satellites</a:t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533720f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2533720f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533720ff6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 - Common Metadata Repository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API - Application Programming Interface</a:t>
            </a:r>
            <a:endParaRPr/>
          </a:p>
        </p:txBody>
      </p:sp>
      <p:sp>
        <p:nvSpPr>
          <p:cNvPr id="171" name="Google Shape;171;g32533720ff6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533720ff6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2533720ff6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533720ff6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INPE - National Institute for Space Research, Brazil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USGS - United States Geological Survey</a:t>
            </a:r>
            <a:endParaRPr/>
          </a:p>
        </p:txBody>
      </p:sp>
      <p:sp>
        <p:nvSpPr>
          <p:cNvPr id="185" name="Google Shape;185;g32533720ff6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533720ff6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EROS - Earth Resources Observation and Science center</a:t>
            </a:r>
            <a:endParaRPr/>
          </a:p>
        </p:txBody>
      </p:sp>
      <p:sp>
        <p:nvSpPr>
          <p:cNvPr id="192" name="Google Shape;192;g32533720ff6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ae0a44e8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FEDEO - Federated Earth Observation missions access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NRSCC - National Remote Sensing Center of China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LSI - Langelier Saturation Index</a:t>
            </a:r>
            <a:endParaRPr/>
          </a:p>
        </p:txBody>
      </p:sp>
      <p:sp>
        <p:nvSpPr>
          <p:cNvPr id="199" name="Google Shape;199;g37ae0a44e8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533720ff6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2533720ff6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STAC progress report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WGISS-60 10/13-17/2025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Our CWIC wish list was…</a:t>
            </a:r>
            <a:endParaRPr/>
          </a:p>
        </p:txBody>
      </p:sp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✓"/>
            </a:pPr>
            <a:r>
              <a:rPr lang="en-US"/>
              <a:t>Fix STAC browser to support collection search for collections that </a:t>
            </a:r>
            <a:r>
              <a:rPr b="1" i="1" lang="en-US"/>
              <a:t>do not</a:t>
            </a:r>
            <a:r>
              <a:rPr lang="en-US"/>
              <a:t> support granule search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✓"/>
            </a:pPr>
            <a:r>
              <a:rPr lang="en-US"/>
              <a:t>Add support for more extensions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✓"/>
            </a:pPr>
            <a:r>
              <a:rPr lang="en-US"/>
              <a:t>Build capacity for STAC Browser contributions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❏"/>
            </a:pPr>
            <a:r>
              <a:rPr lang="en-US"/>
              <a:t>Add more STAC API enabled collections from other agencies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❏"/>
            </a:pPr>
            <a:r>
              <a:rPr lang="en-US"/>
              <a:t>Replace OpenSearch implementation with STAC</a:t>
            </a:r>
            <a:endParaRPr/>
          </a:p>
        </p:txBody>
      </p:sp>
      <p:sp>
        <p:nvSpPr>
          <p:cNvPr id="217" name="Google Shape;217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Our new additions</a:t>
            </a:r>
            <a:endParaRPr/>
          </a:p>
        </p:txBody>
      </p:sp>
      <p:sp>
        <p:nvSpPr>
          <p:cNvPr id="223" name="Google Shape;223;p28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❏"/>
            </a:pPr>
            <a:r>
              <a:rPr lang="en-US"/>
              <a:t>Fix STAC browser to support item links with filters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❏"/>
            </a:pPr>
            <a:r>
              <a:rPr lang="en-US"/>
              <a:t>Ensure that CWIC federated search works using Earthdata Search and STAC Browser</a:t>
            </a:r>
            <a:endParaRPr/>
          </a:p>
        </p:txBody>
      </p:sp>
      <p:sp>
        <p:nvSpPr>
          <p:cNvPr id="224" name="Google Shape;224;p28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Demo!</a:t>
            </a:r>
            <a:endParaRPr/>
          </a:p>
        </p:txBody>
      </p:sp>
      <p:sp>
        <p:nvSpPr>
          <p:cNvPr id="230" name="Google Shape;230;p29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Live!</a:t>
            </a:r>
            <a:endParaRPr/>
          </a:p>
        </p:txBody>
      </p:sp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Using </a:t>
            </a:r>
            <a:r>
              <a:rPr lang="en-US"/>
              <a:t>REST queries - filtered links</a:t>
            </a:r>
            <a:endParaRPr/>
          </a:p>
        </p:txBody>
      </p:sp>
      <p:sp>
        <p:nvSpPr>
          <p:cNvPr id="237" name="Google Shape;237;p3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648" y="1078775"/>
            <a:ext cx="8072726" cy="48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/>
          <p:nvPr/>
        </p:nvSpPr>
        <p:spPr>
          <a:xfrm>
            <a:off x="6019300" y="1736775"/>
            <a:ext cx="1833300" cy="311700"/>
          </a:xfrm>
          <a:prstGeom prst="ellipse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0"/>
          <p:cNvSpPr/>
          <p:nvPr/>
        </p:nvSpPr>
        <p:spPr>
          <a:xfrm>
            <a:off x="4791200" y="4708125"/>
            <a:ext cx="3729300" cy="428100"/>
          </a:xfrm>
          <a:prstGeom prst="ellipse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1"/>
          <p:cNvGrpSpPr/>
          <p:nvPr/>
        </p:nvGrpSpPr>
        <p:grpSpPr>
          <a:xfrm>
            <a:off x="682825" y="1484425"/>
            <a:ext cx="5991604" cy="3601250"/>
            <a:chOff x="682825" y="1484425"/>
            <a:chExt cx="5991604" cy="3601250"/>
          </a:xfrm>
        </p:grpSpPr>
        <p:pic>
          <p:nvPicPr>
            <p:cNvPr id="246" name="Google Shape;246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4803" y="1484425"/>
              <a:ext cx="5679626" cy="3150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31"/>
            <p:cNvSpPr txBox="1"/>
            <p:nvPr/>
          </p:nvSpPr>
          <p:spPr>
            <a:xfrm>
              <a:off x="682825" y="4685475"/>
              <a:ext cx="300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cmr.earthdata.nasa.gov/stac/ALL</a:t>
              </a:r>
              <a:endParaRPr/>
            </a:p>
          </p:txBody>
        </p:sp>
      </p:grpSp>
      <p:sp>
        <p:nvSpPr>
          <p:cNvPr id="248" name="Google Shape;248;p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STAC browser - federated discovery</a:t>
            </a:r>
            <a:endParaRPr/>
          </a:p>
        </p:txBody>
      </p:sp>
      <p:sp>
        <p:nvSpPr>
          <p:cNvPr id="249" name="Google Shape;249;p3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1579" y="2125250"/>
            <a:ext cx="5212769" cy="28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176" y="3443126"/>
            <a:ext cx="5922701" cy="27733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/>
          <p:nvPr/>
        </p:nvSpPr>
        <p:spPr>
          <a:xfrm>
            <a:off x="2397325" y="2189500"/>
            <a:ext cx="712500" cy="35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/>
          <p:nvPr/>
        </p:nvSpPr>
        <p:spPr>
          <a:xfrm>
            <a:off x="5681850" y="2831750"/>
            <a:ext cx="712500" cy="35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1"/>
          <p:cNvSpPr/>
          <p:nvPr/>
        </p:nvSpPr>
        <p:spPr>
          <a:xfrm>
            <a:off x="6301850" y="4329075"/>
            <a:ext cx="712500" cy="35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1031675" y="2055925"/>
            <a:ext cx="630900" cy="170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Let’s replace Open Search with STAC</a:t>
            </a:r>
            <a:endParaRPr/>
          </a:p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2" name="Google Shape;262;p32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NASA ESDIS (CMR) STAC changes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these changes means for CWIC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is next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CMR STAC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Progress report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we did since last time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Updated CMR-STAC to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Support Query and Sort API extensions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Support Storage and </a:t>
            </a:r>
            <a:r>
              <a:rPr lang="en-US"/>
              <a:t>Opto-Electrical </a:t>
            </a:r>
            <a:r>
              <a:rPr lang="en-US"/>
              <a:t>catalog extensions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Establish parity between cloud-stac and stac </a:t>
            </a:r>
            <a:r>
              <a:rPr lang="en-US"/>
              <a:t>with respect </a:t>
            </a:r>
            <a:r>
              <a:rPr lang="en-US"/>
              <a:t>to federation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Append collection search filters to item links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Updated STAC-Browser to allow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Independent item and collection search</a:t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What that means for CWIC</a:t>
            </a:r>
            <a:endParaRPr/>
          </a:p>
        </p:txBody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Progress Report</a:t>
            </a:r>
            <a:endParaRPr/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CMR-STAC can now…</a:t>
            </a:r>
            <a:endParaRPr/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Be used in the STAC Browser to find collections from INPE and USGS in CMR and navigate to items within their STAC catalogs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Preserve filter constraints from a collection search when navigating to item catalogs</a:t>
            </a:r>
            <a:endParaRPr/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inventory is available?</a:t>
            </a:r>
            <a:endParaRPr/>
          </a:p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INPE - 73 collections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USGS EROS - 14 collections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NASA - 10,496 collections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We want more!</a:t>
            </a:r>
            <a:endParaRPr/>
          </a:p>
        </p:txBody>
      </p: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Earthdata Search</a:t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875300" y="154935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Will move to using STAC for federated search when we have transitioned enough CWIC providers (API + metadata updates).</a:t>
            </a:r>
            <a:endParaRPr/>
          </a:p>
          <a:p>
            <a:pPr indent="-41656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FEDEO et al - 53,843 collections</a:t>
            </a:r>
            <a:endParaRPr/>
          </a:p>
          <a:p>
            <a:pPr indent="-41656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ISRO - 39 collections</a:t>
            </a:r>
            <a:endParaRPr/>
          </a:p>
          <a:p>
            <a:pPr indent="-41656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NRSCC - 29 collections</a:t>
            </a:r>
            <a:endParaRPr/>
          </a:p>
          <a:p>
            <a:pPr indent="-41656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USGS LSI - 128 collections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So, basically, FEDEO </a:t>
            </a:r>
            <a:r>
              <a:rPr lang="en-US"/>
              <a:t>😀</a:t>
            </a:r>
            <a:endParaRPr/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What is next</a:t>
            </a:r>
            <a:endParaRPr/>
          </a:p>
        </p:txBody>
      </p:sp>
      <p:sp>
        <p:nvSpPr>
          <p:cNvPr id="209" name="Google Shape;209;p26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The big picture</a:t>
            </a:r>
            <a:endParaRPr/>
          </a:p>
        </p:txBody>
      </p:sp>
      <p:sp>
        <p:nvSpPr>
          <p:cNvPr id="210" name="Google Shape;210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