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Montserrat"/>
      <p:regular r:id="rId26"/>
      <p:bold r:id="rId27"/>
      <p:italic r:id="rId28"/>
      <p:boldItalic r:id="rId29"/>
    </p:embeddedFont>
    <p:embeddedFont>
      <p:font typeface="Montserrat Medium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4" roundtripDataSignature="AMtx7mhNpFho5mqufcMDixhjB7X3SE8k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regular.fntdata"/><Relationship Id="rId25" Type="http://schemas.openxmlformats.org/officeDocument/2006/relationships/slide" Target="slides/slide20.xml"/><Relationship Id="rId28" Type="http://schemas.openxmlformats.org/officeDocument/2006/relationships/font" Target="fonts/Montserrat-italic.fntdata"/><Relationship Id="rId27" Type="http://schemas.openxmlformats.org/officeDocument/2006/relationships/font" Target="fonts/Montserra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bold.fntdata"/><Relationship Id="rId3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Medium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Medium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0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7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1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2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2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44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2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23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3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3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23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9" name="Google Shape;29;p2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3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2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24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4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24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2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" name="Google Shape;40;p24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24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5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5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5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2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25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GB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2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21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1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2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7.png"/><Relationship Id="rId4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8.png"/><Relationship Id="rId4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5.png"/><Relationship Id="rId4" Type="http://schemas.openxmlformats.org/officeDocument/2006/relationships/image" Target="../media/image21.png"/><Relationship Id="rId5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7.png"/><Relationship Id="rId10" Type="http://schemas.openxmlformats.org/officeDocument/2006/relationships/image" Target="../media/image30.png"/><Relationship Id="rId13" Type="http://schemas.openxmlformats.org/officeDocument/2006/relationships/image" Target="../media/image32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Relationship Id="rId15" Type="http://schemas.openxmlformats.org/officeDocument/2006/relationships/image" Target="../media/image33.png"/><Relationship Id="rId14" Type="http://schemas.openxmlformats.org/officeDocument/2006/relationships/image" Target="../media/image38.png"/><Relationship Id="rId17" Type="http://schemas.openxmlformats.org/officeDocument/2006/relationships/image" Target="../media/image36.png"/><Relationship Id="rId16" Type="http://schemas.openxmlformats.org/officeDocument/2006/relationships/image" Target="../media/image35.png"/><Relationship Id="rId5" Type="http://schemas.openxmlformats.org/officeDocument/2006/relationships/image" Target="../media/image25.png"/><Relationship Id="rId19" Type="http://schemas.openxmlformats.org/officeDocument/2006/relationships/image" Target="../media/image47.png"/><Relationship Id="rId6" Type="http://schemas.openxmlformats.org/officeDocument/2006/relationships/image" Target="../media/image26.png"/><Relationship Id="rId18" Type="http://schemas.openxmlformats.org/officeDocument/2006/relationships/image" Target="../media/image34.png"/><Relationship Id="rId7" Type="http://schemas.openxmlformats.org/officeDocument/2006/relationships/image" Target="../media/image28.png"/><Relationship Id="rId8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eoepca.readthedocs.io/" TargetMode="External"/><Relationship Id="rId4" Type="http://schemas.openxmlformats.org/officeDocument/2006/relationships/image" Target="../media/image37.png"/><Relationship Id="rId9" Type="http://schemas.openxmlformats.org/officeDocument/2006/relationships/hyperlink" Target="https://killercoda.com/eoepca/" TargetMode="External"/><Relationship Id="rId5" Type="http://schemas.openxmlformats.org/officeDocument/2006/relationships/hyperlink" Target="https://eoepca.readthedocs.io/" TargetMode="External"/><Relationship Id="rId6" Type="http://schemas.openxmlformats.org/officeDocument/2006/relationships/image" Target="../media/image40.png"/><Relationship Id="rId7" Type="http://schemas.openxmlformats.org/officeDocument/2006/relationships/hyperlink" Target="https://github.com/EOEPCA" TargetMode="External"/><Relationship Id="rId8" Type="http://schemas.openxmlformats.org/officeDocument/2006/relationships/image" Target="../media/image4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jp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5.png"/><Relationship Id="rId7" Type="http://schemas.openxmlformats.org/officeDocument/2006/relationships/image" Target="../media/image4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leonardo.com/" TargetMode="External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3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0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4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EOEPCA</a:t>
            </a:r>
            <a:br>
              <a:rPr lang="en-GB"/>
            </a:br>
            <a:r>
              <a:rPr lang="en-GB"/>
              <a:t>Open Source Data Exploitation Platform</a:t>
            </a:r>
            <a:endParaRPr/>
          </a:p>
        </p:txBody>
      </p:sp>
      <p:sp>
        <p:nvSpPr>
          <p:cNvPr id="56" name="Google Shape;56;p1"/>
          <p:cNvSpPr txBox="1"/>
          <p:nvPr/>
        </p:nvSpPr>
        <p:spPr>
          <a:xfrm>
            <a:off x="5181450" y="3111550"/>
            <a:ext cx="3962700" cy="19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Richard Conway,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Telespazio UK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4.4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13-17 October, 2025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-GB" sz="17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Oberpfaffenhofen, Germany</a:t>
            </a:r>
            <a:endParaRPr b="1" i="0" sz="17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i="1" lang="en-GB" sz="1800"/>
              <a:t>Data and Resources</a:t>
            </a:r>
            <a:br>
              <a:rPr lang="en-GB" sz="2800"/>
            </a:br>
            <a:r>
              <a:rPr lang="en-GB" sz="2800"/>
              <a:t>Ingestion &amp; Harvesting</a:t>
            </a:r>
            <a:endParaRPr i="1" sz="2800"/>
          </a:p>
        </p:txBody>
      </p:sp>
      <p:pic>
        <p:nvPicPr>
          <p:cNvPr id="133" name="Google Shape;13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39" y="905403"/>
            <a:ext cx="7098096" cy="389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0"/>
          <p:cNvSpPr/>
          <p:nvPr/>
        </p:nvSpPr>
        <p:spPr>
          <a:xfrm>
            <a:off x="6508800" y="849600"/>
            <a:ext cx="2498400" cy="3189600"/>
          </a:xfrm>
          <a:prstGeom prst="roundRect">
            <a:avLst>
              <a:gd fmla="val 5620" name="adj"/>
            </a:avLst>
          </a:prstGeom>
          <a:solidFill>
            <a:schemeClr val="accent5"/>
          </a:solidFill>
          <a:ln cap="flat" cmpd="sng" w="25400">
            <a:solidFill>
              <a:srgbClr val="3351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9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Registration BB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harvesting from external sources: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Char char="•"/>
            </a:pPr>
            <a:r>
              <a:rPr b="0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Generic STAC harvester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Char char="•"/>
            </a:pPr>
            <a:r>
              <a:rPr b="0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Tailored workers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9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API for resource registration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Char char="•"/>
            </a:pPr>
            <a:r>
              <a:rPr b="0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EOEPCA Metadata Profile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9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Access Gateway BB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EODag: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Char char="•"/>
            </a:pPr>
            <a:r>
              <a:rPr b="0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source abstraction</a:t>
            </a:r>
            <a:endParaRPr/>
          </a:p>
          <a:p>
            <a:pPr indent="-285749" lvl="5" marL="62706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Char char="•"/>
            </a:pPr>
            <a:r>
              <a:rPr b="0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access protocol</a:t>
            </a:r>
            <a:endParaRPr/>
          </a:p>
          <a:p>
            <a:pPr indent="-285749" lvl="1" marL="627063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Char char="•"/>
            </a:pPr>
            <a:r>
              <a:rPr b="0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Authn / Authz</a:t>
            </a:r>
            <a:endParaRPr b="0" i="0" sz="129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Char char="•"/>
            </a:pPr>
            <a:r>
              <a:rPr b="0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Python library</a:t>
            </a:r>
            <a:endParaRPr/>
          </a:p>
          <a:p>
            <a:pPr indent="-285750" lvl="0" marL="28575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95"/>
              <a:buFont typeface="Arial"/>
              <a:buChar char="•"/>
            </a:pPr>
            <a:r>
              <a:rPr b="0" i="0" lang="en-GB" sz="129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Extensible data providers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9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arth Observation Data Access Gateway (2.12.1)" id="135" name="Google Shape;13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9109" y="2208050"/>
            <a:ext cx="590491" cy="614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ome - pygeoapi" id="136" name="Google Shape;13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58035" y="2562235"/>
            <a:ext cx="950997" cy="2599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logo&#10;&#10;Description automatically generated" id="137" name="Google Shape;137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2114" y="2318152"/>
            <a:ext cx="946918" cy="15627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0"/>
          <p:cNvSpPr/>
          <p:nvPr/>
        </p:nvSpPr>
        <p:spPr>
          <a:xfrm>
            <a:off x="8462897" y="754584"/>
            <a:ext cx="607064" cy="30163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7BDC9"/>
              </a:gs>
              <a:gs pos="35000">
                <a:srgbClr val="CBD1DA"/>
              </a:gs>
              <a:gs pos="100000">
                <a:srgbClr val="EAEEF1"/>
              </a:gs>
            </a:gsLst>
            <a:lin ang="16200000" scaled="0"/>
          </a:gradFill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Processing</a:t>
            </a:r>
            <a:endParaRPr/>
          </a:p>
        </p:txBody>
      </p:sp>
      <p:pic>
        <p:nvPicPr>
          <p:cNvPr id="144" name="Google Shape;14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30" y="770507"/>
            <a:ext cx="5724689" cy="4132693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1"/>
          <p:cNvSpPr/>
          <p:nvPr/>
        </p:nvSpPr>
        <p:spPr>
          <a:xfrm>
            <a:off x="6235200" y="849600"/>
            <a:ext cx="2772000" cy="1440000"/>
          </a:xfrm>
          <a:prstGeom prst="roundRect">
            <a:avLst>
              <a:gd fmla="val 5620" name="adj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“Bring the processing to the data”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Blocks for user-defined processing and analysis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complementary approaches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i="1" lang="en-GB" sz="1800"/>
              <a:t>Processing</a:t>
            </a:r>
            <a:br>
              <a:rPr lang="en-GB" sz="3600"/>
            </a:br>
            <a:r>
              <a:rPr lang="en-GB" sz="2800"/>
              <a:t>OGC API with Application Packages</a:t>
            </a:r>
            <a:endParaRPr/>
          </a:p>
        </p:txBody>
      </p:sp>
      <p:pic>
        <p:nvPicPr>
          <p:cNvPr id="151" name="Google Shape;15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30" y="770507"/>
            <a:ext cx="5724689" cy="41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2"/>
          <p:cNvSpPr/>
          <p:nvPr/>
        </p:nvSpPr>
        <p:spPr>
          <a:xfrm>
            <a:off x="6285600" y="849600"/>
            <a:ext cx="2721600" cy="3513600"/>
          </a:xfrm>
          <a:prstGeom prst="roundRect">
            <a:avLst>
              <a:gd fmla="val 5620" name="adj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OGC Application Package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Portable processing workflows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Workflow Language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Steps: Containerised algorithms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OGC Best Practice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Processing BB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OGC API Processes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Purpose Processing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Containerised workflows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OGC Application Package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Suited to batch processing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Workflow Runners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Backend workflow execution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Extensible integrations for CWL orchestration</a:t>
            </a:r>
            <a:endParaRPr/>
          </a:p>
        </p:txBody>
      </p:sp>
      <p:pic>
        <p:nvPicPr>
          <p:cNvPr id="153" name="Google Shape;153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3555" y="1934215"/>
            <a:ext cx="739245" cy="739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i="1" lang="en-GB" sz="1800"/>
              <a:t>Processing</a:t>
            </a:r>
            <a:br>
              <a:rPr lang="en-GB" sz="3600"/>
            </a:br>
            <a:r>
              <a:rPr lang="en-GB" sz="2800"/>
              <a:t>openEO</a:t>
            </a:r>
            <a:endParaRPr/>
          </a:p>
        </p:txBody>
      </p:sp>
      <p:pic>
        <p:nvPicPr>
          <p:cNvPr id="159" name="Google Shape;15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30" y="770507"/>
            <a:ext cx="5724689" cy="41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3"/>
          <p:cNvSpPr/>
          <p:nvPr/>
        </p:nvSpPr>
        <p:spPr>
          <a:xfrm>
            <a:off x="6285600" y="849600"/>
            <a:ext cx="2721600" cy="2548800"/>
          </a:xfrm>
          <a:prstGeom prst="roundRect">
            <a:avLst>
              <a:gd fmla="val 5620" name="adj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Processing BB - openEO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Client-oriented Semantics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Python, R, JavaScript clients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JSON workflow representation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Close data integration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Emerging support for Application Packages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Workflow Runners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Backends for Dask and Apache Spark</a:t>
            </a:r>
            <a:endParaRPr/>
          </a:p>
          <a:p>
            <a:pPr indent="-2857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Also TiTiler-based implementation for synchronous Datacube Access</a:t>
            </a:r>
            <a:endParaRPr/>
          </a:p>
        </p:txBody>
      </p:sp>
      <p:sp>
        <p:nvSpPr>
          <p:cNvPr id="161" name="Google Shape;161;p13"/>
          <p:cNvSpPr/>
          <p:nvPr/>
        </p:nvSpPr>
        <p:spPr>
          <a:xfrm>
            <a:off x="6285600" y="3531646"/>
            <a:ext cx="2721600" cy="1324800"/>
          </a:xfrm>
          <a:prstGeom prst="roundRect">
            <a:avLst>
              <a:gd fmla="val 5620" name="adj"/>
            </a:avLst>
          </a:prstGeom>
          <a:gradFill>
            <a:gsLst>
              <a:gs pos="0">
                <a:srgbClr val="E1FF93"/>
              </a:gs>
              <a:gs pos="35000">
                <a:srgbClr val="E9FFB3"/>
              </a:gs>
              <a:gs pos="100000">
                <a:srgbClr val="F7FFDF"/>
              </a:gs>
            </a:gsLst>
            <a:lin ang="16200000" scaled="0"/>
          </a:gradFill>
          <a:ln cap="flat" cmpd="sng" w="9525">
            <a:solidFill>
              <a:srgbClr val="A0C92E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Federated Orchestrator BB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Cross-platform workflow execution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Hybrid workflows, combining: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openEO / OGC API Processes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Application Packages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openEO Process Graphs</a:t>
            </a:r>
            <a:endParaRPr/>
          </a:p>
        </p:txBody>
      </p:sp>
      <p:pic>
        <p:nvPicPr>
          <p:cNvPr descr="openEO" id="162" name="Google Shape;162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5628" y="2116236"/>
            <a:ext cx="828273" cy="54911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3"/>
          <p:cNvSpPr/>
          <p:nvPr/>
        </p:nvSpPr>
        <p:spPr>
          <a:xfrm>
            <a:off x="8345370" y="3448800"/>
            <a:ext cx="720000" cy="31198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Coming Soon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i="1" lang="en-GB" sz="1800"/>
              <a:t>Processing</a:t>
            </a:r>
            <a:br>
              <a:rPr lang="en-GB" sz="3600"/>
            </a:br>
            <a:r>
              <a:rPr lang="en-GB" sz="2800"/>
              <a:t>Open Science</a:t>
            </a:r>
            <a:endParaRPr/>
          </a:p>
        </p:txBody>
      </p:sp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630" y="770507"/>
            <a:ext cx="5724688" cy="413269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4"/>
          <p:cNvSpPr/>
          <p:nvPr/>
        </p:nvSpPr>
        <p:spPr>
          <a:xfrm>
            <a:off x="6285600" y="849600"/>
            <a:ext cx="2721600" cy="1324800"/>
          </a:xfrm>
          <a:prstGeom prst="roundRect">
            <a:avLst>
              <a:gd fmla="val 5620" name="adj"/>
            </a:avLst>
          </a:prstGeom>
          <a:solidFill>
            <a:srgbClr val="FFCC00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Reproducible Open Science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Portable/reusable workflows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Shared processing results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 Outputs =&gt; Your Inputs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EOEPCA Metadata Profile</a:t>
            </a:r>
            <a:endParaRPr/>
          </a:p>
        </p:txBody>
      </p:sp>
      <p:sp>
        <p:nvSpPr>
          <p:cNvPr id="171" name="Google Shape;171;p14"/>
          <p:cNvSpPr/>
          <p:nvPr/>
        </p:nvSpPr>
        <p:spPr>
          <a:xfrm>
            <a:off x="6285600" y="3531646"/>
            <a:ext cx="2721600" cy="1324800"/>
          </a:xfrm>
          <a:prstGeom prst="roundRect">
            <a:avLst>
              <a:gd fmla="val 5620" name="adj"/>
            </a:avLst>
          </a:prstGeom>
          <a:solidFill>
            <a:schemeClr val="accent2"/>
          </a:solidFill>
          <a:ln cap="flat" cmpd="sng" w="25400">
            <a:solidFill>
              <a:srgbClr val="4455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Workspace BB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User / Project / Team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management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Collaboration / sharing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Storage and shared services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Integrates with other BBs</a:t>
            </a:r>
            <a:endParaRPr/>
          </a:p>
        </p:txBody>
      </p:sp>
      <p:pic>
        <p:nvPicPr>
          <p:cNvPr descr="vcluster: How to Create Virtual Kubernetes Clusters - alter way's blog" id="172" name="Google Shape;17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73233" y="2809534"/>
            <a:ext cx="1233967" cy="616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11414" y="3032307"/>
            <a:ext cx="1434986" cy="29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And there’s more…</a:t>
            </a:r>
            <a:endParaRPr/>
          </a:p>
        </p:txBody>
      </p:sp>
      <p:grpSp>
        <p:nvGrpSpPr>
          <p:cNvPr id="179" name="Google Shape;179;p15"/>
          <p:cNvGrpSpPr/>
          <p:nvPr/>
        </p:nvGrpSpPr>
        <p:grpSpPr>
          <a:xfrm>
            <a:off x="519502" y="1273331"/>
            <a:ext cx="8104995" cy="3124506"/>
            <a:chOff x="6330" y="601498"/>
            <a:chExt cx="8104995" cy="3124506"/>
          </a:xfrm>
        </p:grpSpPr>
        <p:sp>
          <p:nvSpPr>
            <p:cNvPr id="180" name="Google Shape;180;p15"/>
            <p:cNvSpPr/>
            <p:nvPr/>
          </p:nvSpPr>
          <p:spPr>
            <a:xfrm>
              <a:off x="23280" y="601498"/>
              <a:ext cx="2394074" cy="1436444"/>
            </a:xfrm>
            <a:prstGeom prst="rect">
              <a:avLst/>
            </a:prstGeom>
            <a:solidFill>
              <a:srgbClr val="A3CA32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5"/>
            <p:cNvSpPr txBox="1"/>
            <p:nvPr/>
          </p:nvSpPr>
          <p:spPr>
            <a:xfrm>
              <a:off x="23280" y="601498"/>
              <a:ext cx="2394074" cy="1436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Federated User Identity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IAM BB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Single Sign-on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Access and Sharing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External Identity Provider integration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2650250" y="601498"/>
              <a:ext cx="2394074" cy="1436444"/>
            </a:xfrm>
            <a:prstGeom prst="rect">
              <a:avLst/>
            </a:prstGeom>
            <a:solidFill>
              <a:srgbClr val="3CC85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5"/>
            <p:cNvSpPr txBox="1"/>
            <p:nvPr/>
          </p:nvSpPr>
          <p:spPr>
            <a:xfrm>
              <a:off x="2650250" y="601498"/>
              <a:ext cx="2394074" cy="1436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Machine Learning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MLOps BB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Model Training &amp; Management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Training data management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5498265" y="601498"/>
              <a:ext cx="2394074" cy="1436444"/>
            </a:xfrm>
            <a:prstGeom prst="rect">
              <a:avLst/>
            </a:prstGeom>
            <a:solidFill>
              <a:srgbClr val="46B4C6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15"/>
            <p:cNvSpPr txBox="1"/>
            <p:nvPr/>
          </p:nvSpPr>
          <p:spPr>
            <a:xfrm>
              <a:off x="5498265" y="601498"/>
              <a:ext cx="2394074" cy="1436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Interactive Analysis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 Hub BB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Notebooks for Analysis and Scientific Storytelling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Dashboards to showcase research outcomes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6330" y="2289560"/>
              <a:ext cx="2394074" cy="1436444"/>
            </a:xfrm>
            <a:prstGeom prst="rect">
              <a:avLst/>
            </a:prstGeom>
            <a:solidFill>
              <a:srgbClr val="5950C4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15"/>
            <p:cNvSpPr txBox="1"/>
            <p:nvPr/>
          </p:nvSpPr>
          <p:spPr>
            <a:xfrm>
              <a:off x="6330" y="2289560"/>
              <a:ext cx="2394074" cy="1436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Application Best Practice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Application Quality BB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Best practices for Reproducible Open Science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Static analysis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Performance tuning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2639812" y="2289560"/>
              <a:ext cx="2394074" cy="1436444"/>
            </a:xfrm>
            <a:prstGeom prst="rect">
              <a:avLst/>
            </a:prstGeom>
            <a:solidFill>
              <a:srgbClr val="C25AC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5"/>
            <p:cNvSpPr txBox="1"/>
            <p:nvPr/>
          </p:nvSpPr>
          <p:spPr>
            <a:xfrm>
              <a:off x="2639812" y="2289560"/>
              <a:ext cx="2394074" cy="1436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Event-driven Behaviour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Notification &amp; Automation BB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Automated behaviour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E.g. systematic processing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Building Block decoupling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5273294" y="2289560"/>
              <a:ext cx="2838031" cy="1436444"/>
            </a:xfrm>
            <a:prstGeom prst="rect">
              <a:avLst/>
            </a:prstGeom>
            <a:solidFill>
              <a:srgbClr val="C16368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5"/>
            <p:cNvSpPr txBox="1"/>
            <p:nvPr/>
          </p:nvSpPr>
          <p:spPr>
            <a:xfrm>
              <a:off x="5273294" y="2289560"/>
              <a:ext cx="2838031" cy="1436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GB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Operational Outcomes</a:t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1" i="0" lang="en-GB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Resource Health BB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Added-value Outcomes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1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Datasets, workflows, applications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8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Char char="•"/>
              </a:pPr>
              <a:r>
                <a:rPr b="0" i="0" lang="en-GB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Automated monitoring and alerts</a:t>
              </a:r>
              <a:endPara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Partner Organisations</a:t>
            </a:r>
            <a:endParaRPr/>
          </a:p>
        </p:txBody>
      </p:sp>
      <p:sp>
        <p:nvSpPr>
          <p:cNvPr id="197" name="Google Shape;197;p16"/>
          <p:cNvSpPr/>
          <p:nvPr/>
        </p:nvSpPr>
        <p:spPr>
          <a:xfrm>
            <a:off x="115058" y="978559"/>
            <a:ext cx="3408098" cy="134704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 cap="flat" cmpd="sng" w="25400">
            <a:solidFill>
              <a:srgbClr val="0058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5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03991" y="1625895"/>
            <a:ext cx="1313165" cy="545177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6"/>
          <p:cNvSpPr/>
          <p:nvPr/>
        </p:nvSpPr>
        <p:spPr>
          <a:xfrm>
            <a:off x="221651" y="2372376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Resource Discovery</a:t>
            </a:r>
            <a:endParaRPr/>
          </a:p>
        </p:txBody>
      </p:sp>
      <p:pic>
        <p:nvPicPr>
          <p:cNvPr descr="A black and white logo&#10;&#10;AI-generated content may be incorrect." id="200" name="Google Shape;20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1651" y="753753"/>
            <a:ext cx="1039385" cy="89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1942" y="1780596"/>
            <a:ext cx="1184405" cy="3434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black background&#10;&#10;AI-generated content may be incorrect." id="202" name="Google Shape;202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7628" y="1147573"/>
            <a:ext cx="1984867" cy="39697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6"/>
          <p:cNvSpPr/>
          <p:nvPr/>
        </p:nvSpPr>
        <p:spPr>
          <a:xfrm>
            <a:off x="1341112" y="2372376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Resource Registration</a:t>
            </a: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2460573" y="2372376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Data Access</a:t>
            </a:r>
            <a:endParaRPr/>
          </a:p>
        </p:txBody>
      </p:sp>
      <p:sp>
        <p:nvSpPr>
          <p:cNvPr id="205" name="Google Shape;205;p16"/>
          <p:cNvSpPr/>
          <p:nvPr/>
        </p:nvSpPr>
        <p:spPr>
          <a:xfrm>
            <a:off x="801489" y="2787626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Datacube Access</a:t>
            </a:r>
            <a:endParaRPr/>
          </a:p>
        </p:txBody>
      </p:sp>
      <p:sp>
        <p:nvSpPr>
          <p:cNvPr id="206" name="Google Shape;206;p16"/>
          <p:cNvSpPr/>
          <p:nvPr/>
        </p:nvSpPr>
        <p:spPr>
          <a:xfrm>
            <a:off x="1900514" y="2787626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Workspace</a:t>
            </a:r>
            <a:endParaRPr/>
          </a:p>
        </p:txBody>
      </p:sp>
      <p:pic>
        <p:nvPicPr>
          <p:cNvPr descr="CS GROUP" id="207" name="Google Shape;20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221" y="4024867"/>
            <a:ext cx="1645893" cy="7467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white logo&#10;&#10;AI-generated content may be incorrect." id="208" name="Google Shape;20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4456" y="3305127"/>
            <a:ext cx="1958499" cy="610786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6"/>
          <p:cNvSpPr/>
          <p:nvPr/>
        </p:nvSpPr>
        <p:spPr>
          <a:xfrm>
            <a:off x="2425806" y="3337501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IAM</a:t>
            </a: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2425806" y="3980704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MLOps</a:t>
            </a:r>
            <a:endParaRPr/>
          </a:p>
        </p:txBody>
      </p:sp>
      <p:sp>
        <p:nvSpPr>
          <p:cNvPr id="211" name="Google Shape;211;p16"/>
          <p:cNvSpPr/>
          <p:nvPr/>
        </p:nvSpPr>
        <p:spPr>
          <a:xfrm>
            <a:off x="2425806" y="4403141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Data Gateway</a:t>
            </a:r>
            <a:endParaRPr/>
          </a:p>
        </p:txBody>
      </p:sp>
      <p:pic>
        <p:nvPicPr>
          <p:cNvPr descr="A blue and black logo&#10;&#10;Description automatically generated" id="212" name="Google Shape;212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780419" y="1258260"/>
            <a:ext cx="1025669" cy="39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5133593" y="1313678"/>
            <a:ext cx="1969772" cy="32691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6"/>
          <p:cNvSpPr/>
          <p:nvPr/>
        </p:nvSpPr>
        <p:spPr>
          <a:xfrm>
            <a:off x="3800801" y="1931039"/>
            <a:ext cx="3454887" cy="161177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 cap="flat" cmpd="sng" w="25400">
            <a:solidFill>
              <a:srgbClr val="0058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5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5" name="Google Shape;215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7821" y="2497842"/>
            <a:ext cx="785537" cy="305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image of letters&#10;&#10;AI-generated content may be incorrect." id="216" name="Google Shape;216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913160" y="1972869"/>
            <a:ext cx="2088604" cy="37271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logo&#10;&#10;AI-generated content may be incorrect." id="217" name="Google Shape;217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74052" y="2489377"/>
            <a:ext cx="1090865" cy="3441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red text on a black background&#10;&#10;AI-generated content may be incorrect." id="218" name="Google Shape;218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23864" y="2463055"/>
            <a:ext cx="1027125" cy="4335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AI-generated content may be incorrect." id="219" name="Google Shape;219;p1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556855" y="2922505"/>
            <a:ext cx="1594803" cy="495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6"/>
          <p:cNvPicPr preferRelativeResize="0"/>
          <p:nvPr/>
        </p:nvPicPr>
        <p:blipFill rotWithShape="1">
          <a:blip r:embed="rId16">
            <a:alphaModFix amt="70000"/>
          </a:blip>
          <a:srcRect b="0" l="0" r="0" t="0"/>
          <a:stretch/>
        </p:blipFill>
        <p:spPr>
          <a:xfrm>
            <a:off x="3923864" y="2953759"/>
            <a:ext cx="1565061" cy="36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6"/>
          <p:cNvSpPr/>
          <p:nvPr/>
        </p:nvSpPr>
        <p:spPr>
          <a:xfrm>
            <a:off x="7337435" y="1920246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Processing</a:t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7337435" y="2338276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Application Hub</a:t>
            </a: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7337435" y="2756306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Federated Orchestrator</a:t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7337435" y="3174336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900"/>
              <a:buFont typeface="Arial"/>
              <a:buNone/>
            </a:pPr>
            <a:r>
              <a:rPr b="0" i="0" lang="en-GB" sz="9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Notification &amp; Automation</a:t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3797939" y="3631329"/>
            <a:ext cx="1890212" cy="927993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1F5F8"/>
              </a:gs>
              <a:gs pos="74000">
                <a:srgbClr val="92A7C6"/>
              </a:gs>
              <a:gs pos="83000">
                <a:srgbClr val="92A7C6"/>
              </a:gs>
              <a:gs pos="100000">
                <a:srgbClr val="B7C4D8"/>
              </a:gs>
            </a:gsLst>
            <a:lin ang="5400000" scaled="0"/>
          </a:gradFill>
          <a:ln cap="flat" cmpd="sng" w="25400">
            <a:solidFill>
              <a:srgbClr val="0058A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45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ogo with blue and black text&#10;&#10;AI-generated content may be incorrect." id="226" name="Google Shape;226;p16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3900345" y="3651793"/>
            <a:ext cx="1682842" cy="4511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6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4055086" y="4171457"/>
            <a:ext cx="1373359" cy="28171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6"/>
          <p:cNvSpPr/>
          <p:nvPr/>
        </p:nvSpPr>
        <p:spPr>
          <a:xfrm>
            <a:off x="5790557" y="3692968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Application Quality</a:t>
            </a:r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5790557" y="4155453"/>
            <a:ext cx="919094" cy="36847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E9E6A4"/>
              </a:gs>
              <a:gs pos="35000">
                <a:srgbClr val="EFECBF"/>
              </a:gs>
              <a:gs pos="100000">
                <a:srgbClr val="FAF7E5"/>
              </a:gs>
            </a:gsLst>
            <a:lin ang="16200000" scaled="0"/>
          </a:gradFill>
          <a:ln cap="flat" cmpd="sng" w="9525">
            <a:solidFill>
              <a:srgbClr val="939016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45458"/>
              </a:buClr>
              <a:buSzPts val="1000"/>
              <a:buFont typeface="Arial"/>
              <a:buNone/>
            </a:pPr>
            <a:r>
              <a:rPr b="0" i="0" lang="en-GB" sz="1000" u="none" cap="none" strike="noStrike">
                <a:solidFill>
                  <a:srgbClr val="545458"/>
                </a:solidFill>
                <a:latin typeface="Arial"/>
                <a:ea typeface="Arial"/>
                <a:cs typeface="Arial"/>
                <a:sym typeface="Arial"/>
              </a:rPr>
              <a:t>Resource Health</a:t>
            </a:r>
            <a:endParaRPr/>
          </a:p>
        </p:txBody>
      </p:sp>
      <p:sp>
        <p:nvSpPr>
          <p:cNvPr id="230" name="Google Shape;230;p16"/>
          <p:cNvSpPr txBox="1"/>
          <p:nvPr/>
        </p:nvSpPr>
        <p:spPr>
          <a:xfrm>
            <a:off x="7322103" y="1509712"/>
            <a:ext cx="166647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Communications &amp; Outreach</a:t>
            </a:r>
            <a:endParaRPr/>
          </a:p>
        </p:txBody>
      </p:sp>
      <p:pic>
        <p:nvPicPr>
          <p:cNvPr id="231" name="Google Shape;231;p16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7455878" y="1329204"/>
            <a:ext cx="1398929" cy="18968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6"/>
          <p:cNvSpPr/>
          <p:nvPr/>
        </p:nvSpPr>
        <p:spPr>
          <a:xfrm>
            <a:off x="3684053" y="800270"/>
            <a:ext cx="4898348" cy="340519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E4221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 Building blocks (and counting) by a variety of developers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EOEPCA @OSGeo</a:t>
            </a:r>
            <a:endParaRPr/>
          </a:p>
        </p:txBody>
      </p:sp>
      <p:pic>
        <p:nvPicPr>
          <p:cNvPr id="238" name="Google Shape;23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236" y="809624"/>
            <a:ext cx="7606808" cy="406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Project Resources</a:t>
            </a:r>
            <a:endParaRPr/>
          </a:p>
        </p:txBody>
      </p:sp>
      <p:pic>
        <p:nvPicPr>
          <p:cNvPr id="244" name="Google Shape;244;p1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43356" y="1341370"/>
            <a:ext cx="3006339" cy="198502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8"/>
          <p:cNvSpPr txBox="1"/>
          <p:nvPr/>
        </p:nvSpPr>
        <p:spPr>
          <a:xfrm>
            <a:off x="3985925" y="775546"/>
            <a:ext cx="2796475" cy="553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endParaRPr b="1" i="0" sz="1400" u="none" cap="none" strike="noStrik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sng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https://eoepca.readthedocs.io/</a:t>
            </a:r>
            <a:endParaRPr b="0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8"/>
          <p:cNvPicPr preferRelativeResize="0"/>
          <p:nvPr/>
        </p:nvPicPr>
        <p:blipFill rotWithShape="1">
          <a:blip r:embed="rId6">
            <a:alphaModFix/>
          </a:blip>
          <a:srcRect b="23315" l="2875" r="3285" t="0"/>
          <a:stretch/>
        </p:blipFill>
        <p:spPr>
          <a:xfrm>
            <a:off x="132036" y="1412390"/>
            <a:ext cx="3874750" cy="301560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47" name="Google Shape;247;p18"/>
          <p:cNvSpPr txBox="1"/>
          <p:nvPr/>
        </p:nvSpPr>
        <p:spPr>
          <a:xfrm>
            <a:off x="55925" y="787373"/>
            <a:ext cx="2796475" cy="55399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Central Repository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sng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https://github.com/EOEPCA</a:t>
            </a:r>
            <a:endParaRPr b="1" i="0" sz="14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00645" y="2945667"/>
            <a:ext cx="3911319" cy="184646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 txBox="1"/>
          <p:nvPr/>
        </p:nvSpPr>
        <p:spPr>
          <a:xfrm>
            <a:off x="6215489" y="2391669"/>
            <a:ext cx="2796475" cy="55399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Interactive Tutorials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sng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https://killercoda.com/eoepca/</a:t>
            </a:r>
            <a:endParaRPr b="0" i="0" sz="14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Find Us</a:t>
            </a:r>
            <a:endParaRPr/>
          </a:p>
        </p:txBody>
      </p:sp>
      <p:pic>
        <p:nvPicPr>
          <p:cNvPr descr="Feature Image" id="255" name="Google Shape;25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4954" y="797878"/>
            <a:ext cx="7272751" cy="409092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background with a white circle&#10;&#10;AI-generated content may be incorrect." id="256" name="Google Shape;25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0076" y="797878"/>
            <a:ext cx="1429756" cy="1429755"/>
          </a:xfrm>
          <a:prstGeom prst="rect">
            <a:avLst/>
          </a:prstGeom>
          <a:solidFill>
            <a:srgbClr val="CFD6E5"/>
          </a:solidFill>
          <a:ln>
            <a:noFill/>
          </a:ln>
        </p:spPr>
      </p:pic>
      <p:sp>
        <p:nvSpPr>
          <p:cNvPr id="257" name="Google Shape;257;p19"/>
          <p:cNvSpPr txBox="1"/>
          <p:nvPr/>
        </p:nvSpPr>
        <p:spPr>
          <a:xfrm>
            <a:off x="1522329" y="797878"/>
            <a:ext cx="1321671" cy="31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eoepca.org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and white qr code&#10;&#10;AI-generated content may be incorrect." id="258" name="Google Shape;258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0076" y="3459045"/>
            <a:ext cx="1429756" cy="1429755"/>
          </a:xfrm>
          <a:prstGeom prst="rect">
            <a:avLst/>
          </a:prstGeom>
          <a:solidFill>
            <a:srgbClr val="CFD6E5"/>
          </a:solidFill>
          <a:ln>
            <a:noFill/>
          </a:ln>
        </p:spPr>
      </p:pic>
      <p:sp>
        <p:nvSpPr>
          <p:cNvPr id="259" name="Google Shape;259;p19"/>
          <p:cNvSpPr txBox="1"/>
          <p:nvPr/>
        </p:nvSpPr>
        <p:spPr>
          <a:xfrm>
            <a:off x="1522328" y="4571532"/>
            <a:ext cx="1321671" cy="317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Newsletter</a:t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qr code with a white circle&#10;&#10;AI-generated content may be incorrect." id="260" name="Google Shape;26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92827" y="797878"/>
            <a:ext cx="1429756" cy="1429755"/>
          </a:xfrm>
          <a:prstGeom prst="rect">
            <a:avLst/>
          </a:prstGeom>
          <a:solidFill>
            <a:srgbClr val="CFD6E5"/>
          </a:solidFill>
          <a:ln>
            <a:noFill/>
          </a:ln>
        </p:spPr>
      </p:pic>
      <p:sp>
        <p:nvSpPr>
          <p:cNvPr id="261" name="Google Shape;261;p19"/>
          <p:cNvSpPr txBox="1"/>
          <p:nvPr/>
        </p:nvSpPr>
        <p:spPr>
          <a:xfrm>
            <a:off x="6060825" y="797878"/>
            <a:ext cx="148477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endParaRPr b="0" i="0" sz="1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qr code with a white circle&#10;&#10;AI-generated content may be incorrect." id="262" name="Google Shape;262;p1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92826" y="3459045"/>
            <a:ext cx="1429757" cy="1429756"/>
          </a:xfrm>
          <a:prstGeom prst="rect">
            <a:avLst/>
          </a:prstGeom>
          <a:solidFill>
            <a:srgbClr val="CFD6E5"/>
          </a:solidFill>
          <a:ln>
            <a:noFill/>
          </a:ln>
        </p:spPr>
      </p:pic>
      <p:sp>
        <p:nvSpPr>
          <p:cNvPr id="263" name="Google Shape;263;p19"/>
          <p:cNvSpPr txBox="1"/>
          <p:nvPr/>
        </p:nvSpPr>
        <p:spPr>
          <a:xfrm>
            <a:off x="6586939" y="4581023"/>
            <a:ext cx="95866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LinkedIn</a:t>
            </a:r>
            <a:endParaRPr b="0" i="0" sz="1400" u="none" cap="none" strike="noStrike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Context – Exploitation Platform</a:t>
            </a:r>
            <a:endParaRPr/>
          </a:p>
        </p:txBody>
      </p:sp>
      <p:sp>
        <p:nvSpPr>
          <p:cNvPr id="62" name="Google Shape;62;p2"/>
          <p:cNvSpPr txBox="1"/>
          <p:nvPr/>
        </p:nvSpPr>
        <p:spPr>
          <a:xfrm>
            <a:off x="263525" y="1540801"/>
            <a:ext cx="1631963" cy="32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1FF"/>
              </a:buClr>
              <a:buSzPts val="1968"/>
              <a:buFont typeface="Arial"/>
              <a:buNone/>
            </a:pPr>
            <a:r>
              <a:rPr b="1" i="0" lang="en-GB" sz="1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Virtual analysis environment</a:t>
            </a:r>
            <a:endParaRPr b="0" i="0" sz="16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B1FF"/>
              </a:buClr>
              <a:buSzPts val="1968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Data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B1FF"/>
              </a:buClr>
              <a:buSzPts val="1968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B1FF"/>
              </a:buClr>
              <a:buSzPts val="1968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Tooling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B1FF"/>
              </a:buClr>
              <a:buSzPts val="1968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Collaboration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B1FF"/>
              </a:buClr>
              <a:buSzPts val="1968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Sharing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B1FF"/>
              </a:buClr>
              <a:buSzPts val="1968"/>
              <a:buFont typeface="Arial"/>
              <a:buNone/>
            </a:pPr>
            <a:r>
              <a:rPr b="0" i="0" lang="en-GB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Publishing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close-up of a diagram&#10;&#10;AI-generated content may be incorrect." id="63" name="Google Shape;6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6443" y="1281600"/>
            <a:ext cx="6814032" cy="34632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"/>
          <p:cNvSpPr txBox="1"/>
          <p:nvPr/>
        </p:nvSpPr>
        <p:spPr>
          <a:xfrm>
            <a:off x="132037" y="818535"/>
            <a:ext cx="8748438" cy="362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002A"/>
              </a:buClr>
              <a:buSzPts val="2000"/>
              <a:buFont typeface="Arial"/>
              <a:buNone/>
            </a:pPr>
            <a:r>
              <a:rPr b="1" i="0" lang="en-GB" sz="20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Transforming Data to Actionable Information – value-adding</a:t>
            </a:r>
            <a:endParaRPr b="1" i="0" sz="11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/>
        </p:nvSpPr>
        <p:spPr>
          <a:xfrm>
            <a:off x="264504" y="2492896"/>
            <a:ext cx="7301491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THANK</a:t>
            </a:r>
            <a:r>
              <a:rPr b="1" i="0" lang="en-GB" sz="2400" u="none" cap="none" strike="noStrik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 YOU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rgbClr val="5B6770"/>
                </a:solidFill>
                <a:latin typeface="Arial"/>
                <a:ea typeface="Arial"/>
                <a:cs typeface="Arial"/>
                <a:sym typeface="Arial"/>
              </a:rPr>
              <a:t>FOR YOUR ATTENTION</a:t>
            </a:r>
            <a:endParaRPr b="1" i="0" sz="2400" u="none" cap="none" strike="noStrike">
              <a:solidFill>
                <a:srgbClr val="5B677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20">
            <a:hlinkClick r:id="rId3"/>
          </p:cNvPr>
          <p:cNvSpPr txBox="1"/>
          <p:nvPr/>
        </p:nvSpPr>
        <p:spPr>
          <a:xfrm>
            <a:off x="264504" y="3423101"/>
            <a:ext cx="7301491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E4002B"/>
                </a:solidFill>
                <a:latin typeface="Arial"/>
                <a:ea typeface="Arial"/>
                <a:cs typeface="Arial"/>
                <a:sym typeface="Arial"/>
              </a:rPr>
              <a:t>telespazio.co.uk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725" y="220628"/>
            <a:ext cx="2375970" cy="394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Aims and Objectives</a:t>
            </a:r>
            <a:endParaRPr/>
          </a:p>
        </p:txBody>
      </p:sp>
      <p:sp>
        <p:nvSpPr>
          <p:cNvPr id="70" name="Google Shape;70;p3"/>
          <p:cNvSpPr txBox="1"/>
          <p:nvPr/>
        </p:nvSpPr>
        <p:spPr>
          <a:xfrm>
            <a:off x="1872001" y="796760"/>
            <a:ext cx="692640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4668A2"/>
                </a:solidFill>
                <a:latin typeface="Arial"/>
                <a:ea typeface="Arial"/>
                <a:cs typeface="Arial"/>
                <a:sym typeface="Arial"/>
              </a:rPr>
              <a:t>Many platforms in a fragmented ecosystem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rgbClr val="4668A2"/>
                </a:solidFill>
                <a:latin typeface="Arial"/>
                <a:ea typeface="Arial"/>
                <a:cs typeface="Arial"/>
                <a:sym typeface="Arial"/>
              </a:rPr>
              <a:t>Difficult for users to exploit their complementary offerings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1" name="Google Shape;71;p3"/>
          <p:cNvGrpSpPr/>
          <p:nvPr/>
        </p:nvGrpSpPr>
        <p:grpSpPr>
          <a:xfrm>
            <a:off x="1950818" y="1434153"/>
            <a:ext cx="6422153" cy="1704611"/>
            <a:chOff x="425428" y="435"/>
            <a:chExt cx="6422153" cy="1704611"/>
          </a:xfrm>
        </p:grpSpPr>
        <p:sp>
          <p:nvSpPr>
            <p:cNvPr id="72" name="Google Shape;72;p3"/>
            <p:cNvSpPr/>
            <p:nvPr/>
          </p:nvSpPr>
          <p:spPr>
            <a:xfrm>
              <a:off x="425428" y="435"/>
              <a:ext cx="3112109" cy="1704611"/>
            </a:xfrm>
            <a:prstGeom prst="rect">
              <a:avLst/>
            </a:prstGeom>
            <a:solidFill>
              <a:srgbClr val="A3CA3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 txBox="1"/>
            <p:nvPr/>
          </p:nvSpPr>
          <p:spPr>
            <a:xfrm>
              <a:off x="425428" y="435"/>
              <a:ext cx="3112109" cy="1704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Common Architecture</a:t>
              </a:r>
              <a:endParaRPr b="0" i="0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1" i="0" lang="en-GB" sz="16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Open Standards</a:t>
              </a:r>
              <a:endParaRPr b="0" i="0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Enabling </a:t>
              </a:r>
              <a:r>
                <a:rPr b="1" i="0" lang="en-GB" sz="16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Federation</a:t>
              </a:r>
              <a:r>
                <a:rPr b="0" i="0" lang="en-GB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among EO cloud platform offerings</a:t>
              </a:r>
              <a:endParaRPr/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Promote and develop </a:t>
              </a:r>
              <a:r>
                <a:rPr b="1" i="0" lang="en-GB" sz="16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Interoperability</a:t>
              </a:r>
              <a:r>
                <a:rPr b="0" i="0" lang="en-GB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standards</a:t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3821640" y="435"/>
              <a:ext cx="3025941" cy="1704611"/>
            </a:xfrm>
            <a:prstGeom prst="rect">
              <a:avLst/>
            </a:prstGeom>
            <a:solidFill>
              <a:srgbClr val="A3CA32"/>
            </a:solidFill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 txBox="1"/>
            <p:nvPr/>
          </p:nvSpPr>
          <p:spPr>
            <a:xfrm>
              <a:off x="3821640" y="435"/>
              <a:ext cx="3025941" cy="17046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GB" sz="18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Reference Implementation</a:t>
              </a:r>
              <a:endParaRPr b="1" i="0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1" i="0" lang="en-GB" sz="16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Open Source</a:t>
              </a:r>
              <a:endParaRPr b="0" i="0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Avoid further fragmentation</a:t>
              </a:r>
              <a:endPara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1" i="0" lang="en-GB" sz="1600" u="none" cap="none" strike="noStrike">
                  <a:solidFill>
                    <a:srgbClr val="0070C0"/>
                  </a:solidFill>
                  <a:latin typeface="Arial"/>
                  <a:ea typeface="Arial"/>
                  <a:cs typeface="Arial"/>
                  <a:sym typeface="Arial"/>
                </a:rPr>
                <a:t>Reusable Building Blocks</a:t>
              </a:r>
              <a:endParaRPr b="0" i="0" sz="1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Char char="•"/>
              </a:pPr>
              <a:r>
                <a:rPr b="0" i="0" lang="en-GB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Reduce development costs</a:t>
              </a:r>
              <a:endPara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3"/>
          <p:cNvSpPr/>
          <p:nvPr/>
        </p:nvSpPr>
        <p:spPr>
          <a:xfrm>
            <a:off x="430319" y="1461942"/>
            <a:ext cx="1360922" cy="71718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C4265"/>
              </a:gs>
              <a:gs pos="100000">
                <a:srgbClr val="B5BCCA"/>
              </a:gs>
            </a:gsLst>
            <a:lin ang="16200000" scaled="0"/>
          </a:gradFill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Our Approach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430319" y="872194"/>
            <a:ext cx="1360922" cy="4056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2C4265"/>
              </a:gs>
              <a:gs pos="100000">
                <a:srgbClr val="B5BCCA"/>
              </a:gs>
            </a:gsLst>
            <a:lin ang="16200000" scaled="0"/>
          </a:gradFill>
          <a:ln cap="flat" cmpd="sng" w="9525">
            <a:solidFill>
              <a:srgbClr val="2F415D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Problem</a:t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 shot of a video game&#10;&#10;AI-generated content may be incorrect." id="78" name="Google Shape;7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7" y="3139200"/>
            <a:ext cx="8655905" cy="1705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 txBox="1"/>
          <p:nvPr>
            <p:ph idx="1" type="body"/>
          </p:nvPr>
        </p:nvSpPr>
        <p:spPr>
          <a:xfrm>
            <a:off x="289974" y="828000"/>
            <a:ext cx="4131900" cy="38381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-GB" sz="1200">
                <a:solidFill>
                  <a:srgbClr val="7030A0"/>
                </a:solidFill>
              </a:rPr>
              <a:t>Goals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1200"/>
              <a:t>Fresh appraisal of the architecture and its implementation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b="1" lang="en-GB" sz="1100">
                <a:solidFill>
                  <a:srgbClr val="0070C0"/>
                </a:solidFill>
              </a:rPr>
              <a:t>Reusable building-blocks</a:t>
            </a:r>
            <a:r>
              <a:rPr lang="en-GB" sz="1100"/>
              <a:t> to promote </a:t>
            </a:r>
            <a:r>
              <a:rPr b="1" lang="en-GB" sz="1100">
                <a:solidFill>
                  <a:srgbClr val="0070C0"/>
                </a:solidFill>
              </a:rPr>
              <a:t>interoperability</a:t>
            </a:r>
            <a:r>
              <a:rPr lang="en-GB" sz="1100"/>
              <a:t> and </a:t>
            </a:r>
            <a:r>
              <a:rPr b="1" lang="en-GB" sz="1100">
                <a:solidFill>
                  <a:srgbClr val="0070C0"/>
                </a:solidFill>
              </a:rPr>
              <a:t>federation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GB" sz="1100"/>
              <a:t>Avoid fragmentation and </a:t>
            </a:r>
            <a:r>
              <a:rPr b="1" lang="en-GB" sz="1100">
                <a:solidFill>
                  <a:srgbClr val="0070C0"/>
                </a:solidFill>
              </a:rPr>
              <a:t>reduce development costs</a:t>
            </a:r>
            <a:endParaRPr/>
          </a:p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b="1" lang="en-GB" sz="1200">
                <a:solidFill>
                  <a:srgbClr val="7030A0"/>
                </a:solidFill>
              </a:rPr>
              <a:t>Open Source Governance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</a:pPr>
            <a:r>
              <a:rPr lang="en-GB" sz="1200"/>
              <a:t>Strengthen open source approach through </a:t>
            </a:r>
            <a:r>
              <a:rPr b="1" lang="en-GB" sz="1200">
                <a:solidFill>
                  <a:srgbClr val="0070C0"/>
                </a:solidFill>
              </a:rPr>
              <a:t>OSGeo – open governance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200"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None/>
            </a:pPr>
            <a:r>
              <a:t/>
            </a:r>
            <a:endParaRPr sz="1200"/>
          </a:p>
        </p:txBody>
      </p:sp>
      <p:sp>
        <p:nvSpPr>
          <p:cNvPr id="84" name="Google Shape;84;p4"/>
          <p:cNvSpPr txBox="1"/>
          <p:nvPr>
            <p:ph idx="2" type="body"/>
          </p:nvPr>
        </p:nvSpPr>
        <p:spPr>
          <a:xfrm>
            <a:off x="4722271" y="828000"/>
            <a:ext cx="4131900" cy="383814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47500" lnSpcReduction="20000"/>
          </a:bodyPr>
          <a:lstStyle/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210526"/>
              <a:buNone/>
            </a:pPr>
            <a:r>
              <a:rPr b="1" lang="en-GB">
                <a:solidFill>
                  <a:srgbClr val="7030A0"/>
                </a:solidFill>
              </a:rPr>
              <a:t>Focused Development</a:t>
            </a:r>
            <a:endParaRPr/>
          </a:p>
          <a:p>
            <a:pPr indent="-361949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10526"/>
              <a:buFont typeface="Montserrat"/>
              <a:buChar char="❖"/>
            </a:pPr>
            <a:r>
              <a:rPr lang="en-GB"/>
              <a:t>Roadmap informed by </a:t>
            </a:r>
            <a:r>
              <a:rPr b="1" lang="en-GB">
                <a:solidFill>
                  <a:srgbClr val="0070C0"/>
                </a:solidFill>
              </a:rPr>
              <a:t>Steering Committee</a:t>
            </a:r>
            <a:r>
              <a:rPr lang="en-GB"/>
              <a:t>: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210526"/>
              <a:buChar char="▪"/>
            </a:pPr>
            <a:r>
              <a:rPr b="1" lang="en-GB">
                <a:solidFill>
                  <a:srgbClr val="0070C0"/>
                </a:solidFill>
              </a:rPr>
              <a:t>Stakeholders</a:t>
            </a:r>
            <a:r>
              <a:rPr lang="en-GB"/>
              <a:t> with Operational platforms intending to adopt EOEPCA building blocks 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210526"/>
              <a:buChar char="▪"/>
            </a:pPr>
            <a:r>
              <a:rPr b="1" lang="en-GB">
                <a:solidFill>
                  <a:srgbClr val="0070C0"/>
                </a:solidFill>
              </a:rPr>
              <a:t>ESA Projects</a:t>
            </a:r>
            <a:r>
              <a:rPr lang="en-GB"/>
              <a:t> such as EarthCODE, APEx</a:t>
            </a:r>
            <a:endParaRPr/>
          </a:p>
          <a:p>
            <a:pPr indent="-3429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ct val="210526"/>
              <a:buChar char="▪"/>
            </a:pPr>
            <a:r>
              <a:rPr b="1" lang="en-GB">
                <a:solidFill>
                  <a:srgbClr val="0070C0"/>
                </a:solidFill>
              </a:rPr>
              <a:t>Adoption</a:t>
            </a:r>
            <a:r>
              <a:rPr lang="en-GB"/>
              <a:t> and also possibility to </a:t>
            </a:r>
            <a:r>
              <a:rPr b="1" lang="en-GB">
                <a:solidFill>
                  <a:srgbClr val="0070C0"/>
                </a:solidFill>
              </a:rPr>
              <a:t>contribute</a:t>
            </a:r>
            <a:endParaRPr/>
          </a:p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210526"/>
              <a:buNone/>
            </a:pPr>
            <a:r>
              <a:rPr b="1" lang="en-GB">
                <a:solidFill>
                  <a:srgbClr val="7030A0"/>
                </a:solidFill>
              </a:rPr>
              <a:t>New capability requirements</a:t>
            </a:r>
            <a:endParaRPr/>
          </a:p>
          <a:p>
            <a:pPr indent="-361949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10526"/>
              <a:buFont typeface="Montserrat"/>
              <a:buChar char="❖"/>
            </a:pPr>
            <a:r>
              <a:rPr lang="en-GB"/>
              <a:t>Consolidation of processing workflow approaches</a:t>
            </a:r>
            <a:br>
              <a:rPr lang="en-GB"/>
            </a:br>
            <a:r>
              <a:rPr lang="en-GB"/>
              <a:t>(OGC API Processes / openEO)</a:t>
            </a:r>
            <a:endParaRPr/>
          </a:p>
          <a:p>
            <a:pPr indent="-361949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10526"/>
              <a:buFont typeface="Montserrat"/>
              <a:buChar char="❖"/>
            </a:pPr>
            <a:r>
              <a:rPr lang="en-GB"/>
              <a:t>Datacubes</a:t>
            </a:r>
            <a:endParaRPr/>
          </a:p>
          <a:p>
            <a:pPr indent="-361949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10526"/>
              <a:buFont typeface="Montserrat"/>
              <a:buChar char="❖"/>
            </a:pPr>
            <a:r>
              <a:rPr lang="en-GB"/>
              <a:t>Machine Learning</a:t>
            </a:r>
            <a:endParaRPr/>
          </a:p>
          <a:p>
            <a:pPr indent="-361949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10526"/>
              <a:buFont typeface="Montserrat"/>
              <a:buChar char="❖"/>
            </a:pPr>
            <a:r>
              <a:rPr lang="en-GB"/>
              <a:t>Open science and best practice</a:t>
            </a:r>
            <a:endParaRPr/>
          </a:p>
          <a:p>
            <a:pPr indent="-361949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10526"/>
              <a:buFont typeface="Montserrat"/>
              <a:buChar char="❖"/>
            </a:pPr>
            <a:r>
              <a:rPr lang="en-GB"/>
              <a:t>Operationalisation of added-value resources (algorithms, applications, data)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10526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85" name="Google Shape;85;p4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Phase 2 – Introducing EOEPCA+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idx="1" type="body"/>
          </p:nvPr>
        </p:nvSpPr>
        <p:spPr>
          <a:xfrm>
            <a:off x="132036" y="1216800"/>
            <a:ext cx="4310364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10000"/>
          </a:bodyPr>
          <a:lstStyle/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206388"/>
              <a:buNone/>
            </a:pPr>
            <a:r>
              <a:rPr b="1" lang="en-GB" sz="1100">
                <a:solidFill>
                  <a:srgbClr val="7030A0"/>
                </a:solidFill>
              </a:rPr>
              <a:t>What is a Building Block (BB)?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06388"/>
              <a:buFont typeface="Montserrat"/>
              <a:buChar char="❖"/>
            </a:pPr>
            <a:r>
              <a:rPr lang="en-GB" sz="1100"/>
              <a:t>Software component that implements a specific platform capability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06388"/>
              <a:buFont typeface="Montserrat"/>
              <a:buChar char="❖"/>
            </a:pPr>
            <a:r>
              <a:rPr lang="en-GB" sz="1100"/>
              <a:t>Typically provides a service interface (REST API) -&gt; standards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06388"/>
              <a:buFont typeface="Montserrat"/>
              <a:buChar char="❖"/>
            </a:pPr>
            <a:r>
              <a:rPr lang="en-GB" sz="1100"/>
              <a:t>Designed to be used on their own, or in combination as a system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06388"/>
              <a:buFont typeface="Montserrat"/>
              <a:buChar char="❖"/>
            </a:pPr>
            <a:r>
              <a:rPr lang="en-GB" sz="1100"/>
              <a:t>Open Source</a:t>
            </a:r>
            <a:endParaRPr/>
          </a:p>
          <a:p>
            <a:pPr indent="0" lvl="0" marL="9525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ct val="206388"/>
              <a:buNone/>
            </a:pPr>
            <a:r>
              <a:rPr b="1" lang="en-GB" sz="1100">
                <a:solidFill>
                  <a:srgbClr val="7030A0"/>
                </a:solidFill>
              </a:rPr>
              <a:t>Deployment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06388"/>
              <a:buFont typeface="Montserrat"/>
              <a:buChar char="❖"/>
            </a:pPr>
            <a:r>
              <a:rPr lang="en-GB" sz="1100"/>
              <a:t>Kubernetes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06388"/>
              <a:buFont typeface="Montserrat"/>
              <a:buChar char="❖"/>
            </a:pPr>
            <a:r>
              <a:rPr lang="en-GB" sz="1100"/>
              <a:t>Containerised implementation</a:t>
            </a:r>
            <a:endParaRPr/>
          </a:p>
          <a:p>
            <a: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06388"/>
              <a:buFont typeface="Montserrat"/>
              <a:buChar char="❖"/>
            </a:pPr>
            <a:r>
              <a:rPr lang="en-GB" sz="1100"/>
              <a:t>Dedicated helm chart for each BB</a:t>
            </a:r>
            <a:endParaRPr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06388"/>
              <a:buFont typeface="Montserrat"/>
              <a:buNone/>
            </a:pPr>
            <a:r>
              <a:t/>
            </a:r>
            <a:endParaRPr sz="1100"/>
          </a:p>
          <a:p>
            <a:pPr indent="-22860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06388"/>
              <a:buFont typeface="Montserrat"/>
              <a:buNone/>
            </a:pPr>
            <a:r>
              <a:t/>
            </a:r>
            <a:endParaRPr sz="1100"/>
          </a:p>
        </p:txBody>
      </p:sp>
      <p:sp>
        <p:nvSpPr>
          <p:cNvPr id="91" name="Google Shape;91;p5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Building Blocks</a:t>
            </a:r>
            <a:endParaRPr/>
          </a:p>
        </p:txBody>
      </p:sp>
      <p:sp>
        <p:nvSpPr>
          <p:cNvPr id="92" name="Google Shape;92;p5"/>
          <p:cNvSpPr txBox="1"/>
          <p:nvPr/>
        </p:nvSpPr>
        <p:spPr>
          <a:xfrm>
            <a:off x="53398" y="824045"/>
            <a:ext cx="447109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8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Reference Implementation of the Common Architecture defined by Building Blocks with open standard interfaces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4489" y="824045"/>
            <a:ext cx="4471091" cy="4050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GB"/>
              <a:t>Data and Resources</a:t>
            </a:r>
            <a:endParaRPr/>
          </a:p>
        </p:txBody>
      </p:sp>
      <p:pic>
        <p:nvPicPr>
          <p:cNvPr id="99" name="Google Shape;9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39" y="907307"/>
            <a:ext cx="7098097" cy="3890871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6"/>
          <p:cNvSpPr/>
          <p:nvPr/>
        </p:nvSpPr>
        <p:spPr>
          <a:xfrm>
            <a:off x="6508800" y="849600"/>
            <a:ext cx="2498400" cy="1065600"/>
          </a:xfrm>
          <a:prstGeom prst="roundRect">
            <a:avLst>
              <a:gd fmla="val 5620" name="adj"/>
            </a:avLst>
          </a:prstGeom>
          <a:solidFill>
            <a:schemeClr val="accent5"/>
          </a:solidFill>
          <a:ln cap="flat" cmpd="sng" w="25400">
            <a:solidFill>
              <a:srgbClr val="3351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Building Blocks for discovery, access and management of data and resources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i="1" lang="en-GB" sz="1800"/>
              <a:t>Data and Resources</a:t>
            </a:r>
            <a:br>
              <a:rPr lang="en-GB" sz="2800"/>
            </a:br>
            <a:r>
              <a:rPr lang="en-GB" sz="2800"/>
              <a:t>Resource Discovery</a:t>
            </a:r>
            <a:endParaRPr i="1" sz="2800"/>
          </a:p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39" y="905403"/>
            <a:ext cx="7098096" cy="389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/>
          <p:nvPr/>
        </p:nvSpPr>
        <p:spPr>
          <a:xfrm>
            <a:off x="6508800" y="849600"/>
            <a:ext cx="2498400" cy="2808000"/>
          </a:xfrm>
          <a:prstGeom prst="roundRect">
            <a:avLst>
              <a:gd fmla="val 5620" name="adj"/>
            </a:avLst>
          </a:prstGeom>
          <a:solidFill>
            <a:schemeClr val="accent5"/>
          </a:solidFill>
          <a:ln cap="flat" cmpd="sng" w="25400">
            <a:solidFill>
              <a:srgbClr val="3351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Resource Discovery BB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OGC and STAC interfaces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Reproducible Open Science: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Workflows, datasets, notebooks, ML models, training data, source repo, documentation,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EOEPCA Metadata Profile: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OGC API Records schema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STAC Extensions</a:t>
            </a:r>
            <a:endParaRPr/>
          </a:p>
        </p:txBody>
      </p:sp>
      <p:pic>
        <p:nvPicPr>
          <p:cNvPr descr="pycsw • Metadata Publishing Just Got Easier" id="108" name="Google Shape;10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9707" y="2395596"/>
            <a:ext cx="483893" cy="7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i="1" lang="en-GB" sz="1800"/>
              <a:t>Data and Resources</a:t>
            </a:r>
            <a:br>
              <a:rPr lang="en-GB" sz="2800"/>
            </a:br>
            <a:r>
              <a:rPr lang="en-GB" sz="2800"/>
              <a:t>Data Discovery &amp; Access</a:t>
            </a:r>
            <a:endParaRPr i="1" sz="2800"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39" y="905403"/>
            <a:ext cx="7098096" cy="389467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"/>
          <p:cNvSpPr/>
          <p:nvPr/>
        </p:nvSpPr>
        <p:spPr>
          <a:xfrm>
            <a:off x="6508800" y="849600"/>
            <a:ext cx="2498400" cy="1722150"/>
          </a:xfrm>
          <a:prstGeom prst="roundRect">
            <a:avLst>
              <a:gd fmla="val 5620" name="adj"/>
            </a:avLst>
          </a:prstGeom>
          <a:solidFill>
            <a:schemeClr val="accent5"/>
          </a:solidFill>
          <a:ln cap="flat" cmpd="sng" w="25400">
            <a:solidFill>
              <a:srgbClr val="3351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Access BB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STAC interface for data discovery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OGC Tiles/Features interfaces for data access and visualisation</a:t>
            </a:r>
            <a:endParaRPr/>
          </a:p>
        </p:txBody>
      </p:sp>
      <p:pic>
        <p:nvPicPr>
          <p:cNvPr descr="A blue circle with white text&#10;&#10;AI-generated content may be incorrect." id="116" name="Google Shape;116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8800" y="2704996"/>
            <a:ext cx="2145175" cy="131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i="1" lang="en-GB" sz="1800"/>
              <a:t>Data and Resources</a:t>
            </a:r>
            <a:br>
              <a:rPr lang="en-GB" sz="2800"/>
            </a:br>
            <a:r>
              <a:rPr lang="en-GB" sz="2800"/>
              <a:t>Datacube Access</a:t>
            </a:r>
            <a:endParaRPr i="1" sz="2800"/>
          </a:p>
        </p:txBody>
      </p:sp>
      <p:pic>
        <p:nvPicPr>
          <p:cNvPr id="122" name="Google Shape;12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039" y="905403"/>
            <a:ext cx="7098096" cy="389468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9"/>
          <p:cNvSpPr/>
          <p:nvPr/>
        </p:nvSpPr>
        <p:spPr>
          <a:xfrm>
            <a:off x="6508800" y="849600"/>
            <a:ext cx="2498400" cy="3268800"/>
          </a:xfrm>
          <a:prstGeom prst="roundRect">
            <a:avLst>
              <a:gd fmla="val 5620" name="adj"/>
            </a:avLst>
          </a:prstGeom>
          <a:solidFill>
            <a:schemeClr val="accent5"/>
          </a:solidFill>
          <a:ln cap="flat" cmpd="sng" w="25400">
            <a:solidFill>
              <a:srgbClr val="3351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Datacube Access BB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Pixel-based access to multi-dimensional Analysis Ready data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Consolidated API for datacube discovery (STAC), access (Tiles) and synchronous processing (openEO)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Informed by OGC (Testbed-20) GeoDatacube API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STAC Best Practice for Datacubes</a:t>
            </a:r>
            <a:endParaRPr/>
          </a:p>
        </p:txBody>
      </p:sp>
      <p:pic>
        <p:nvPicPr>
          <p:cNvPr descr="STAC Tools &amp; Resources" id="124" name="Google Shape;12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07923" y="2168657"/>
            <a:ext cx="703621" cy="5025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iTiler" id="125" name="Google Shape;12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07923" y="2571750"/>
            <a:ext cx="748177" cy="4174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penEO" id="126" name="Google Shape;12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41228" y="3045036"/>
            <a:ext cx="637009" cy="42231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9"/>
          <p:cNvSpPr/>
          <p:nvPr/>
        </p:nvSpPr>
        <p:spPr>
          <a:xfrm>
            <a:off x="8349961" y="749412"/>
            <a:ext cx="720000" cy="31198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ABABA"/>
              </a:gs>
              <a:gs pos="35000">
                <a:srgbClr val="CFCFCF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Coming Soon</a:t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