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1"/>
  </p:sldMasterIdLst>
  <p:notesMasterIdLst>
    <p:notesMasterId r:id="rId16"/>
  </p:notes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7" r:id="rId10"/>
    <p:sldId id="266" r:id="rId11"/>
    <p:sldId id="269" r:id="rId12"/>
    <p:sldId id="268" r:id="rId13"/>
    <p:sldId id="270" r:id="rId14"/>
    <p:sldId id="404" r:id="rId15"/>
  </p:sldIdLst>
  <p:sldSz cx="12192000" cy="6858000"/>
  <p:notesSz cx="6858000" cy="9144000"/>
  <p:embeddedFontLst>
    <p:embeddedFont>
      <p:font typeface="Montserrat" pitchFamily="2" charset="77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748"/>
  </p:normalViewPr>
  <p:slideViewPr>
    <p:cSldViewPr snapToGrid="0">
      <p:cViewPr varScale="1">
        <p:scale>
          <a:sx n="123" d="100"/>
          <a:sy n="123" d="100"/>
        </p:scale>
        <p:origin x="200" y="8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3"/>
          <a:stretch/>
        </p:blipFill>
        <p:spPr>
          <a:xfrm rot="10800000" flipH="1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l="32582" t="2399" r="8554" b="-8773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l="54016" t="36081" r="11355" b="673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sz="80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 TW 2025, 9-11 September 2025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2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1" name="Google Shape;41;p4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 TW 2025, 9-11 September 2025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" name="Google Shape;46;p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 TW 2025, 9-11 September 2025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5" name="Google Shape;55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1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sz="32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4064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body" idx="2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9" name="Google Shape;59;p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1" name="Google Shape;61;p6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 TW 2025, 9-11 September 2025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7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eos-org/eo-glossary" TargetMode="External"/><Relationship Id="rId2" Type="http://schemas.openxmlformats.org/officeDocument/2006/relationships/hyperlink" Target="https://github.com/ec-jrc/KCEO-Glossary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nowledge4policy.ec.europa.eu/earthobservation_e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007/s10712-024-09854-8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link.springer.com/article/10.1007/s10712-024-09854-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eos-org.github.io/eo-glossary/terms/ancillary_data/" TargetMode="External"/><Relationship Id="rId2" Type="http://schemas.openxmlformats.org/officeDocument/2006/relationships/hyperlink" Target="https://github.com/ec-jrc/KCEO-Glossary/pull/3/commits/0a321afed682c724a7ed29480ebfd53ac596232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76050" y="175950"/>
            <a:ext cx="7793400" cy="47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 dirty="0"/>
              <a:t>CEOS Common Dictionary</a:t>
            </a:r>
            <a:br>
              <a:rPr lang="en-GB" sz="7500" dirty="0"/>
            </a:br>
            <a:r>
              <a:rPr lang="en-GB" sz="4000" i="1" dirty="0"/>
              <a:t>An EO community glossary</a:t>
            </a:r>
            <a:endParaRPr sz="7500" dirty="0"/>
          </a:p>
        </p:txBody>
      </p:sp>
      <p:sp>
        <p:nvSpPr>
          <p:cNvPr id="67" name="Google Shape;67;p7"/>
          <p:cNvSpPr/>
          <p:nvPr/>
        </p:nvSpPr>
        <p:spPr>
          <a:xfrm>
            <a:off x="7268408" y="4356006"/>
            <a:ext cx="4833000" cy="21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>
              <a:lnSpc>
                <a:spcPct val="130000"/>
              </a:lnSpc>
              <a:buClr>
                <a:schemeClr val="dk1"/>
              </a:buClr>
            </a:pPr>
            <a:r>
              <a:rPr lang="en-GB" sz="20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Dominik Weckmüller</a:t>
            </a:r>
            <a:br>
              <a:rPr lang="en-GB" sz="20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0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Engineering </a:t>
            </a:r>
            <a:r>
              <a:rPr lang="en-GB" sz="1000" b="1" dirty="0" err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Ingegneria</a:t>
            </a:r>
            <a:r>
              <a:rPr lang="en-GB" sz="10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Informatica S.p.A. </a:t>
            </a:r>
            <a:br>
              <a:rPr lang="en-GB" sz="10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0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for the Knowledge Centre on Earth Observation (JRC-EC)</a:t>
            </a:r>
            <a:endParaRPr sz="10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20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 5.2</a:t>
            </a:r>
            <a:endParaRPr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20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 TW 2025</a:t>
            </a:r>
            <a:endParaRPr sz="2000"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20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Darmstadt, Germany</a:t>
            </a:r>
            <a:endParaRPr sz="2000"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20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9-11 September, 2025</a:t>
            </a:r>
            <a:endParaRPr sz="2000"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5286E2-C4DE-C8CD-EAE5-6DB3C8D77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233" y="0"/>
            <a:ext cx="9386864" cy="779002"/>
          </a:xfrm>
        </p:spPr>
        <p:txBody>
          <a:bodyPr/>
          <a:lstStyle/>
          <a:p>
            <a:r>
              <a:rPr lang="en-US" sz="3600" dirty="0"/>
              <a:t>3) CEOS Interoperability Handbook 2.0</a:t>
            </a:r>
            <a:br>
              <a:rPr lang="en-US" sz="3600" dirty="0"/>
            </a:br>
            <a:r>
              <a:rPr lang="en-US" sz="3600" dirty="0"/>
              <a:t>Vocabulary (Semantics)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F16FAA-C439-6B14-6FD3-A21CAC9A7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246" y="1561315"/>
            <a:ext cx="7192921" cy="40981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445269-8CFF-CFFB-1914-64F0830BA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33" y="1561315"/>
            <a:ext cx="4679129" cy="4098112"/>
          </a:xfrm>
          <a:prstGeom prst="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F125009F-C568-ECE1-AB59-C6E28ADCAFAE}"/>
              </a:ext>
            </a:extLst>
          </p:cNvPr>
          <p:cNvSpPr txBox="1">
            <a:spLocks/>
          </p:cNvSpPr>
          <p:nvPr/>
        </p:nvSpPr>
        <p:spPr>
          <a:xfrm>
            <a:off x="877792" y="5892670"/>
            <a:ext cx="10719475" cy="44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>
              <a:buFont typeface="Montserrat"/>
              <a:buNone/>
            </a:pPr>
            <a:r>
              <a:rPr lang="en-US" sz="1800"/>
              <a:t>https://github.com/ceos-org/interoperability-handbook/blob/main/Vocabulary.md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61998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1975B-314D-EAEC-A2C4-7E9BE0DDD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730221-5BF6-E068-C60A-2470F2F30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233" y="0"/>
            <a:ext cx="9386864" cy="779002"/>
          </a:xfrm>
        </p:spPr>
        <p:txBody>
          <a:bodyPr/>
          <a:lstStyle/>
          <a:p>
            <a:r>
              <a:rPr lang="en-US" sz="3600" dirty="0"/>
              <a:t>3) CEOS Interoperability Handbook 2.0</a:t>
            </a:r>
            <a:br>
              <a:rPr lang="en-US" sz="3600" dirty="0"/>
            </a:br>
            <a:r>
              <a:rPr lang="en-US" sz="3600" dirty="0"/>
              <a:t>Vocabulary (Semantics)</a:t>
            </a:r>
            <a:endParaRPr lang="en-US" dirty="0"/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A76366DF-1F25-C6AB-7E6C-63AA2ED86D87}"/>
              </a:ext>
            </a:extLst>
          </p:cNvPr>
          <p:cNvSpPr txBox="1">
            <a:spLocks/>
          </p:cNvSpPr>
          <p:nvPr/>
        </p:nvSpPr>
        <p:spPr>
          <a:xfrm>
            <a:off x="1326609" y="6409291"/>
            <a:ext cx="8391256" cy="44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>
              <a:buFont typeface="Montserrat"/>
              <a:buNone/>
            </a:pPr>
            <a:r>
              <a:rPr lang="en-US" sz="1050"/>
              <a:t>https://ceos.org/document_management/Meetings/SIT/SIT-40/Minutes/CEOS%20SIT-40%20Actions%20and%20Decisions%20V1.0.pdf</a:t>
            </a:r>
            <a:endParaRPr lang="en-US" sz="10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EC6039-9413-D0AE-99C6-C932E8D3A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0" y="1463615"/>
            <a:ext cx="5922693" cy="4939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EF7FD5-D141-6E89-5D81-2402186BF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016850">
            <a:off x="5637368" y="4164319"/>
            <a:ext cx="2175929" cy="11432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50429A-8D6E-A929-AD60-909634F2D258}"/>
              </a:ext>
            </a:extLst>
          </p:cNvPr>
          <p:cNvSpPr txBox="1"/>
          <p:nvPr/>
        </p:nvSpPr>
        <p:spPr>
          <a:xfrm>
            <a:off x="7132321" y="4918392"/>
            <a:ext cx="4576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US" sz="2400" dirty="0"/>
              <a:t>Action Point: </a:t>
            </a:r>
            <a:r>
              <a:rPr lang="en-US" sz="2400" noProof="0" dirty="0"/>
              <a:t>Endorsement!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CF76A8-FC74-A4DD-F6FF-77D3B8AE5755}"/>
              </a:ext>
            </a:extLst>
          </p:cNvPr>
          <p:cNvSpPr txBox="1"/>
          <p:nvPr/>
        </p:nvSpPr>
        <p:spPr>
          <a:xfrm>
            <a:off x="6725332" y="1950167"/>
            <a:ext cx="51710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US" sz="2000" i="1" noProof="0" dirty="0"/>
              <a:t>“7. Review the update of the CEOS Interoperability Handbook (v2.0) before its presentation for potential endorsement at the 2025 CEOS Plenary. Discuss the long-term vision for implementation and actions for community uptake.“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872A41-3328-152E-8455-6468F6B4E7D8}"/>
              </a:ext>
            </a:extLst>
          </p:cNvPr>
          <p:cNvSpPr txBox="1"/>
          <p:nvPr/>
        </p:nvSpPr>
        <p:spPr>
          <a:xfrm>
            <a:off x="2874562" y="1061668"/>
            <a:ext cx="6712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40th CEOS Strategic Implementation Team Meeting (SIT-40)</a:t>
            </a:r>
            <a:endParaRPr lang="en-IT" sz="180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28247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9C588C-993E-570B-896D-7F9182B51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4) Workflow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A814620F-4DEA-A4E3-B82E-BEB863E48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78" y="1552696"/>
            <a:ext cx="4959174" cy="375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2D605F-5302-0D18-FF4D-675E995AE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44" y="2062310"/>
            <a:ext cx="3485856" cy="2901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EF14A5-5F0A-F402-C152-A8BBF95E0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7391" y="5322422"/>
            <a:ext cx="4662529" cy="9623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5EACB9-3141-B23D-F5CE-8F42048E5D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0208" y="1127075"/>
            <a:ext cx="3153178" cy="2767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60CFA9-8B40-B1F3-9B8D-8495389197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0208" y="4011705"/>
            <a:ext cx="3153178" cy="239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88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8342C8-96F2-1538-873E-822D845DF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03570" y="1580835"/>
            <a:ext cx="9526640" cy="4662900"/>
          </a:xfrm>
        </p:spPr>
        <p:txBody>
          <a:bodyPr/>
          <a:lstStyle/>
          <a:p>
            <a:pPr marL="285750" indent="-285750">
              <a:buClr>
                <a:schemeClr val="accent5"/>
              </a:buClr>
              <a:buFont typeface="Arial"/>
              <a:buChar char="•"/>
            </a:pPr>
            <a:r>
              <a:rPr lang="en-US" dirty="0"/>
              <a:t>Who will be in charge, WGISS?</a:t>
            </a:r>
          </a:p>
          <a:p>
            <a:pPr marL="285750" indent="-285750">
              <a:buClr>
                <a:schemeClr val="accent5"/>
              </a:buClr>
              <a:buFont typeface="Arial"/>
              <a:buChar char="•"/>
            </a:pPr>
            <a:r>
              <a:rPr lang="en-US" dirty="0"/>
              <a:t>How often should terms be discussed and merged?</a:t>
            </a:r>
          </a:p>
          <a:p>
            <a:pPr marL="285750" indent="-285750">
              <a:buClr>
                <a:schemeClr val="accent5"/>
              </a:buClr>
              <a:buFont typeface="Arial"/>
              <a:buChar char="•"/>
            </a:pPr>
            <a:r>
              <a:rPr lang="en-US" dirty="0"/>
              <a:t>How to encourage </a:t>
            </a:r>
            <a:r>
              <a:rPr lang="en-US" dirty="0" err="1"/>
              <a:t>organisations</a:t>
            </a:r>
            <a:r>
              <a:rPr lang="en-US" dirty="0"/>
              <a:t> to engage in discussions?</a:t>
            </a:r>
          </a:p>
          <a:p>
            <a:pPr marL="285750" indent="-285750">
              <a:buClr>
                <a:schemeClr val="accent5"/>
              </a:buClr>
              <a:buFont typeface="Arial"/>
              <a:buChar char="•"/>
            </a:pPr>
            <a:r>
              <a:rPr lang="en-US" dirty="0"/>
              <a:t>What to do in case of conflicts?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Outcome: Structured Plan</a:t>
            </a:r>
          </a:p>
          <a:p>
            <a:pPr marL="285750" indent="-285750">
              <a:buClr>
                <a:schemeClr val="accent5"/>
              </a:buClr>
              <a:buFont typeface="Arial"/>
              <a:buChar char="•"/>
            </a:pPr>
            <a:endParaRPr lang="en-US" dirty="0"/>
          </a:p>
          <a:p>
            <a:pPr marL="285750" indent="-285750">
              <a:buClr>
                <a:schemeClr val="accent5"/>
              </a:buClr>
              <a:buFont typeface="Arial"/>
              <a:buChar char="•"/>
            </a:pPr>
            <a:endParaRPr lang="en-US" dirty="0"/>
          </a:p>
          <a:p>
            <a:pPr marL="285750" indent="-285750">
              <a:buClr>
                <a:schemeClr val="accent5"/>
              </a:buClr>
              <a:buFont typeface="Arial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4C23B6-8A03-2FF4-2EE3-6364BBE27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5) Action Points / Discussion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3344E4-83FF-3119-C6C9-54198EDA1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385" y="1629402"/>
            <a:ext cx="1907408" cy="359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952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D7914B-E34C-59B9-E0E7-2824C9E136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" indent="0">
              <a:buNone/>
            </a:pPr>
            <a:r>
              <a:rPr lang="en-US" dirty="0"/>
              <a:t>Links</a:t>
            </a:r>
          </a:p>
          <a:p>
            <a:r>
              <a:rPr lang="en-US" dirty="0">
                <a:hlinkClick r:id="rId2"/>
              </a:rPr>
              <a:t>https://github.com/ec-jrc/KCEO-Glossary</a:t>
            </a:r>
            <a:endParaRPr lang="en-US" dirty="0"/>
          </a:p>
          <a:p>
            <a:r>
              <a:rPr lang="en-US" dirty="0">
                <a:hlinkClick r:id="rId3"/>
              </a:rPr>
              <a:t>https://github.com/ceos-org/eo-glossary</a:t>
            </a:r>
            <a:endParaRPr lang="en-US" dirty="0"/>
          </a:p>
          <a:p>
            <a:r>
              <a:rPr lang="en-US" dirty="0">
                <a:hlinkClick r:id="rId4"/>
              </a:rPr>
              <a:t>https://knowledge4policy.ec.europa.eu/earthobservation_en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96A8B8-452F-F8F7-DBD2-1B460164C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3843268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5752BE-2BEA-4E61-A0D1-DBC9F7472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live!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2C31A2-3EAF-BB5B-16B4-70895046D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089" y="1149531"/>
            <a:ext cx="6336601" cy="5219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68615B-012A-276F-2D75-AF272337B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135" y="1149531"/>
            <a:ext cx="6336601" cy="5219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1DB762-6981-379D-C0F7-80EBE6F968E8}"/>
              </a:ext>
            </a:extLst>
          </p:cNvPr>
          <p:cNvSpPr txBox="1"/>
          <p:nvPr/>
        </p:nvSpPr>
        <p:spPr>
          <a:xfrm>
            <a:off x="4538341" y="6214792"/>
            <a:ext cx="3167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ceos-org.github.io</a:t>
            </a:r>
            <a:r>
              <a:rPr lang="en-US" dirty="0"/>
              <a:t>/</a:t>
            </a:r>
            <a:r>
              <a:rPr lang="en-US" dirty="0" err="1"/>
              <a:t>eo</a:t>
            </a:r>
            <a:r>
              <a:rPr lang="en-US" dirty="0"/>
              <a:t>-glossary/</a:t>
            </a:r>
          </a:p>
        </p:txBody>
      </p:sp>
    </p:spTree>
    <p:extLst>
      <p:ext uri="{BB962C8B-B14F-4D97-AF65-F5344CB8AC3E}">
        <p14:creationId xmlns:p14="http://schemas.microsoft.com/office/powerpoint/2010/main" val="1375193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42602A-BC60-DE03-E5F7-AC87B109E4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65150" indent="-514350">
              <a:buFont typeface="+mj-lt"/>
              <a:buAutoNum type="arabicPeriod"/>
            </a:pPr>
            <a:r>
              <a:rPr lang="en-US" dirty="0"/>
              <a:t>Principles</a:t>
            </a:r>
          </a:p>
          <a:p>
            <a:pPr marL="565150" indent="-514350">
              <a:buFont typeface="+mj-lt"/>
              <a:buAutoNum type="arabicPeriod"/>
            </a:pPr>
            <a:r>
              <a:rPr lang="en-US" dirty="0"/>
              <a:t>Technicalities</a:t>
            </a:r>
          </a:p>
          <a:p>
            <a:pPr marL="565150" indent="-514350">
              <a:buFont typeface="+mj-lt"/>
              <a:buAutoNum type="arabicPeriod"/>
            </a:pPr>
            <a:r>
              <a:rPr lang="en-US" dirty="0"/>
              <a:t>Connection to the Interoperability Handbook</a:t>
            </a:r>
          </a:p>
          <a:p>
            <a:pPr marL="565150" indent="-514350">
              <a:buFont typeface="+mj-lt"/>
              <a:buAutoNum type="arabicPeriod"/>
            </a:pPr>
            <a:r>
              <a:rPr lang="en-US" dirty="0"/>
              <a:t>Workflow</a:t>
            </a:r>
          </a:p>
          <a:p>
            <a:pPr marL="565150" indent="-514350">
              <a:buFont typeface="+mj-lt"/>
              <a:buAutoNum type="arabicPeriod"/>
            </a:pPr>
            <a:r>
              <a:rPr lang="en-US" dirty="0"/>
              <a:t>Action Points / Discussion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6F58D0-8BC4-21A2-3B70-DF2C9B6E7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575728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C02E99-EA61-B7E1-F5AD-731BE2B940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08ABDE-5185-9525-C7AE-C6373EFD7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1.1) </a:t>
            </a:r>
            <a:r>
              <a:rPr lang="de-DE" dirty="0" err="1"/>
              <a:t>Principles</a:t>
            </a:r>
            <a:r>
              <a:rPr lang="de-DE" dirty="0"/>
              <a:t>: Origin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F74849-6613-227B-7830-53FD78D27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4941"/>
            <a:ext cx="8778768" cy="56823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ED2E7B-9243-2413-FD61-6A7D931398F0}"/>
              </a:ext>
            </a:extLst>
          </p:cNvPr>
          <p:cNvSpPr txBox="1"/>
          <p:nvPr/>
        </p:nvSpPr>
        <p:spPr>
          <a:xfrm>
            <a:off x="8953726" y="2480817"/>
            <a:ext cx="269094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Strobl, P. A., </a:t>
            </a:r>
            <a:r>
              <a:rPr lang="en-US" dirty="0" err="1"/>
              <a:t>Woolliams</a:t>
            </a:r>
            <a:r>
              <a:rPr lang="en-US" dirty="0"/>
              <a:t>, E. R., &amp; </a:t>
            </a:r>
            <a:r>
              <a:rPr lang="en-US" dirty="0" err="1"/>
              <a:t>Molch</a:t>
            </a:r>
            <a:r>
              <a:rPr lang="en-US" dirty="0"/>
              <a:t>, K. (2024). Lost in Translation: The Need for Common Vocabularies and an Interoperable Thesaurus in Earth Observation Sciences. Surveys in Geophysics, 1-29.</a:t>
            </a:r>
            <a:br>
              <a:rPr lang="en-US" dirty="0"/>
            </a:br>
            <a:r>
              <a:rPr lang="en-US" dirty="0">
                <a:hlinkClick r:id="rId3"/>
              </a:rPr>
              <a:t>https://link.springer.com/article/10.1007/s10712-024-09854-8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862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F7C25-0189-3256-6A97-39A06CD19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3AD10AC-87A6-7638-E9C6-83E2F81D0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1224" y="1265384"/>
            <a:ext cx="5841574" cy="4662900"/>
          </a:xfrm>
        </p:spPr>
        <p:txBody>
          <a:bodyPr/>
          <a:lstStyle/>
          <a:p>
            <a:pPr indent="0">
              <a:buNone/>
            </a:pPr>
            <a:r>
              <a:rPr lang="en-US" b="1" dirty="0"/>
              <a:t>1. Avoid</a:t>
            </a:r>
            <a:r>
              <a:rPr lang="en-US" dirty="0"/>
              <a:t> </a:t>
            </a:r>
            <a:r>
              <a:rPr lang="en-US" b="1" dirty="0"/>
              <a:t>circular</a:t>
            </a:r>
            <a:r>
              <a:rPr lang="en-US" dirty="0"/>
              <a:t> </a:t>
            </a:r>
            <a:r>
              <a:rPr lang="en-US" b="1" dirty="0"/>
              <a:t>definitions</a:t>
            </a:r>
            <a:r>
              <a:rPr lang="en-US" dirty="0"/>
              <a:t> at all cost.</a:t>
            </a:r>
          </a:p>
          <a:p>
            <a:pPr indent="0">
              <a:buNone/>
            </a:pPr>
            <a:r>
              <a:rPr lang="en-US" dirty="0"/>
              <a:t>Instead, build on well-defined base terms.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E19D23-00AD-F70C-44F3-4CD3B2ABB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38" y="175939"/>
            <a:ext cx="10027318" cy="779002"/>
          </a:xfrm>
        </p:spPr>
        <p:txBody>
          <a:bodyPr/>
          <a:lstStyle/>
          <a:p>
            <a:r>
              <a:rPr lang="de-DE" dirty="0"/>
              <a:t>1.2) </a:t>
            </a:r>
            <a:r>
              <a:rPr lang="de-DE" dirty="0" err="1"/>
              <a:t>Principles</a:t>
            </a:r>
            <a:r>
              <a:rPr lang="de-DE" dirty="0"/>
              <a:t>: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circle</a:t>
            </a:r>
            <a:r>
              <a:rPr lang="de-DE" dirty="0"/>
              <a:t> </a:t>
            </a:r>
            <a:r>
              <a:rPr lang="de-DE" dirty="0" err="1"/>
              <a:t>definitions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146083-286C-BEC2-593E-9A7D00F90865}"/>
              </a:ext>
            </a:extLst>
          </p:cNvPr>
          <p:cNvSpPr txBox="1"/>
          <p:nvPr/>
        </p:nvSpPr>
        <p:spPr>
          <a:xfrm>
            <a:off x="3563683" y="5919281"/>
            <a:ext cx="584157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Strobl, P. A., </a:t>
            </a:r>
            <a:r>
              <a:rPr lang="en-US" sz="1100" dirty="0" err="1"/>
              <a:t>Woolliams</a:t>
            </a:r>
            <a:r>
              <a:rPr lang="en-US" sz="1100" dirty="0"/>
              <a:t>, E. R., &amp; </a:t>
            </a:r>
            <a:r>
              <a:rPr lang="en-US" sz="1100" dirty="0" err="1"/>
              <a:t>Molch</a:t>
            </a:r>
            <a:r>
              <a:rPr lang="en-US" sz="1100" dirty="0"/>
              <a:t>, K. (2024). Lost in Translation: The Need for Common Vocabularies and an Interoperable Thesaurus in Earth Observation Sciences. Surveys in Geophysics, 1-29. </a:t>
            </a:r>
            <a:r>
              <a:rPr lang="en-US" sz="1100" dirty="0">
                <a:hlinkClick r:id="rId2"/>
              </a:rPr>
              <a:t>https://link.springer.com/article/10.1007/s10712-024-09854-8</a:t>
            </a:r>
            <a:endParaRPr lang="en-US" sz="1100" dirty="0"/>
          </a:p>
          <a:p>
            <a:endParaRPr lang="en-US" sz="1100" dirty="0"/>
          </a:p>
          <a:p>
            <a:endParaRPr lang="en-US" sz="11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035DA5-445F-5705-C2D1-812CBC1F68FB}"/>
              </a:ext>
            </a:extLst>
          </p:cNvPr>
          <p:cNvGrpSpPr/>
          <p:nvPr/>
        </p:nvGrpSpPr>
        <p:grpSpPr>
          <a:xfrm>
            <a:off x="2487879" y="3714766"/>
            <a:ext cx="1746364" cy="1785584"/>
            <a:chOff x="6643615" y="124208"/>
            <a:chExt cx="2130401" cy="2130401"/>
          </a:xfrm>
        </p:grpSpPr>
        <p:pic>
          <p:nvPicPr>
            <p:cNvPr id="7" name="Graphic 6" descr="Arrow circle with solid fill">
              <a:extLst>
                <a:ext uri="{FF2B5EF4-FFF2-40B4-BE49-F238E27FC236}">
                  <a16:creationId xmlns:a16="http://schemas.microsoft.com/office/drawing/2014/main" id="{01E30CB1-A1BD-1B3F-80B2-09CE5D9B2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643615" y="124208"/>
              <a:ext cx="2130401" cy="2130401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280409B-7B96-E439-7603-306576B9D3BA}"/>
                </a:ext>
              </a:extLst>
            </p:cNvPr>
            <p:cNvCxnSpPr>
              <a:cxnSpLocks/>
            </p:cNvCxnSpPr>
            <p:nvPr/>
          </p:nvCxnSpPr>
          <p:spPr>
            <a:xfrm>
              <a:off x="6814868" y="270294"/>
              <a:ext cx="1903562" cy="1761139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0F64229-7E1B-1567-91BF-62D2284B34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3287" y="1116769"/>
            <a:ext cx="4707069" cy="466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637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B2F9C-14B8-7B0F-0784-71B457601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B53FA80-91D0-3ECB-EA1B-E71BCFD17A3C}"/>
              </a:ext>
            </a:extLst>
          </p:cNvPr>
          <p:cNvSpPr txBox="1"/>
          <p:nvPr/>
        </p:nvSpPr>
        <p:spPr>
          <a:xfrm>
            <a:off x="4135633" y="6238727"/>
            <a:ext cx="44743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ceos-org.github.io</a:t>
            </a:r>
            <a:r>
              <a:rPr lang="en-US" sz="1100" dirty="0"/>
              <a:t>/</a:t>
            </a:r>
            <a:r>
              <a:rPr lang="en-US" sz="1100" dirty="0" err="1"/>
              <a:t>eo</a:t>
            </a:r>
            <a:r>
              <a:rPr lang="en-US" sz="1100" dirty="0"/>
              <a:t>-glossary/</a:t>
            </a:r>
            <a:r>
              <a:rPr lang="en-US" sz="1100" dirty="0" err="1"/>
              <a:t>glossary_topology</a:t>
            </a:r>
            <a:r>
              <a:rPr lang="en-US" sz="1100" dirty="0"/>
              <a:t>/#measurand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5FDF36-3661-0C71-CE7B-281D56CEB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100" y="1201938"/>
            <a:ext cx="5930900" cy="4406900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22E97815-4235-397F-9BD9-85BEC871E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1224" y="1265384"/>
            <a:ext cx="5841574" cy="4662900"/>
          </a:xfrm>
        </p:spPr>
        <p:txBody>
          <a:bodyPr/>
          <a:lstStyle/>
          <a:p>
            <a:pPr indent="0">
              <a:buNone/>
            </a:pPr>
            <a:r>
              <a:rPr lang="en-US" b="1" dirty="0"/>
              <a:t>Instead:</a:t>
            </a:r>
            <a:br>
              <a:rPr lang="en-US" b="1" dirty="0"/>
            </a:br>
            <a:r>
              <a:rPr lang="en-US" b="1" dirty="0"/>
              <a:t>Parent-Child relations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6607037-893A-C7F1-A709-5A382DE5F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135" y="2668360"/>
            <a:ext cx="4312812" cy="30596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Title 2">
            <a:extLst>
              <a:ext uri="{FF2B5EF4-FFF2-40B4-BE49-F238E27FC236}">
                <a16:creationId xmlns:a16="http://schemas.microsoft.com/office/drawing/2014/main" id="{108E4D03-7F0F-0950-0B0F-2C89C96AD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38" y="175939"/>
            <a:ext cx="10027318" cy="779002"/>
          </a:xfrm>
        </p:spPr>
        <p:txBody>
          <a:bodyPr/>
          <a:lstStyle/>
          <a:p>
            <a:r>
              <a:rPr lang="de-DE" dirty="0"/>
              <a:t>1.2) </a:t>
            </a:r>
            <a:r>
              <a:rPr lang="de-DE" dirty="0" err="1"/>
              <a:t>Principles</a:t>
            </a:r>
            <a:r>
              <a:rPr lang="de-DE" dirty="0"/>
              <a:t>: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circle</a:t>
            </a:r>
            <a:r>
              <a:rPr lang="de-DE" dirty="0"/>
              <a:t> </a:t>
            </a:r>
            <a:r>
              <a:rPr lang="de-DE" dirty="0" err="1"/>
              <a:t>definitions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424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D8F1D-0E41-9B3E-CDAB-594D010C0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AC7485-2020-9DE3-D5E6-1F1220939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1.3) </a:t>
            </a:r>
            <a:r>
              <a:rPr lang="de-DE" dirty="0" err="1"/>
              <a:t>Principles</a:t>
            </a:r>
            <a:r>
              <a:rPr lang="de-DE" dirty="0"/>
              <a:t>: Diff. </a:t>
            </a:r>
            <a:r>
              <a:rPr lang="de-DE" dirty="0" err="1"/>
              <a:t>Definitions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3DD3A7-DA97-AF9C-3A88-B862087AD594}"/>
              </a:ext>
            </a:extLst>
          </p:cNvPr>
          <p:cNvSpPr txBox="1"/>
          <p:nvPr/>
        </p:nvSpPr>
        <p:spPr>
          <a:xfrm>
            <a:off x="537117" y="6281374"/>
            <a:ext cx="11117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linkClick r:id="rId2"/>
              </a:rPr>
              <a:t>https://github.com/ec-jrc/KCEO-Glossary/pull/3/commits/0a321afed682c724a7ed29480ebfd53ac596232e</a:t>
            </a:r>
            <a:r>
              <a:rPr lang="en-US" sz="1100" dirty="0"/>
              <a:t>                   </a:t>
            </a:r>
            <a:r>
              <a:rPr lang="en-US" sz="1100" dirty="0">
                <a:hlinkClick r:id="rId3"/>
              </a:rPr>
              <a:t>https://ceos-org.github.io/eo-glossary/terms/ancillary_data/</a:t>
            </a:r>
            <a:endParaRPr lang="en-US" sz="1100" dirty="0"/>
          </a:p>
          <a:p>
            <a:endParaRPr lang="en-US" sz="1100" dirty="0"/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50993FE9-8F3D-5601-0868-AE7A311F2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512" y="1098117"/>
            <a:ext cx="7196572" cy="4662900"/>
          </a:xfrm>
        </p:spPr>
        <p:txBody>
          <a:bodyPr/>
          <a:lstStyle/>
          <a:p>
            <a:pPr indent="0">
              <a:buNone/>
            </a:pPr>
            <a:r>
              <a:rPr lang="en-US" dirty="0"/>
              <a:t>Multiple </a:t>
            </a:r>
            <a:r>
              <a:rPr lang="en-US" b="1" dirty="0"/>
              <a:t>different definitions are allowed</a:t>
            </a:r>
            <a:r>
              <a:rPr lang="en-US" dirty="0"/>
              <a:t> if needed. The first definition is the most important one.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A04B48-6A3E-67CE-A5EA-40A8431C3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2084" y="1041693"/>
            <a:ext cx="4856813" cy="53278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BF6D63-7A03-34F0-1F02-920A79CC2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209" y="2987050"/>
            <a:ext cx="5748188" cy="316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618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479E7-C0F5-5FA1-CDE7-9AA941B3C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B0DC03-FBA5-B274-C411-EC26EDA79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1.3) </a:t>
            </a:r>
            <a:r>
              <a:rPr lang="de-DE" dirty="0" err="1"/>
              <a:t>Principles</a:t>
            </a:r>
            <a:r>
              <a:rPr lang="de-DE" dirty="0"/>
              <a:t>: </a:t>
            </a:r>
            <a:r>
              <a:rPr lang="en-US" dirty="0"/>
              <a:t>Tagging System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40AE93-1449-7430-F480-52377882638A}"/>
              </a:ext>
            </a:extLst>
          </p:cNvPr>
          <p:cNvSpPr txBox="1"/>
          <p:nvPr/>
        </p:nvSpPr>
        <p:spPr>
          <a:xfrm>
            <a:off x="274863" y="6025396"/>
            <a:ext cx="44132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ceos-org.github.io</a:t>
            </a:r>
            <a:r>
              <a:rPr lang="en-US" sz="1100" dirty="0"/>
              <a:t>/</a:t>
            </a:r>
            <a:r>
              <a:rPr lang="en-US" sz="1100" dirty="0" err="1"/>
              <a:t>eo</a:t>
            </a:r>
            <a:r>
              <a:rPr lang="en-US" sz="1100" dirty="0"/>
              <a:t>-glossary/tags/</a:t>
            </a:r>
            <a:br>
              <a:rPr lang="en-US" sz="1100" dirty="0"/>
            </a:br>
            <a:r>
              <a:rPr lang="en-US" sz="1100" dirty="0"/>
              <a:t>https://</a:t>
            </a:r>
            <a:r>
              <a:rPr lang="en-US" sz="1100" dirty="0" err="1"/>
              <a:t>ceos-org.github.io</a:t>
            </a:r>
            <a:r>
              <a:rPr lang="en-US" sz="1100" dirty="0"/>
              <a:t>/</a:t>
            </a:r>
            <a:r>
              <a:rPr lang="en-US" sz="1100" dirty="0" err="1"/>
              <a:t>eo</a:t>
            </a:r>
            <a:r>
              <a:rPr lang="en-US" sz="1100" dirty="0"/>
              <a:t>-glossary/terms/in-</a:t>
            </a:r>
            <a:r>
              <a:rPr lang="en-US" sz="1100" dirty="0" err="1"/>
              <a:t>situ_observation</a:t>
            </a:r>
            <a:r>
              <a:rPr lang="en-US" sz="1100" dirty="0"/>
              <a:t>/</a:t>
            </a: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8004EB14-8FAD-BE08-C8DC-82F36A9AB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1313" y="1374162"/>
            <a:ext cx="7196572" cy="4662900"/>
          </a:xfrm>
        </p:spPr>
        <p:txBody>
          <a:bodyPr/>
          <a:lstStyle/>
          <a:p>
            <a:pPr indent="0">
              <a:buNone/>
            </a:pPr>
            <a:r>
              <a:rPr lang="en-US" dirty="0"/>
              <a:t>3. Tagging System</a:t>
            </a:r>
          </a:p>
          <a:p>
            <a:pPr marL="342900"/>
            <a:r>
              <a:rPr lang="en-US" dirty="0"/>
              <a:t>base term</a:t>
            </a:r>
          </a:p>
          <a:p>
            <a:pPr marL="342900"/>
            <a:r>
              <a:rPr lang="en-US" dirty="0"/>
              <a:t>core term</a:t>
            </a:r>
          </a:p>
          <a:p>
            <a:pPr marL="342900"/>
            <a:r>
              <a:rPr lang="en-US" dirty="0"/>
              <a:t>controversial term</a:t>
            </a:r>
          </a:p>
          <a:p>
            <a:pPr marL="342900"/>
            <a:r>
              <a:rPr lang="en-US" dirty="0"/>
              <a:t>high impact term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B7302C9-24F8-2EFE-0B1A-71C36B21661C}"/>
              </a:ext>
            </a:extLst>
          </p:cNvPr>
          <p:cNvGrpSpPr/>
          <p:nvPr/>
        </p:nvGrpSpPr>
        <p:grpSpPr>
          <a:xfrm>
            <a:off x="171313" y="2197861"/>
            <a:ext cx="478089" cy="2299380"/>
            <a:chOff x="862049" y="2426817"/>
            <a:chExt cx="478089" cy="229938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D798CED-A2FA-1E74-EDC8-546BF51F8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-48596" y="3337462"/>
              <a:ext cx="2299380" cy="4780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B10A903-6737-AC00-3C51-E338DE9F1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5068" y="2885803"/>
              <a:ext cx="431800" cy="52070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AC2B0C8-6293-0114-6010-41FEB9A267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8117" y="1098792"/>
            <a:ext cx="2224668" cy="5369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F4CEE5-9C4A-C528-F372-B8E1EEC5E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7011" y="1698689"/>
            <a:ext cx="4931801" cy="42587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910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02DD2-F253-BD62-EDBE-7973C8E7C6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Hosted on GitHub &amp; GitHub Pages for free</a:t>
            </a:r>
          </a:p>
          <a:p>
            <a:endParaRPr lang="en-US" dirty="0"/>
          </a:p>
          <a:p>
            <a:r>
              <a:rPr lang="en-US" dirty="0" err="1"/>
              <a:t>Mkdocs</a:t>
            </a:r>
            <a:r>
              <a:rPr lang="en-US" dirty="0"/>
              <a:t>-Material (Python):</a:t>
            </a:r>
            <a:br>
              <a:rPr lang="en-US" dirty="0"/>
            </a:br>
            <a:r>
              <a:rPr lang="en-US" dirty="0"/>
              <a:t>markdown </a:t>
            </a:r>
            <a:r>
              <a:rPr lang="en-US" dirty="0">
                <a:sym typeface="Wingdings" pitchFamily="2" charset="2"/>
              </a:rPr>
              <a:t> html</a:t>
            </a:r>
            <a:br>
              <a:rPr lang="en-US" dirty="0">
                <a:sym typeface="Wingdings" pitchFamily="2" charset="2"/>
              </a:rPr>
            </a:br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CI workflows with custom scripts for </a:t>
            </a:r>
            <a:br>
              <a:rPr lang="en-US" dirty="0"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extracting parent-child relations</a:t>
            </a:r>
          </a:p>
          <a:p>
            <a:endParaRPr lang="en-US" dirty="0">
              <a:sym typeface="Wingdings" pitchFamily="2" charset="2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33E773-A52C-E2E5-6F96-9442E05B4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2) Technicalities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EC7277-667F-9F4F-BE8F-3048743A2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9332" y="1359209"/>
            <a:ext cx="3328329" cy="11854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21CCFE-7300-3428-07E9-B78D1E240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9331" y="2948909"/>
            <a:ext cx="3328329" cy="811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B8AD6E-3918-1A4D-604F-475A2845F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0233" y="4313096"/>
            <a:ext cx="3327427" cy="181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06001"/>
      </p:ext>
    </p:extLst>
  </p:cSld>
  <p:clrMapOvr>
    <a:masterClrMapping/>
  </p:clrMapOvr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3454</TotalTime>
  <Words>581</Words>
  <Application>Microsoft Macintosh PowerPoint</Application>
  <PresentationFormat>Widescreen</PresentationFormat>
  <Paragraphs>58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Montserrat</vt:lpstr>
      <vt:lpstr>Wingdings</vt:lpstr>
      <vt:lpstr>Arial</vt:lpstr>
      <vt:lpstr>ceos</vt:lpstr>
      <vt:lpstr>CEOS Common Dictionary An EO community glossary</vt:lpstr>
      <vt:lpstr>It’s live! </vt:lpstr>
      <vt:lpstr>Agenda</vt:lpstr>
      <vt:lpstr>1.1) Principles: Origin</vt:lpstr>
      <vt:lpstr>1.2) Principles: No circle definitions</vt:lpstr>
      <vt:lpstr>1.2) Principles: No circle definitions</vt:lpstr>
      <vt:lpstr>1.3) Principles: Diff. Definitions</vt:lpstr>
      <vt:lpstr>1.3) Principles: Tagging System</vt:lpstr>
      <vt:lpstr>2) Technicalities</vt:lpstr>
      <vt:lpstr>3) CEOS Interoperability Handbook 2.0 Vocabulary (Semantics)</vt:lpstr>
      <vt:lpstr>3) CEOS Interoperability Handbook 2.0 Vocabulary (Semantics)</vt:lpstr>
      <vt:lpstr>4) Workflow</vt:lpstr>
      <vt:lpstr>5) Action Points / Discussion 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Dominik Weckmüller</cp:lastModifiedBy>
  <cp:revision>24</cp:revision>
  <dcterms:modified xsi:type="dcterms:W3CDTF">2025-10-16T06:53:54Z</dcterms:modified>
</cp:coreProperties>
</file>