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Helvetica Neue"/>
      <p:regular r:id="rId16"/>
      <p:bold r:id="rId17"/>
      <p:italic r:id="rId18"/>
      <p:boldItalic r:id="rId19"/>
    </p:embeddedFont>
    <p:embeddedFont>
      <p:font typeface="Open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2F6983-2722-47A9-812D-639DF232700F}">
  <a:tblStyle styleId="{C62F6983-2722-47A9-812D-639DF23270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regular.fntdata"/><Relationship Id="rId11" Type="http://schemas.openxmlformats.org/officeDocument/2006/relationships/slide" Target="slides/slide6.xml"/><Relationship Id="rId22" Type="http://schemas.openxmlformats.org/officeDocument/2006/relationships/font" Target="fonts/OpenSans-italic.fntdata"/><Relationship Id="rId10" Type="http://schemas.openxmlformats.org/officeDocument/2006/relationships/slide" Target="slides/slide5.xml"/><Relationship Id="rId21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HelveticaNeue-bold.fntdata"/><Relationship Id="rId16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-boldItalic.fntdata"/><Relationship Id="rId6" Type="http://schemas.openxmlformats.org/officeDocument/2006/relationships/slide" Target="slides/slide1.xml"/><Relationship Id="rId18" Type="http://schemas.openxmlformats.org/officeDocument/2006/relationships/font" Target="fonts/HelveticaNeu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533720f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2533720f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533720ff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CCI - </a:t>
            </a:r>
            <a:r>
              <a:rPr lang="en-US"/>
              <a:t>Climate</a:t>
            </a:r>
            <a:r>
              <a:rPr lang="en-US"/>
              <a:t> Change Initiative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ESA - European Space Agency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 – Data Interchange Format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VITO: Vlaamse Instelling voor Technologisch Onderzoek (Belgium)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DLR: Deutsches Zentrum für Luft-und Raumfahrt (Germany)</a:t>
            </a:r>
            <a:endParaRPr/>
          </a:p>
        </p:txBody>
      </p:sp>
      <p:sp>
        <p:nvSpPr>
          <p:cNvPr id="171" name="Google Shape;171;g32533720ff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83d0ce4df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JAXA: Japan Aerospace Exploration Agency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883d0ce4df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883d0ce4d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883d0ce4d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83d0ce4df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ISRO - </a:t>
            </a:r>
            <a:r>
              <a:rPr lang="en-US"/>
              <a:t>Indian Space Research Organisation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- Common Metadata Repository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CWIC - CEOS WGISS Integrated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- </a:t>
            </a:r>
            <a:r>
              <a:rPr lang="en-US"/>
              <a:t>Committee</a:t>
            </a:r>
            <a:r>
              <a:rPr lang="en-US"/>
              <a:t> on Earth Observation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Working Group for Information Systems and Services</a:t>
            </a:r>
            <a:endParaRPr/>
          </a:p>
        </p:txBody>
      </p:sp>
      <p:sp>
        <p:nvSpPr>
          <p:cNvPr id="192" name="Google Shape;192;g3883d0ce4df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83d0ce4d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BELSPO - Belgian Science Policy Office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CNES - Centre national d'études spatiales (France)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CONAE - Comisión Nacional de Actividades Espaciales (Argentina)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CSIRO - Commonwealth Scientific and Industrial Research Organisation (Australia)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ESA - European Space Agency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EUMETSAT - European Organisation for the Exploitation of Meteorological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GISTDA - Geo-Informatics and Space Technology Development Agency (Thailand)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INPE - National Institute for Space Research (Brazil)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ISRO - Indian Space Research Organisation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JAXA: Japan Aerospace Exploration Agency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KARI - Korea Aerospace Research Institute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NOAA NCEI - National Oceanic and Atmospheric Administration, National Centers for Environmental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NRSCC - National Remote Sensing Center of China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NSMC - National Satellite Meteorological Center (China)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CMA - China Meteorological Administration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ROSCOSMOS - State Corporation for Space Activities (Russia)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ROSHYRDROMET - Service for Hydrometeorology and Environmental Monitoring (Russia)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USGS - United States Geological Survey</a:t>
            </a:r>
            <a:endParaRPr b="1"/>
          </a:p>
        </p:txBody>
      </p:sp>
      <p:sp>
        <p:nvSpPr>
          <p:cNvPr id="199" name="Google Shape;199;g3883d0ce4df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83d0ce4df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883d0ce4df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7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mr.earthdata.nasa.gov/search/collections.native?data_center=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International</a:t>
            </a:r>
            <a:r>
              <a:rPr lang="en-US"/>
              <a:t> Directory Network (IDN) status report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WGISS-60 10/13-17/2025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IDN is part of CMR!</a:t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18" name="Google Shape;218;p27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Updates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Requests to the group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Updates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What we have done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FEDEO collection updates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Completed updates for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CCI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ESA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DLR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Pending updates for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Some VITO collections due to DIF10 parsing bug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JAXA collection updates</a:t>
            </a:r>
            <a:endParaRPr/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IDN now has 1017 collections from JAXA. </a:t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Requests to the group</a:t>
            </a:r>
            <a:endParaRPr/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Dear WGISS…</a:t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ISRO and the IDN Search Portal</a:t>
            </a:r>
            <a:endParaRPr/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ISRO datasets and data are discoverable through Earthdata Search, via CWIC, but downloads are failing. We need some assistance to troubleshoot this.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CMR now supports direct upload of collections from ISRO. We invite you to leverage </a:t>
            </a:r>
            <a:r>
              <a:rPr lang="en-US"/>
              <a:t>this capability</a:t>
            </a:r>
            <a:endParaRPr/>
          </a:p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Verify your records at the IDN/CMR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838200" y="1293275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900">
                <a:latin typeface="Courier New"/>
                <a:ea typeface="Courier New"/>
                <a:cs typeface="Courier New"/>
                <a:sym typeface="Courier New"/>
              </a:rPr>
              <a:t>GET </a:t>
            </a:r>
            <a:r>
              <a:rPr lang="en-US" sz="900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https://cmr.earthdata.nasa.gov/search/collections.native?page_size=2000&amp;options[data_center][pattern]=true&amp;data_center[]</a:t>
            </a:r>
            <a:r>
              <a:rPr b="1" lang="en-US" sz="900"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-US" sz="900">
                <a:latin typeface="Courier New"/>
                <a:ea typeface="Courier New"/>
                <a:cs typeface="Courier New"/>
                <a:sym typeface="Courier New"/>
              </a:rPr>
              <a:t>&lt;your tag&gt;</a:t>
            </a:r>
            <a:endParaRPr b="1" sz="9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04" name="Google Shape;204;p25"/>
          <p:cNvGraphicFramePr/>
          <p:nvPr/>
        </p:nvGraphicFramePr>
        <p:xfrm>
          <a:off x="952500" y="163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{C62F6983-2722-47A9-812D-639DF232700F}</a:tableStyleId>
              </a:tblPr>
              <a:tblGrid>
                <a:gridCol w="2571750"/>
                <a:gridCol w="2571750"/>
                <a:gridCol w="2571750"/>
                <a:gridCol w="2571750"/>
              </a:tblGrid>
              <a:tr h="410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Agency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Tag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Agency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Tag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BELSPO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VITO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JAXA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JP/JAXA*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CNES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fr/CNES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KARI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KR/KARI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CONAE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AR/CREDAS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NOAA GHRSST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GHRSSTCWIC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CSIRO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AU/CSIRO</a:t>
                      </a:r>
                      <a:r>
                        <a:rPr lang="en-US" sz="1000"/>
                        <a:t>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NOAA NCEI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NOAA_NCEI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DLR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DE/DLR/</a:t>
                      </a:r>
                      <a:r>
                        <a:rPr lang="en-US" sz="1000"/>
                        <a:t>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NRSCC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CN/Global* and CN/ChinaGEOSS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6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ESA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VITO and ESA/ESRIN and DE/DLR and CEDA and FedEO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NSMC/CMA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CN/FENGYUN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EUMETSAT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EUMETSAT*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ROSCOSMOS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RU/NT*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GISTDA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TH/MSTE/GISTDA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ROSHYDROMET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RU/ROSHYDROMET*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INPE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BR/INPE*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USGS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DOI/USGS*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7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ISRO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IN/ISRO*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Verify your points of contact</a:t>
            </a:r>
            <a:endParaRPr/>
          </a:p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11" name="Google Shape;211;p26"/>
          <p:cNvGraphicFramePr/>
          <p:nvPr/>
        </p:nvGraphicFramePr>
        <p:xfrm>
          <a:off x="989600" y="1288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{C62F6983-2722-47A9-812D-639DF232700F}</a:tableStyleId>
              </a:tblPr>
              <a:tblGrid>
                <a:gridCol w="2571750"/>
                <a:gridCol w="2571750"/>
                <a:gridCol w="2571750"/>
                <a:gridCol w="2571750"/>
              </a:tblGrid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Agency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POC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Agency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POC</a:t>
                      </a:r>
                      <a:endParaRPr b="1"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BELSPO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JAXA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Yousuke Ikehata, Kaori Kuroiwa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CNES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KARI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Guerrucci, 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CONAE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Homero Lozza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NASA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Katie Baynes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CSIRO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Matt Paget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NOAA NCEI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Ken Casey, Rich Baldwin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DLR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Guerrucci, </a:t>
                      </a:r>
                      <a:r>
                        <a:rPr lang="en-US" sz="1000"/>
                        <a:t>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NRSCC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Yuqi Bai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ESA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Guerrucci, 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NSMC/CMA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Unknown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EUMETSAT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Guerrucci, 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ROSCOSMOS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Damiano Guerrucci, Yves Coene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GISTDA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Pakorn Apaphant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ROSHYDROMET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Unknown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INPE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Lubia Vinhas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USGS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Tom Sohre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ISRO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Nitant Dube, Sai Kalpana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