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hQYzQTBIUfLdyk/sotHzNTcbXb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A10A27-7D75-403C-AF7F-08A75D358E78}">
  <a:tblStyle styleId="{E0A10A27-7D75-403C-AF7F-08A75D358E7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font" Target="fonts/Montserrat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6" name="Google Shape;1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0" name="Google Shape;20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1" name="Google Shape;21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2" name="Google Shape;22;p8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7" name="Google Shape;27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AU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AU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7" name="Google Shape;37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AU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AU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8" name="Google Shape;48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AU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AU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"/>
          <p:cNvSpPr txBox="1"/>
          <p:nvPr/>
        </p:nvSpPr>
        <p:spPr>
          <a:xfrm>
            <a:off x="4261612" y="63500"/>
            <a:ext cx="6524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OFFICIAL</a:t>
            </a:r>
            <a:endParaRPr/>
          </a:p>
        </p:txBody>
      </p:sp>
      <p:sp>
        <p:nvSpPr>
          <p:cNvPr id="12" name="Google Shape;12;p7"/>
          <p:cNvSpPr txBox="1"/>
          <p:nvPr/>
        </p:nvSpPr>
        <p:spPr>
          <a:xfrm>
            <a:off x="4261612" y="4897120"/>
            <a:ext cx="6524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OFFICIAL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opendatacube/datacube-explorer/" TargetMode="External"/><Relationship Id="rId4" Type="http://schemas.openxmlformats.org/officeDocument/2006/relationships/hyperlink" Target="https://github.com/stac-util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xplorer.csiro.easi-eo.solutions/stac" TargetMode="External"/><Relationship Id="rId4" Type="http://schemas.openxmlformats.org/officeDocument/2006/relationships/hyperlink" Target="https://stac-extensions.github.io/processing/v1.2.0/schema.json" TargetMode="External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edeo.ceos.org/stac.html" TargetMode="External"/><Relationship Id="rId4" Type="http://schemas.openxmlformats.org/officeDocument/2006/relationships/hyperlink" Target="https://github.com/stac-utils/stac-api-validator" TargetMode="External"/><Relationship Id="rId5" Type="http://schemas.openxmlformats.org/officeDocument/2006/relationships/hyperlink" Target="https://github.com/stac-utils/stac-fastapi-elasticsearch-opensearch" TargetMode="External"/><Relationship Id="rId6" Type="http://schemas.openxmlformats.org/officeDocument/2006/relationships/hyperlink" Target="https://github.com/stac-utils/stac-fastapi-elasticsearch-opensearch/pull/455" TargetMode="External"/><Relationship Id="rId7" Type="http://schemas.openxmlformats.org/officeDocument/2006/relationships/hyperlink" Target="https://github.com/stac-utils/stac-fastapi-pgst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title"/>
          </p:nvPr>
        </p:nvSpPr>
        <p:spPr>
          <a:xfrm>
            <a:off x="132025" y="131950"/>
            <a:ext cx="5881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AU"/>
              <a:t>WGISS CDA </a:t>
            </a:r>
            <a:r>
              <a:rPr lang="en-AU" sz="4800"/>
              <a:t>CSIRO Integration</a:t>
            </a:r>
            <a:endParaRPr sz="4800"/>
          </a:p>
        </p:txBody>
      </p:sp>
      <p:sp>
        <p:nvSpPr>
          <p:cNvPr id="58" name="Google Shape;58;p1"/>
          <p:cNvSpPr txBox="1"/>
          <p:nvPr/>
        </p:nvSpPr>
        <p:spPr>
          <a:xfrm>
            <a:off x="4302135" y="3227059"/>
            <a:ext cx="4841865" cy="1916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AU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 Paget, CSIRO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AU" sz="1700" u="none" cap="none" strike="noStrike">
                <a:solidFill>
                  <a:schemeClr val="accent1"/>
                </a:solidFill>
                <a:highlight>
                  <a:srgbClr val="D9D9D9"/>
                </a:highlight>
                <a:latin typeface="Montserrat"/>
                <a:ea typeface="Montserrat"/>
                <a:cs typeface="Montserrat"/>
                <a:sym typeface="Montserrat"/>
              </a:rPr>
              <a:t>Damien Ayers, Tisham Dhar, </a:t>
            </a:r>
            <a:r>
              <a:rPr b="1" lang="en-AU" sz="1700">
                <a:solidFill>
                  <a:schemeClr val="accent1"/>
                </a:solidFill>
                <a:highlight>
                  <a:srgbClr val="D9D9D9"/>
                </a:highlight>
                <a:latin typeface="Montserrat"/>
                <a:ea typeface="Montserrat"/>
                <a:cs typeface="Montserrat"/>
                <a:sym typeface="Montserrat"/>
              </a:rPr>
              <a:t>Ben Melville</a:t>
            </a:r>
            <a:endParaRPr b="1" i="0" sz="1700" u="none" cap="none" strike="noStrike">
              <a:solidFill>
                <a:schemeClr val="accent1"/>
              </a:solidFill>
              <a:highlight>
                <a:srgbClr val="D9D9D9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AU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5.5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AU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AU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AU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AU"/>
              <a:t>Overview</a:t>
            </a:r>
            <a:endParaRPr/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261150" y="2834211"/>
            <a:ext cx="86217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Relevant or contributing to the above items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Experiences enabling a CDA endpoint for CSIRO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Review of CDA and STAC best practices guides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Recommendations</a:t>
            </a:r>
            <a:endParaRPr sz="1700"/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50" y="1059515"/>
            <a:ext cx="8590902" cy="73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148" y="1796893"/>
            <a:ext cx="8590904" cy="897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132035" y="131954"/>
            <a:ext cx="7004262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AU" sz="2800"/>
              <a:t>Enabling a CDA endpoint for CSIRO</a:t>
            </a:r>
            <a:br>
              <a:rPr lang="en-AU" sz="2800"/>
            </a:br>
            <a:endParaRPr sz="2800"/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261150" y="1049849"/>
            <a:ext cx="8621700" cy="3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CSIRO have a mature OpenDataCube metadata system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Products + datasets &gt;&gt; Collections + assets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Datacube Explorer app with STAC endpoint, </a:t>
            </a:r>
            <a:r>
              <a:rPr lang="en-AU" sz="1400" u="sng">
                <a:solidFill>
                  <a:schemeClr val="hlink"/>
                </a:solidFill>
                <a:hlinkClick r:id="rId3"/>
              </a:rPr>
              <a:t>https://github.com/opendatacube/datacube-explorer</a:t>
            </a:r>
            <a:endParaRPr sz="1400"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Also relevant to </a:t>
            </a:r>
            <a:r>
              <a:rPr lang="en-AU" sz="1400" u="sng"/>
              <a:t>CAL</a:t>
            </a:r>
            <a:r>
              <a:rPr lang="en-AU" sz="1400"/>
              <a:t>, DEAustralia/Africa/Antarctica/..., and other “ODC Explorer”s</a:t>
            </a:r>
            <a:endParaRPr sz="1400"/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Case for a non-</a:t>
            </a:r>
            <a:r>
              <a:rPr lang="en-AU" sz="1700"/>
              <a:t>o</a:t>
            </a:r>
            <a:r>
              <a:rPr lang="en-AU" sz="1700"/>
              <a:t>pen</a:t>
            </a:r>
            <a:r>
              <a:rPr lang="en-AU" sz="1700"/>
              <a:t>d</a:t>
            </a:r>
            <a:r>
              <a:rPr lang="en-AU" sz="1700"/>
              <a:t>ata</a:t>
            </a:r>
            <a:r>
              <a:rPr lang="en-AU" sz="1700"/>
              <a:t>c</a:t>
            </a:r>
            <a:r>
              <a:rPr lang="en-AU" sz="1700"/>
              <a:t>ube STAC endpoint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Contributed datasets non- or pre-datacube</a:t>
            </a:r>
            <a:endParaRPr sz="1400"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Supplement external collections with metadata to support processing</a:t>
            </a:r>
            <a:endParaRPr/>
          </a:p>
          <a:p>
            <a:pPr indent="-33655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AU" sz="1100"/>
              <a:t>Assets link to external resources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Which STAC server technology to use/choose? </a:t>
            </a:r>
            <a:r>
              <a:rPr lang="en-AU" sz="1400" u="sng">
                <a:solidFill>
                  <a:schemeClr val="hlink"/>
                </a:solidFill>
                <a:hlinkClick r:id="rId4"/>
              </a:rPr>
              <a:t>https://github.com/stac-utils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132035" y="131954"/>
            <a:ext cx="7236174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AU" sz="2800"/>
              <a:t>Opendatacube Explorer app with STAC</a:t>
            </a:r>
            <a:br>
              <a:rPr lang="en-AU" sz="2800"/>
            </a:br>
            <a:endParaRPr sz="2800"/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0" y="912675"/>
            <a:ext cx="6213000" cy="3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 u="sng">
                <a:solidFill>
                  <a:schemeClr val="hlink"/>
                </a:solidFill>
                <a:hlinkClick r:id="rId3"/>
              </a:rPr>
              <a:t>https://explorer.csiro.easi-eo.solutions/stac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Fixed 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/collections</a:t>
            </a:r>
            <a:r>
              <a:rPr lang="en-AU" sz="1400"/>
              <a:t> endpoint. Previously was timing-out due to internal inefficiencies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Suitability for CDA (feedback from Yves)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Add 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“stac_extensions":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AU" sz="1400" u="sng">
                <a:solidFill>
                  <a:schemeClr val="hlink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  <a:hlinkClick r:id="rId4"/>
              </a:rPr>
              <a:t>https://stac-extensions.github.io/processing/v1.2.0/schema.json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endParaRPr>
              <a:highlight>
                <a:srgbClr val="F3F3F3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365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AU" sz="1100"/>
              <a:t>Under review for compatibility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Add 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roviders</a:t>
            </a:r>
            <a:r>
              <a:rPr lang="en-AU" sz="1400"/>
              <a:t>, 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Keywords</a:t>
            </a:r>
            <a:r>
              <a:rPr lang="en-AU" sz="1400"/>
              <a:t>, 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Summaries</a:t>
            </a:r>
            <a:endParaRPr>
              <a:highlight>
                <a:srgbClr val="F3F3F3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365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AU" sz="1100"/>
              <a:t>Yes, mappable from OpenDataCube metadata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Add </a:t>
            </a:r>
            <a:r>
              <a:rPr lang="en-AU" sz="1400"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/collections</a:t>
            </a:r>
            <a:r>
              <a:rPr lang="en-AU" sz="1400"/>
              <a:t> queries for Provider or Collection</a:t>
            </a:r>
            <a:endParaRPr sz="1400"/>
          </a:p>
          <a:p>
            <a: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o"/>
            </a:pPr>
            <a:r>
              <a:rPr lang="en-AU" sz="1400"/>
              <a:t>Select collections for federation, e.g. </a:t>
            </a:r>
            <a:r>
              <a:rPr lang="en-AU" sz="1400" u="sng"/>
              <a:t>NovaSAR</a:t>
            </a:r>
            <a:r>
              <a:rPr lang="en-AU" sz="1400"/>
              <a:t> and </a:t>
            </a:r>
            <a:r>
              <a:rPr lang="en-AU" sz="1400" u="sng"/>
              <a:t>AVHRR</a:t>
            </a:r>
            <a:endParaRPr sz="1400" u="sng"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More? TBC after implementing these recommendations</a:t>
            </a:r>
            <a:endParaRPr/>
          </a:p>
        </p:txBody>
      </p:sp>
      <p:pic>
        <p:nvPicPr>
          <p:cNvPr descr="A screenshot of a computer program&#10;&#10;AI-generated content may be incorrect." id="79" name="Google Shape;7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5796" y="810324"/>
            <a:ext cx="2861266" cy="413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type="title"/>
          </p:nvPr>
        </p:nvSpPr>
        <p:spPr>
          <a:xfrm>
            <a:off x="132036" y="131954"/>
            <a:ext cx="7163286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AU"/>
              <a:t>Review of CDA and STAC guides</a:t>
            </a:r>
            <a:br>
              <a:rPr lang="en-AU"/>
            </a:br>
            <a:endParaRPr/>
          </a:p>
        </p:txBody>
      </p:sp>
      <p:sp>
        <p:nvSpPr>
          <p:cNvPr id="85" name="Google Shape;85;p5"/>
          <p:cNvSpPr txBox="1"/>
          <p:nvPr>
            <p:ph idx="1" type="body"/>
          </p:nvPr>
        </p:nvSpPr>
        <p:spPr>
          <a:xfrm>
            <a:off x="132025" y="936800"/>
            <a:ext cx="5970600" cy="3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WGISS-CDA best practices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Rationale for Collections and Granules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Relationship between IDN, CMR/CWIC and FedEO</a:t>
            </a:r>
            <a:endParaRPr sz="1400"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Opensearch API examples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No reference to STAC as a (now) viable CDA endpoint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WGISS-STAC best practices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Comprehensive mapping of STAC extensions for a CEOS (opensearch) context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However, as a prospective CDA partner</a:t>
            </a:r>
            <a:endParaRPr/>
          </a:p>
          <a:p>
            <a:pPr indent="-33655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AU" sz="1100"/>
              <a:t>How do I get started?</a:t>
            </a:r>
            <a:endParaRPr/>
          </a:p>
          <a:p>
            <a:pPr indent="-33655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AU" sz="1100"/>
              <a:t>How do I </a:t>
            </a:r>
            <a:r>
              <a:rPr lang="en-AU" sz="1100" u="sng"/>
              <a:t>set up</a:t>
            </a:r>
            <a:r>
              <a:rPr lang="en-AU" sz="1100"/>
              <a:t> and </a:t>
            </a:r>
            <a:r>
              <a:rPr lang="en-AU" sz="1100" u="sng"/>
              <a:t>validate</a:t>
            </a:r>
            <a:r>
              <a:rPr lang="en-AU" sz="1100"/>
              <a:t> a CDA-compliant STAC endpoint?</a:t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5870714" y="1180562"/>
            <a:ext cx="159026" cy="109330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6308034" y="1357882"/>
            <a:ext cx="265043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Comprehensive description of Opensearch implementations in IDN/CMR/FedEO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5870714" y="3057139"/>
            <a:ext cx="159000" cy="677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6308034" y="3108564"/>
            <a:ext cx="265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for fine-tuning and element/field details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132036" y="131954"/>
            <a:ext cx="7163286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AU"/>
              <a:t>Recommendations</a:t>
            </a:r>
            <a:endParaRPr/>
          </a:p>
        </p:txBody>
      </p:sp>
      <p:sp>
        <p:nvSpPr>
          <p:cNvPr id="95" name="Google Shape;95;p6"/>
          <p:cNvSpPr txBox="1"/>
          <p:nvPr>
            <p:ph idx="1" type="body"/>
          </p:nvPr>
        </p:nvSpPr>
        <p:spPr>
          <a:xfrm>
            <a:off x="47475" y="1004150"/>
            <a:ext cx="5573100" cy="3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Update CDA guide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Proposed revised layout to help users/providers navigate the content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AU" sz="1700"/>
              <a:t>Supplement STAC guide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Advice/experience on which backends might be more suitable for partners to implement</a:t>
            </a:r>
            <a:endParaRPr/>
          </a:p>
          <a:p>
            <a:pPr indent="-33655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AU" sz="1100"/>
              <a:t>However, WGISS wouldn’t necessarily want to, nor would it be sustainable to, promote particular technologies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AU" sz="1400"/>
              <a:t>Consider a minimum viable CDA-compatible reference implementation for STAC services</a:t>
            </a:r>
            <a:endParaRPr/>
          </a:p>
          <a:p>
            <a:pPr indent="-33655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AU" sz="1100"/>
              <a:t>Link to </a:t>
            </a:r>
            <a:r>
              <a:rPr lang="en-AU" sz="1100" u="sng">
                <a:solidFill>
                  <a:schemeClr val="hlink"/>
                </a:solidFill>
                <a:hlinkClick r:id="rId3"/>
              </a:rPr>
              <a:t>https://fedeo.ceos.org/stac.html</a:t>
            </a:r>
            <a:r>
              <a:rPr lang="en-AU" sz="1100"/>
              <a:t> (thanks Yves!)</a:t>
            </a:r>
            <a:endParaRPr/>
          </a:p>
          <a:p>
            <a:pPr indent="-33655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AU" sz="1100"/>
              <a:t>Consider </a:t>
            </a:r>
            <a:r>
              <a:rPr lang="en-AU" sz="1100" u="sng">
                <a:solidFill>
                  <a:schemeClr val="hlink"/>
                </a:solidFill>
                <a:hlinkClick r:id="rId4"/>
              </a:rPr>
              <a:t>stac-utils/stac-api-validator</a:t>
            </a:r>
            <a:r>
              <a:rPr lang="en-AU" sz="1100"/>
              <a:t> ?</a:t>
            </a:r>
            <a:endParaRPr sz="1400"/>
          </a:p>
        </p:txBody>
      </p:sp>
      <p:sp>
        <p:nvSpPr>
          <p:cNvPr id="96" name="Google Shape;96;p6"/>
          <p:cNvSpPr txBox="1"/>
          <p:nvPr/>
        </p:nvSpPr>
        <p:spPr>
          <a:xfrm>
            <a:off x="5952125" y="3678150"/>
            <a:ext cx="31386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CSIRO trialling</a:t>
            </a:r>
            <a:r>
              <a:rPr lang="en-AU" sz="1300"/>
              <a:t> backends … </a:t>
            </a:r>
            <a:r>
              <a:rPr lang="en-AU" sz="1300" u="sng">
                <a:solidFill>
                  <a:schemeClr val="hlink"/>
                </a:solidFill>
                <a:hlinkClick r:id="rId5"/>
              </a:rPr>
              <a:t>stac-fastapi-elasticsearch-opensearch</a:t>
            </a:r>
            <a:endParaRPr sz="1300"/>
          </a:p>
          <a:p>
            <a:pPr indent="-2794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A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Helm char</a:t>
            </a:r>
            <a:r>
              <a:rPr lang="en-AU" sz="1300"/>
              <a:t>t </a:t>
            </a:r>
            <a:r>
              <a:rPr lang="en-AU" sz="1300" u="sng">
                <a:solidFill>
                  <a:schemeClr val="hlink"/>
                </a:solidFill>
                <a:hlinkClick r:id="rId6"/>
              </a:rPr>
              <a:t>PR</a:t>
            </a:r>
            <a:r>
              <a:rPr lang="en-AU" sz="1300"/>
              <a:t> </a:t>
            </a:r>
            <a:r>
              <a:rPr b="0" i="0" lang="en-A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maybe</a:t>
            </a:r>
            <a:r>
              <a:rPr lang="en-AU" sz="1300"/>
              <a:t> </a:t>
            </a:r>
            <a:r>
              <a:rPr lang="en-AU" sz="1300" u="sng">
                <a:solidFill>
                  <a:schemeClr val="hlink"/>
                </a:solidFill>
                <a:hlinkClick r:id="rId7"/>
              </a:rPr>
              <a:t>stac-fastapi-pgstac</a:t>
            </a:r>
            <a:r>
              <a:rPr lang="en-AU" sz="1300"/>
              <a:t> </a:t>
            </a:r>
            <a:r>
              <a:rPr b="0" i="0" lang="en-A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300"/>
          </a:p>
          <a:p>
            <a:pPr indent="-2794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A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DB, maintenance, scalability, …</a:t>
            </a:r>
            <a:endParaRPr sz="1300"/>
          </a:p>
        </p:txBody>
      </p:sp>
      <p:graphicFrame>
        <p:nvGraphicFramePr>
          <p:cNvPr id="97" name="Google Shape;97;p6"/>
          <p:cNvGraphicFramePr/>
          <p:nvPr/>
        </p:nvGraphicFramePr>
        <p:xfrm>
          <a:off x="6051274" y="8807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{E0A10A27-7D75-403C-AF7F-08A75D358E78}</a:tableStyleId>
              </a:tblPr>
              <a:tblGrid>
                <a:gridCol w="2739875"/>
              </a:tblGrid>
              <a:tr h="26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u="none" cap="none" strike="noStrike"/>
                        <a:t>Proposed CDA revised layout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u="none" cap="none" strike="noStrike"/>
                        <a:t>Collections and granules in a CEOS context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5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u="none" cap="none" strike="noStrike"/>
                        <a:t>Opensearch and STAC in a CEOS context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u="none" cap="none" strike="noStrike"/>
                        <a:t>STAC implementations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AU" sz="1000" u="none" cap="none" strike="noStrike"/>
                        <a:t>Minimum viable and best practices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u="none" cap="none" strike="noStrike"/>
                        <a:t>Opensearch implementations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AU" sz="1000" u="none" cap="none" strike="noStrike"/>
                        <a:t>IDN/CMR/FedEO structure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AU" sz="1000" u="none" cap="none" strike="noStrike"/>
                        <a:t>FedEO example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AU" sz="1000" u="none" cap="none" strike="noStrike"/>
                        <a:t>CMR example with short name work-around (if still necessary)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AU" sz="1000" u="none" cap="none" strike="noStrike"/>
                        <a:t>Best practices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u="none" cap="none" strike="noStrike"/>
                        <a:t>Getting validated/verified/connected as a CDA partner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8" name="Google Shape;98;p6"/>
          <p:cNvSpPr/>
          <p:nvPr/>
        </p:nvSpPr>
        <p:spPr>
          <a:xfrm>
            <a:off x="5502853" y="3288040"/>
            <a:ext cx="371100" cy="1476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d370f1-5840-4c36-bb65-89acaaf849ca_Enabled">
    <vt:lpwstr>true</vt:lpwstr>
  </property>
  <property fmtid="{D5CDD505-2E9C-101B-9397-08002B2CF9AE}" pid="3" name="MSIP_Label_0ad370f1-5840-4c36-bb65-89acaaf849ca_SetDate">
    <vt:lpwstr>2025-10-13T12:22:25Z</vt:lpwstr>
  </property>
  <property fmtid="{D5CDD505-2E9C-101B-9397-08002B2CF9AE}" pid="4" name="MSIP_Label_0ad370f1-5840-4c36-bb65-89acaaf849ca_Method">
    <vt:lpwstr>Privileged</vt:lpwstr>
  </property>
  <property fmtid="{D5CDD505-2E9C-101B-9397-08002B2CF9AE}" pid="5" name="MSIP_Label_0ad370f1-5840-4c36-bb65-89acaaf849ca_Name">
    <vt:lpwstr>OFFICIAL</vt:lpwstr>
  </property>
  <property fmtid="{D5CDD505-2E9C-101B-9397-08002B2CF9AE}" pid="6" name="MSIP_Label_0ad370f1-5840-4c36-bb65-89acaaf849ca_SiteId">
    <vt:lpwstr>0fe05593-19ac-4f98-adbf-0375fce7f160</vt:lpwstr>
  </property>
  <property fmtid="{D5CDD505-2E9C-101B-9397-08002B2CF9AE}" pid="7" name="MSIP_Label_0ad370f1-5840-4c36-bb65-89acaaf849ca_ActionId">
    <vt:lpwstr>08a2059a-5cee-4b3c-9203-4499d2c9b62f</vt:lpwstr>
  </property>
  <property fmtid="{D5CDD505-2E9C-101B-9397-08002B2CF9AE}" pid="8" name="MSIP_Label_0ad370f1-5840-4c36-bb65-89acaaf849ca_ContentBits">
    <vt:lpwstr>3</vt:lpwstr>
  </property>
  <property fmtid="{D5CDD505-2E9C-101B-9397-08002B2CF9AE}" pid="9" name="MSIP_Label_0ad370f1-5840-4c36-bb65-89acaaf849ca_Tag">
    <vt:lpwstr>50, 0, 1, 1</vt:lpwstr>
  </property>
  <property fmtid="{D5CDD505-2E9C-101B-9397-08002B2CF9AE}" pid="10" name="ClassificationContentMarkingFooterLocations">
    <vt:lpwstr>ceos:5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ceos:4</vt:lpwstr>
  </property>
  <property fmtid="{D5CDD505-2E9C-101B-9397-08002B2CF9AE}" pid="13" name="ClassificationContentMarkingHeaderText">
    <vt:lpwstr>OFFICIAL</vt:lpwstr>
  </property>
</Properties>
</file>