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Montserrat SemiBold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  <p:embeddedFont>
      <p:font typeface="Arial Black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3" roundtripDataSignature="AMtx7mi4MYVFrXVDDM0XlzpLrZQsFe/J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20" Type="http://schemas.openxmlformats.org/officeDocument/2006/relationships/slide" Target="slides/slide15.xml"/><Relationship Id="rId42" Type="http://schemas.openxmlformats.org/officeDocument/2006/relationships/font" Target="fonts/ArialBlack-regular.fntdata"/><Relationship Id="rId41" Type="http://schemas.openxmlformats.org/officeDocument/2006/relationships/font" Target="fonts/Montserrat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bold.fntdata"/><Relationship Id="rId30" Type="http://schemas.openxmlformats.org/officeDocument/2006/relationships/font" Target="fonts/Montserrat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SemiBold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Details available in a pre-print: https://ecoevorxiv.org/repository/view/7941/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BiaB server can be downloaded and installed anywhere, e.g. a user’s desktop.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Other platforms: in the concept but not currently implemented…potentially could include commercial cloud-based platforms like Amazon.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 shown: The workflow pipeline involving intermediate products that is needed for many biodiversity indicators and other products.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c46d59ec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c46d59ec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7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243175" y="940299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2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29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3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3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289974" y="910706"/>
            <a:ext cx="4131900" cy="39026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4722271" y="910706"/>
            <a:ext cx="4131900" cy="39026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3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drive/folders/1w7MdXIUU_pvLebfX0JP9uscXYtEsTXT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5989808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</a:pPr>
            <a:r>
              <a:rPr lang="en-US" sz="4000"/>
              <a:t>Biodiversity Study Team progress and recommendation</a:t>
            </a:r>
            <a:endParaRPr sz="4000"/>
          </a:p>
        </p:txBody>
      </p:sp>
      <p:sp>
        <p:nvSpPr>
          <p:cNvPr id="56" name="Google Shape;56;p1"/>
          <p:cNvSpPr txBox="1"/>
          <p:nvPr/>
        </p:nvSpPr>
        <p:spPr>
          <a:xfrm>
            <a:off x="5181300" y="363450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Gary Geller, NASA &amp; BST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With Shaun Levick &amp; Marc Paganini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WGISS-60; 13-17 October, 2025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Partial solution…</a:t>
            </a:r>
            <a:endParaRPr/>
          </a:p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3">
            <a:alphaModFix/>
          </a:blip>
          <a:srcRect b="0" l="0" r="0" t="1905"/>
          <a:stretch/>
        </p:blipFill>
        <p:spPr>
          <a:xfrm>
            <a:off x="0" y="832104"/>
            <a:ext cx="9144000" cy="380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/>
          <p:nvPr/>
        </p:nvSpPr>
        <p:spPr>
          <a:xfrm>
            <a:off x="7059168" y="4616160"/>
            <a:ext cx="21488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Navarro et al 2017</a:t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2514600" y="3732973"/>
            <a:ext cx="1508760" cy="75673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563624" y="2083656"/>
            <a:ext cx="1143000" cy="84242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5504688" y="1408176"/>
            <a:ext cx="356616" cy="60350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CB3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0"/>
          <p:cNvSpPr/>
          <p:nvPr/>
        </p:nvSpPr>
        <p:spPr>
          <a:xfrm rot="1805594">
            <a:off x="4768000" y="1344523"/>
            <a:ext cx="356517" cy="87763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CB3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5134356" y="801986"/>
            <a:ext cx="548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E38E80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</p:txBody>
      </p:sp>
      <p:sp>
        <p:nvSpPr>
          <p:cNvPr id="126" name="Google Shape;126;p10"/>
          <p:cNvSpPr/>
          <p:nvPr/>
        </p:nvSpPr>
        <p:spPr>
          <a:xfrm rot="4181416">
            <a:off x="4447503" y="697883"/>
            <a:ext cx="119143" cy="130792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CB3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BON in a Box pipeline concept</a:t>
            </a:r>
            <a:endParaRPr/>
          </a:p>
        </p:txBody>
      </p:sp>
      <p:pic>
        <p:nvPicPr>
          <p:cNvPr id="132" name="Google Shape;13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" y="-3844"/>
            <a:ext cx="9133099" cy="510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314" y="1543200"/>
            <a:ext cx="1044250" cy="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261150" y="739295"/>
            <a:ext cx="8814000" cy="4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Analogous to the EETT demonstrators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Framework for B-VC activities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Data product and tool development testbed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Including end user testing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User engagement vehicle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Idea generator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Cross-ecosystem algorithm transferability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800"/>
              <a:t>Outputs &amp; outcomes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Products and tools for “algorithm warehouse”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“Real-world” experience (e.g., understanding end user constraints)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Ideas</a:t>
            </a:r>
            <a:endParaRPr/>
          </a:p>
        </p:txBody>
      </p:sp>
      <p:sp>
        <p:nvSpPr>
          <p:cNvPr id="139" name="Google Shape;139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800"/>
              <a:t>Demonstrators &amp; CEOS Analytics Lab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261150" y="867147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>
                <a:solidFill>
                  <a:srgbClr val="D8D8D8"/>
                </a:solidFill>
              </a:rPr>
              <a:t>History of CEOS biodiversity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>
                <a:solidFill>
                  <a:srgbClr val="D8D8D8"/>
                </a:solidFill>
              </a:rPr>
              <a:t>Biodiversity Virtual Constellation overview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rgbClr val="D8D8D8"/>
                </a:solidFill>
              </a:rPr>
              <a:t>Up for Approval: SIT-41 in April 2026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Potential discussion areas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How to leverage WGISS expertise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Missing products: How to fill gaps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 sz="1800"/>
              <a:t>Workflows, services, interoperability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BON in a Box Pipeline and OpenEO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“Demonstrators” and the CEOS Analytics lab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Technology exploration (esp: AI/ML, and Digital Twins)</a:t>
            </a:r>
            <a:endParaRPr/>
          </a:p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Discussion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type="title"/>
          </p:nvPr>
        </p:nvSpPr>
        <p:spPr>
          <a:xfrm>
            <a:off x="3502151" y="1987550"/>
            <a:ext cx="435597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>
                <a:solidFill>
                  <a:schemeClr val="dk1"/>
                </a:solidFill>
              </a:rPr>
              <a:t>Backup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Presentation Guidance</a:t>
            </a:r>
            <a:endParaRPr/>
          </a:p>
        </p:txBody>
      </p:sp>
      <p:sp>
        <p:nvSpPr>
          <p:cNvPr id="156" name="Google Shape;156;p15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All presentations should be uploaded to the shared google drive: </a:t>
            </a:r>
            <a:r>
              <a:rPr lang="en-US" sz="1600"/>
              <a:t>	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https://drive.google.com/drive/folders/1w7MdXIUU_pvLebfX0JP9uscXYtEsTXTK</a:t>
            </a:r>
            <a:r>
              <a:rPr lang="en-US" sz="1600"/>
              <a:t> </a:t>
            </a:r>
            <a:endParaRPr sz="16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Ask Libby for edit access as required (libby@symbioscomms.com)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Files should be named </a:t>
            </a:r>
            <a:r>
              <a:rPr lang="en-US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E.g. </a:t>
            </a:r>
            <a:r>
              <a:rPr lang="en-US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Report_Tom Sohre_v1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Presenters should join the webex line and present from their own screen using screen share features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Options comparison (</a:t>
            </a:r>
            <a:r>
              <a:rPr lang="en-US"/>
              <a:t>1 / 2)</a:t>
            </a:r>
            <a:r>
              <a:rPr lang="en-US"/>
              <a:t>  </a:t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7972"/>
            <a:ext cx="9144000" cy="348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Options comparison (2 / 2)</a:t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0805"/>
            <a:ext cx="8839199" cy="4102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261150" y="821427"/>
            <a:ext cx="8621700" cy="41901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1600"/>
              <a:t>A </a:t>
            </a:r>
            <a:r>
              <a:rPr b="1" lang="en-US" sz="1600"/>
              <a:t>Biodiversity Virtual Constellation</a:t>
            </a:r>
            <a:r>
              <a:rPr lang="en-US" sz="1600"/>
              <a:t> is the most effective and sustainable option for ensuring a long term and impactful CEOS engagement in support of Biodiversity. </a:t>
            </a:r>
            <a:endParaRPr sz="1600"/>
          </a:p>
          <a:p>
            <a:pPr indent="-257175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US" sz="1600"/>
              <a:t>A Biodiversity Virtual Constellation (B-VC) would offer the </a:t>
            </a:r>
            <a:r>
              <a:rPr b="1" lang="en-US" sz="1600"/>
              <a:t>flexibility</a:t>
            </a:r>
            <a:r>
              <a:rPr lang="en-US" sz="1600"/>
              <a:t> to tailor the VC with the expertise needed to address identified user needs and activities for which the ensemble of CEOS Agencies is ideally suited</a:t>
            </a:r>
            <a:endParaRPr sz="1600"/>
          </a:p>
          <a:p>
            <a:pPr indent="-257175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US" sz="1600"/>
              <a:t>A Virtual Constellation can accommodate a </a:t>
            </a:r>
            <a:r>
              <a:rPr b="1" lang="en-US" sz="1600"/>
              <a:t>range of contributions</a:t>
            </a:r>
            <a:r>
              <a:rPr lang="en-US" sz="1600"/>
              <a:t>, from sustained Agency leadership to smaller or targeted inputs, allowing broad participation across CEOS</a:t>
            </a:r>
            <a:endParaRPr sz="1600"/>
          </a:p>
          <a:p>
            <a:pPr indent="-257175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US" sz="1600"/>
              <a:t>The B-VC model also supports the possibility for agencies to sponsor </a:t>
            </a:r>
            <a:r>
              <a:rPr b="1" lang="en-US" sz="1600"/>
              <a:t>external biodiversity experts</a:t>
            </a:r>
            <a:r>
              <a:rPr lang="en-US" sz="1600"/>
              <a:t> for defined periods, useful for Agencies that may not have in-house biodiversity programmes</a:t>
            </a:r>
            <a:endParaRPr sz="1600"/>
          </a:p>
          <a:p>
            <a:pPr indent="-257175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US" sz="1600"/>
              <a:t>The B-VC is envisioned as a </a:t>
            </a:r>
            <a:r>
              <a:rPr b="1" lang="en-US" sz="1600"/>
              <a:t>dynamic and evolving structure</a:t>
            </a:r>
            <a:r>
              <a:rPr lang="en-US" sz="1600"/>
              <a:t>, capable of adjusting its composition and priorities over time.</a:t>
            </a:r>
            <a:endParaRPr sz="105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05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Recommendation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131763" y="793995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1" lang="en-US"/>
              <a:t>Maximize Impact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Maximize the societal benefit of space-based EO &amp; derived data products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Focus: biodiversity understanding, monitoring, and conservation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1" lang="en-US"/>
              <a:t>Engage Users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Maintain active dialogue with biodiversity stakeholders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Support continued understanding of evolving user needs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Adapt activities accordingly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1" lang="en-US"/>
              <a:t>Leverage Capabilities within CEOS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Facilitate alignment &amp; connectivity across CEOS Agency missions, observations, data products, &amp; services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Coordinate with activities of other CEOS entities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 txBox="1"/>
          <p:nvPr>
            <p:ph type="title"/>
          </p:nvPr>
        </p:nvSpPr>
        <p:spPr>
          <a:xfrm>
            <a:off x="131763" y="131763"/>
            <a:ext cx="70405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Objectives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" type="body"/>
          </p:nvPr>
        </p:nvSpPr>
        <p:spPr>
          <a:xfrm>
            <a:off x="261150" y="867147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History of CEOS biodiversity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Biodiversity Virtual Constellation overview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Up for Approval: SIT-41 in April 2026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Potential discussion areas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How to leverage WGISS expertise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Missing products: How to fill gaps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 sz="1800"/>
              <a:t>Workflows, services, interoperability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BON in a Box Pipeline and OpenEO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“Demonstrators” and the CEOS Analytics lab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Technology exploration (esp: AI/ML, and Digital Twins)</a:t>
            </a:r>
            <a:endParaRPr/>
          </a:p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Content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243175" y="940299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Membership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Primarily CEOS Agency personnel, including support from other CEOS entities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Where needed, augmented with outside expertise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Goal for geographic diversity, and range of expertise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Leadership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Three co-leads preferred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Provided by CEOS Agencies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Membership &amp; Leadership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243175" y="746415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B-VC team members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In-kind support by Agencies* (including from other entities)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Invited outside experts (voluntary)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Existing Agency Research and Development Programs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Proposals for projects with specific deliverables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Submitted by B-VC team members or outside experts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Algorithm and product development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Demonstrator development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External support via proposals to outside entities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National government agencies, institutions, philanthropic orgs…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Submitted by B-VC team members or outside experts (e.g., at universities), in coordination with B-VC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Resources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Plans and Timeline</a:t>
            </a:r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691" y="1591824"/>
            <a:ext cx="8744617" cy="215721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Schedule</a:t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288" y="859236"/>
            <a:ext cx="7040400" cy="4025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316014" y="761057"/>
            <a:ext cx="8621700" cy="4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-US" sz="1600"/>
              <a:t>Identify priority gaps in data products such as biodiversity indicators and facilitate development of solutions to fill critical gaps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-US" sz="1600"/>
              <a:t>Facilitate enhancement of data processing and utilization tools needed to increase utilization of EO for biodiversity applications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-US" sz="1600"/>
              <a:t>Enhance existing CEOS biodiversity demonstrators, and explore possibilities for new ones, to provide useful exemplars and facilitate development and testing of needed EO capabilities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-US" sz="1600"/>
              <a:t>Prioritize and implement capacity building initiatives through close collaboration with CEOS WGCapD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-US" sz="1600"/>
              <a:t>Actively seek to increase biodiversity community engagement with EO and its applications for biodiversity understanding, monitoring, and conservation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-US" sz="1600"/>
              <a:t>Coordinate with GEO BON and its Global Biodiversity Observing System (GBiOS) concept to facilitate the wider use of space-based EO</a:t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</p:txBody>
      </p:sp>
      <p:sp>
        <p:nvSpPr>
          <p:cNvPr id="210" name="Google Shape;210;p2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Activities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c46d59ec6_0_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 to Here</a:t>
            </a:r>
            <a:endParaRPr/>
          </a:p>
        </p:txBody>
      </p:sp>
      <p:pic>
        <p:nvPicPr>
          <p:cNvPr id="68" name="Google Shape;68;g38c46d59ec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8754"/>
            <a:ext cx="8839199" cy="402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idx="1" type="body"/>
          </p:nvPr>
        </p:nvSpPr>
        <p:spPr>
          <a:xfrm>
            <a:off x="243175" y="940299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Task: Assess CEOS options for enduring engagement with biodiversity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Phase 1: User assessment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Phase 2: Potential connections with CEOS WGs and VCs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Phase 3: Assess options and make a recommendation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Biodiversity Study Team Tasks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idx="1" type="body"/>
          </p:nvPr>
        </p:nvSpPr>
        <p:spPr>
          <a:xfrm>
            <a:off x="243175" y="940299"/>
            <a:ext cx="8621700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No Action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CEOS Working Group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CEOS Virtual Constellation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New subgroup in LSI-VC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Federated approach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Ad Hoc Teams approach</a:t>
            </a:r>
            <a:endParaRPr/>
          </a:p>
        </p:txBody>
      </p:sp>
      <p:sp>
        <p:nvSpPr>
          <p:cNvPr id="80" name="Google Shape;80;p4"/>
          <p:cNvSpPr txBox="1"/>
          <p:nvPr>
            <p:ph type="title"/>
          </p:nvPr>
        </p:nvSpPr>
        <p:spPr>
          <a:xfrm>
            <a:off x="131763" y="131763"/>
            <a:ext cx="70405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Why a VC? Six Options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idx="1" type="body"/>
          </p:nvPr>
        </p:nvSpPr>
        <p:spPr>
          <a:xfrm>
            <a:off x="261150" y="1151314"/>
            <a:ext cx="8621700" cy="10530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Enhance utilization of space-based Earth observations and data products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to improve biodiversity understanding, monitoring, and conservation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for the benefit of society. </a:t>
            </a:r>
            <a:endParaRPr/>
          </a:p>
        </p:txBody>
      </p:sp>
      <p:sp>
        <p:nvSpPr>
          <p:cNvPr id="86" name="Google Shape;86;p5"/>
          <p:cNvSpPr txBox="1"/>
          <p:nvPr>
            <p:ph type="title"/>
          </p:nvPr>
        </p:nvSpPr>
        <p:spPr>
          <a:xfrm>
            <a:off x="131763" y="131763"/>
            <a:ext cx="70405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B-VC Mission &amp; Objectives</a:t>
            </a:r>
            <a:endParaRPr/>
          </a:p>
        </p:txBody>
      </p:sp>
      <p:sp>
        <p:nvSpPr>
          <p:cNvPr id="87" name="Google Shape;87;p5"/>
          <p:cNvSpPr txBox="1"/>
          <p:nvPr/>
        </p:nvSpPr>
        <p:spPr>
          <a:xfrm>
            <a:off x="261150" y="2413526"/>
            <a:ext cx="8621700" cy="22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93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endParaRPr/>
          </a:p>
          <a:p>
            <a:pPr indent="-342900" lvl="1" marL="850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Maximize impact of EO</a:t>
            </a:r>
            <a:endParaRPr/>
          </a:p>
          <a:p>
            <a:pPr indent="-342900" lvl="1" marL="850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 Users</a:t>
            </a:r>
            <a:endParaRPr/>
          </a:p>
          <a:p>
            <a:pPr indent="-342900" lvl="1" marL="850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Leverage Capabilities within CEOS</a:t>
            </a:r>
            <a:endParaRPr/>
          </a:p>
          <a:p>
            <a:pPr indent="-165100" lvl="0" marL="393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Activities</a:t>
            </a:r>
            <a:endParaRPr/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 b="1770" l="0" r="17286" t="1246"/>
          <a:stretch/>
        </p:blipFill>
        <p:spPr>
          <a:xfrm>
            <a:off x="1828800" y="822960"/>
            <a:ext cx="6126480" cy="405993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/>
          <p:nvPr/>
        </p:nvSpPr>
        <p:spPr>
          <a:xfrm>
            <a:off x="953466" y="1277815"/>
            <a:ext cx="492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953466" y="2719753"/>
            <a:ext cx="492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953466" y="4372713"/>
            <a:ext cx="492300" cy="1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830" y="1242719"/>
            <a:ext cx="424285" cy="10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Product workflow has gaps…</a:t>
            </a:r>
            <a:endParaRPr/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1905"/>
          <a:stretch/>
        </p:blipFill>
        <p:spPr>
          <a:xfrm>
            <a:off x="0" y="832104"/>
            <a:ext cx="9144000" cy="380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"/>
          <p:cNvSpPr txBox="1"/>
          <p:nvPr/>
        </p:nvSpPr>
        <p:spPr>
          <a:xfrm>
            <a:off x="7059168" y="4616160"/>
            <a:ext cx="21488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Navarro et al 2017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Partial solution…</a:t>
            </a:r>
            <a:endParaRPr/>
          </a:p>
        </p:txBody>
      </p:sp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1905"/>
          <a:stretch/>
        </p:blipFill>
        <p:spPr>
          <a:xfrm>
            <a:off x="0" y="832104"/>
            <a:ext cx="9144000" cy="380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/>
        </p:nvSpPr>
        <p:spPr>
          <a:xfrm>
            <a:off x="7059168" y="4616160"/>
            <a:ext cx="21488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Navarro et al 2017</a:t>
            </a: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2514600" y="3732973"/>
            <a:ext cx="1508760" cy="75673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1563624" y="2083656"/>
            <a:ext cx="1143000" cy="84242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