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Corbel"/>
      <p:regular r:id="rId15"/>
      <p:bold r:id="rId16"/>
      <p:italic r:id="rId17"/>
      <p:boldItalic r:id="rId18"/>
    </p:embeddedFont>
    <p:embeddedFont>
      <p:font typeface="Noto Sans Symbol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fh5byA/OAx4vCRC6U3yRaRrlf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8F9B54-484B-48D3-BA61-D9FD9628BB2B}">
  <a:tblStyle styleId="{6E8F9B54-484B-48D3-BA61-D9FD9628BB2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otoSansSymbols-bold.fntdata"/><Relationship Id="rId21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Corbel-regular.fntdata"/><Relationship Id="rId14" Type="http://schemas.openxmlformats.org/officeDocument/2006/relationships/slide" Target="slides/slide9.xml"/><Relationship Id="rId17" Type="http://schemas.openxmlformats.org/officeDocument/2006/relationships/font" Target="fonts/Corbel-italic.fntdata"/><Relationship Id="rId16" Type="http://schemas.openxmlformats.org/officeDocument/2006/relationships/font" Target="fonts/Corbel-bold.fntdata"/><Relationship Id="rId19" Type="http://schemas.openxmlformats.org/officeDocument/2006/relationships/font" Target="fonts/NotoSansSymbols-regular.fntdata"/><Relationship Id="rId18" Type="http://schemas.openxmlformats.org/officeDocument/2006/relationships/font" Target="fonts/Corbel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Titel/Title 1">
  <p:cSld name="A Titel/Title 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1"/>
          <p:cNvSpPr/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695326" y="3809454"/>
            <a:ext cx="9697665" cy="1141439"/>
          </a:xfrm>
          <a:prstGeom prst="rect">
            <a:avLst/>
          </a:prstGeom>
          <a:solidFill>
            <a:srgbClr val="003245">
              <a:alpha val="80000"/>
            </a:srgbClr>
          </a:solidFill>
          <a:ln>
            <a:noFill/>
          </a:ln>
        </p:spPr>
        <p:txBody>
          <a:bodyPr anchorCtr="0" anchor="ctr" bIns="144000" lIns="288000" spcFirstLastPara="1" rIns="432000" wrap="square" tIns="1440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type="title"/>
          </p:nvPr>
        </p:nvSpPr>
        <p:spPr>
          <a:xfrm>
            <a:off x="1440000" y="323750"/>
            <a:ext cx="9541821" cy="3221856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0" lIns="216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1"/>
          <p:cNvSpPr txBox="1"/>
          <p:nvPr>
            <p:ph idx="11" type="ftr"/>
          </p:nvPr>
        </p:nvSpPr>
        <p:spPr>
          <a:xfrm>
            <a:off x="1425600" y="6544800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3">
            <a:alphaModFix/>
          </a:blip>
          <a:srcRect b="0" l="31968" r="0" t="0"/>
          <a:stretch/>
        </p:blipFill>
        <p:spPr>
          <a:xfrm>
            <a:off x="8994588" y="5084773"/>
            <a:ext cx="3017886" cy="1588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Mustertabelle/Table Sample 1">
  <p:cSld name="A Mustertabelle/Table Sample 1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p20"/>
          <p:cNvGraphicFramePr/>
          <p:nvPr/>
        </p:nvGraphicFramePr>
        <p:xfrm>
          <a:off x="695325" y="16287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{6E8F9B54-484B-48D3-BA61-D9FD9628BB2B}</a:tableStyleId>
              </a:tblPr>
              <a:tblGrid>
                <a:gridCol w="2160275"/>
                <a:gridCol w="2160275"/>
                <a:gridCol w="2160275"/>
                <a:gridCol w="2160275"/>
                <a:gridCol w="2160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Title 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F6FF">
                        <a:alpha val="8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F6FF">
                        <a:alpha val="8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F6FF">
                        <a:alpha val="8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F6FF">
                        <a:alpha val="8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F6FF">
                        <a:alpha val="84705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F6FF">
                        <a:alpha val="8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F6FF">
                        <a:alpha val="8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F6FF">
                        <a:alpha val="8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F6FF">
                        <a:alpha val="8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AF6FF">
                        <a:alpha val="84705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C1FF">
                        <a:alpha val="49803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2" name="Google Shape;102;p20"/>
          <p:cNvSpPr txBox="1"/>
          <p:nvPr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table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Tabelle/Table 2">
  <p:cSld name="A Tabelle/Table 2"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98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Mustertabelle/Table Sample 2">
  <p:cSld name="A Mustertabelle/Table Sample 2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2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aphicFrame>
        <p:nvGraphicFramePr>
          <p:cNvPr id="113" name="Google Shape;113;p22"/>
          <p:cNvGraphicFramePr/>
          <p:nvPr/>
        </p:nvGraphicFramePr>
        <p:xfrm>
          <a:off x="695325" y="16287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{6E8F9B54-484B-48D3-BA61-D9FD9628BB2B}</a:tableStyleId>
              </a:tblPr>
              <a:tblGrid>
                <a:gridCol w="2160275"/>
                <a:gridCol w="2160275"/>
                <a:gridCol w="2160275"/>
                <a:gridCol w="2160275"/>
                <a:gridCol w="2160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93C5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93C5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93C5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93C5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93C5">
                        <a:alpha val="24705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E1ED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E1ED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E1ED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E1ED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E1ED">
                        <a:alpha val="24705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4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F7FA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4F0"/>
                    </a:solidFill>
                  </a:tcPr>
                </a:tc>
              </a:tr>
            </a:tbl>
          </a:graphicData>
        </a:graphic>
      </p:graphicFrame>
      <p:pic>
        <p:nvPicPr>
          <p:cNvPr id="114" name="Google Shape;11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22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 Titel/Title 1">
  <p:cSld name="B Titel/Title 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/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/>
          <p:nvPr>
            <p:ph idx="1" type="subTitle"/>
          </p:nvPr>
        </p:nvSpPr>
        <p:spPr>
          <a:xfrm>
            <a:off x="695326" y="3803209"/>
            <a:ext cx="9697665" cy="1141438"/>
          </a:xfrm>
          <a:prstGeom prst="rect">
            <a:avLst/>
          </a:prstGeom>
          <a:solidFill>
            <a:srgbClr val="637721">
              <a:alpha val="80000"/>
            </a:srgbClr>
          </a:solidFill>
          <a:ln>
            <a:noFill/>
          </a:ln>
        </p:spPr>
        <p:txBody>
          <a:bodyPr anchorCtr="0" anchor="ctr" bIns="144000" lIns="288000" spcFirstLastPara="1" rIns="432000" wrap="square" tIns="1440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1" name="Google Shape;121;p23"/>
          <p:cNvSpPr txBox="1"/>
          <p:nvPr>
            <p:ph type="title"/>
          </p:nvPr>
        </p:nvSpPr>
        <p:spPr>
          <a:xfrm>
            <a:off x="1440000" y="333374"/>
            <a:ext cx="9541821" cy="3205985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0" lIns="216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2991" y="5268397"/>
            <a:ext cx="1532709" cy="12658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>
            <p:ph idx="11" type="ftr"/>
          </p:nvPr>
        </p:nvSpPr>
        <p:spPr>
          <a:xfrm>
            <a:off x="1425600" y="6544800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 Kapitel/Chapter">
  <p:cSld name="B Kapitel/Chapt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/>
          <p:nvPr>
            <p:ph idx="2" type="pic"/>
          </p:nvPr>
        </p:nvSpPr>
        <p:spPr>
          <a:xfrm>
            <a:off x="287338" y="0"/>
            <a:ext cx="11904662" cy="6858000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127" name="Google Shape;127;p24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24"/>
          <p:cNvSpPr txBox="1"/>
          <p:nvPr>
            <p:ph type="title"/>
          </p:nvPr>
        </p:nvSpPr>
        <p:spPr>
          <a:xfrm>
            <a:off x="287999" y="5101588"/>
            <a:ext cx="10693822" cy="1141438"/>
          </a:xfrm>
          <a:prstGeom prst="rect">
            <a:avLst/>
          </a:prstGeom>
          <a:solidFill>
            <a:srgbClr val="637721">
              <a:alpha val="80000"/>
            </a:srgbClr>
          </a:solidFill>
          <a:ln>
            <a:noFill/>
          </a:ln>
        </p:spPr>
        <p:txBody>
          <a:bodyPr anchorCtr="0" anchor="ctr" bIns="0" lIns="396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10983600" y="302400"/>
            <a:ext cx="943200" cy="781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34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Char char="▪"/>
              <a:defRPr sz="1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3" type="body"/>
          </p:nvPr>
        </p:nvSpPr>
        <p:spPr>
          <a:xfrm rot="5400000">
            <a:off x="9600966" y="3917193"/>
            <a:ext cx="4388725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 Inhalt/Content 1">
  <p:cSld name="B Inhalt/Content 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 Inhalt/Content 2">
  <p:cSld name="B Inhalt/Content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695325" y="2095625"/>
            <a:ext cx="10801349" cy="442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>
            <p:ph idx="2" type="body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 Inhalt/Content 3">
  <p:cSld name="B Inhalt/Content 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695325" y="2095625"/>
            <a:ext cx="5400675" cy="1850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>
            <p:ph idx="2" type="body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7"/>
          <p:cNvSpPr txBox="1"/>
          <p:nvPr>
            <p:ph idx="3" type="body"/>
          </p:nvPr>
        </p:nvSpPr>
        <p:spPr>
          <a:xfrm>
            <a:off x="695325" y="4673892"/>
            <a:ext cx="5400675" cy="1850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7"/>
          <p:cNvSpPr txBox="1"/>
          <p:nvPr>
            <p:ph idx="4" type="body"/>
          </p:nvPr>
        </p:nvSpPr>
        <p:spPr>
          <a:xfrm>
            <a:off x="695325" y="4066055"/>
            <a:ext cx="3482038" cy="439824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7"/>
          <p:cNvSpPr/>
          <p:nvPr>
            <p:ph idx="5" type="pic"/>
          </p:nvPr>
        </p:nvSpPr>
        <p:spPr>
          <a:xfrm>
            <a:off x="6340475" y="1487789"/>
            <a:ext cx="5156200" cy="4773894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158" name="Google Shape;158;p27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6" type="body"/>
          </p:nvPr>
        </p:nvSpPr>
        <p:spPr>
          <a:xfrm>
            <a:off x="6340475" y="6261682"/>
            <a:ext cx="5156200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 Inhalt/Content 4">
  <p:cSld name="B Inhalt/Content 4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695325" y="1628775"/>
            <a:ext cx="10801349" cy="3379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>
            <p:ph idx="2" type="body"/>
          </p:nvPr>
        </p:nvSpPr>
        <p:spPr>
          <a:xfrm>
            <a:off x="287999" y="5245768"/>
            <a:ext cx="11208676" cy="1278857"/>
          </a:xfrm>
          <a:prstGeom prst="rect">
            <a:avLst/>
          </a:prstGeom>
          <a:solidFill>
            <a:srgbClr val="637721"/>
          </a:solidFill>
          <a:ln>
            <a:noFill/>
          </a:ln>
        </p:spPr>
        <p:txBody>
          <a:bodyPr anchorCtr="0" anchor="t" bIns="45700" lIns="91425" spcFirstLastPara="1" rIns="91425" wrap="square" tIns="1440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8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 Inhalt/Content 5">
  <p:cSld name="B Inhalt/Content 5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9"/>
          <p:cNvSpPr txBox="1"/>
          <p:nvPr>
            <p:ph type="title"/>
          </p:nvPr>
        </p:nvSpPr>
        <p:spPr>
          <a:xfrm>
            <a:off x="695325" y="333375"/>
            <a:ext cx="100548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695326" y="2095626"/>
            <a:ext cx="3482038" cy="8239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29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29"/>
          <p:cNvSpPr txBox="1"/>
          <p:nvPr>
            <p:ph idx="2" type="body"/>
          </p:nvPr>
        </p:nvSpPr>
        <p:spPr>
          <a:xfrm>
            <a:off x="8014636" y="2095626"/>
            <a:ext cx="3482038" cy="8239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4" name="Google Shape;174;p29"/>
          <p:cNvSpPr txBox="1"/>
          <p:nvPr>
            <p:ph idx="3" type="body"/>
          </p:nvPr>
        </p:nvSpPr>
        <p:spPr>
          <a:xfrm>
            <a:off x="4354981" y="2095626"/>
            <a:ext cx="3482038" cy="8239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29"/>
          <p:cNvSpPr/>
          <p:nvPr>
            <p:ph idx="4" type="pic"/>
          </p:nvPr>
        </p:nvSpPr>
        <p:spPr>
          <a:xfrm>
            <a:off x="695326" y="3041584"/>
            <a:ext cx="3482038" cy="1915428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176" name="Google Shape;176;p29"/>
          <p:cNvSpPr/>
          <p:nvPr>
            <p:ph idx="5" type="pic"/>
          </p:nvPr>
        </p:nvSpPr>
        <p:spPr>
          <a:xfrm>
            <a:off x="4354981" y="3041584"/>
            <a:ext cx="3482038" cy="1915428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177" name="Google Shape;177;p29"/>
          <p:cNvSpPr/>
          <p:nvPr>
            <p:ph idx="6" type="pic"/>
          </p:nvPr>
        </p:nvSpPr>
        <p:spPr>
          <a:xfrm>
            <a:off x="8014637" y="3041584"/>
            <a:ext cx="3482038" cy="1915428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178" name="Google Shape;178;p29"/>
          <p:cNvSpPr txBox="1"/>
          <p:nvPr>
            <p:ph idx="7" type="body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9" name="Google Shape;17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>
            <p:ph idx="8" type="body"/>
          </p:nvPr>
        </p:nvSpPr>
        <p:spPr>
          <a:xfrm>
            <a:off x="287999" y="5245768"/>
            <a:ext cx="11208676" cy="1278857"/>
          </a:xfrm>
          <a:prstGeom prst="rect">
            <a:avLst/>
          </a:prstGeom>
          <a:solidFill>
            <a:srgbClr val="637721"/>
          </a:solidFill>
          <a:ln>
            <a:noFill/>
          </a:ln>
        </p:spPr>
        <p:txBody>
          <a:bodyPr anchorCtr="0" anchor="t" bIns="45700" lIns="91425" spcFirstLastPara="1" rIns="91425" wrap="square" tIns="1440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9" type="body"/>
          </p:nvPr>
        </p:nvSpPr>
        <p:spPr>
          <a:xfrm>
            <a:off x="695325" y="4691485"/>
            <a:ext cx="3482037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13" type="body"/>
          </p:nvPr>
        </p:nvSpPr>
        <p:spPr>
          <a:xfrm>
            <a:off x="4354979" y="4691485"/>
            <a:ext cx="3482037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14" type="body"/>
          </p:nvPr>
        </p:nvSpPr>
        <p:spPr>
          <a:xfrm>
            <a:off x="8014637" y="4687047"/>
            <a:ext cx="3482037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Inhalt/Content 1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2"/>
          <p:cNvSpPr txBox="1"/>
          <p:nvPr>
            <p:ph type="title"/>
          </p:nvPr>
        </p:nvSpPr>
        <p:spPr>
          <a:xfrm>
            <a:off x="695326" y="333375"/>
            <a:ext cx="10200284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695325" y="1627200"/>
            <a:ext cx="10801349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 Inhalt/Content 6">
  <p:cSld name="B Inhalt/Content 6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0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694800" y="1628775"/>
            <a:ext cx="54000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30"/>
          <p:cNvSpPr/>
          <p:nvPr>
            <p:ph idx="2" type="pic"/>
          </p:nvPr>
        </p:nvSpPr>
        <p:spPr>
          <a:xfrm>
            <a:off x="6340475" y="1628625"/>
            <a:ext cx="5156200" cy="489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193" name="Google Shape;193;p30"/>
          <p:cNvSpPr txBox="1"/>
          <p:nvPr>
            <p:ph idx="3" type="body"/>
          </p:nvPr>
        </p:nvSpPr>
        <p:spPr>
          <a:xfrm rot="5400000">
            <a:off x="9180145" y="3945152"/>
            <a:ext cx="4896003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 Tabelle/Table 1">
  <p:cSld name="B Tabelle/Table 1"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1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 Mustertabelle/Table Sample 1">
  <p:cSld name="B Mustertabelle/Table Sample 1"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2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3" name="Google Shape;20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" name="Google Shape;204;p32"/>
          <p:cNvGraphicFramePr/>
          <p:nvPr/>
        </p:nvGraphicFramePr>
        <p:xfrm>
          <a:off x="695325" y="16287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{6E8F9B54-484B-48D3-BA61-D9FD9628BB2B}</a:tableStyleId>
              </a:tblPr>
              <a:tblGrid>
                <a:gridCol w="2160275"/>
                <a:gridCol w="2160275"/>
                <a:gridCol w="2160275"/>
                <a:gridCol w="2160275"/>
                <a:gridCol w="2160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69803"/>
                      </a:scheme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69803"/>
                      </a:scheme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49E">
                        <a:alpha val="49803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5" name="Google Shape;205;p32"/>
          <p:cNvSpPr txBox="1"/>
          <p:nvPr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table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2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 Tabelle/Table 2">
  <p:cSld name="B Tabelle/Table 2"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3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3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 Mustertabelle/Table Sample 2">
  <p:cSld name="B Mustertabelle/Table Sample 2"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94B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34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7" name="Google Shape;21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aphicFrame>
        <p:nvGraphicFramePr>
          <p:cNvPr id="219" name="Google Shape;219;p34"/>
          <p:cNvGraphicFramePr/>
          <p:nvPr/>
        </p:nvGraphicFramePr>
        <p:xfrm>
          <a:off x="695325" y="16287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{6E8F9B54-484B-48D3-BA61-D9FD9628BB2B}</a:tableStyleId>
              </a:tblPr>
              <a:tblGrid>
                <a:gridCol w="2160275"/>
                <a:gridCol w="2160275"/>
                <a:gridCol w="2160275"/>
                <a:gridCol w="2160275"/>
                <a:gridCol w="2160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94B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94B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94B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94B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94B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CA69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CA69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CA69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CA69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5CA69">
                        <a:alpha val="24705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8C2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8C2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8C2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8C2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8C2">
                        <a:alpha val="24705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2D9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9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2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Titel/Title 1">
  <p:cSld name="C Titel/Title 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/>
          <p:nvPr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5"/>
          <p:cNvSpPr txBox="1"/>
          <p:nvPr>
            <p:ph idx="1" type="subTitle"/>
          </p:nvPr>
        </p:nvSpPr>
        <p:spPr>
          <a:xfrm>
            <a:off x="695326" y="3803208"/>
            <a:ext cx="9697665" cy="1141439"/>
          </a:xfrm>
          <a:prstGeom prst="rect">
            <a:avLst/>
          </a:prstGeom>
          <a:solidFill>
            <a:srgbClr val="BE9600">
              <a:alpha val="80000"/>
            </a:srgbClr>
          </a:solidFill>
          <a:ln>
            <a:noFill/>
          </a:ln>
        </p:spPr>
        <p:txBody>
          <a:bodyPr anchorCtr="0" anchor="ctr" bIns="144000" lIns="288000" spcFirstLastPara="1" rIns="432000" wrap="square" tIns="1440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4" name="Google Shape;224;p35"/>
          <p:cNvSpPr txBox="1"/>
          <p:nvPr>
            <p:ph type="title"/>
          </p:nvPr>
        </p:nvSpPr>
        <p:spPr>
          <a:xfrm>
            <a:off x="1440000" y="333374"/>
            <a:ext cx="9541821" cy="3205985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0" lIns="21600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5" name="Google Shape;22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2991" y="5268397"/>
            <a:ext cx="1532709" cy="126585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>
            <p:ph idx="11" type="ftr"/>
          </p:nvPr>
        </p:nvSpPr>
        <p:spPr>
          <a:xfrm>
            <a:off x="1425600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Kapitel/Chapter">
  <p:cSld name="C Kapitel/Chapter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/>
          <p:nvPr>
            <p:ph idx="2" type="pic"/>
          </p:nvPr>
        </p:nvSpPr>
        <p:spPr>
          <a:xfrm>
            <a:off x="287338" y="0"/>
            <a:ext cx="11904662" cy="6858000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230" name="Google Shape;230;p36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6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36"/>
          <p:cNvSpPr txBox="1"/>
          <p:nvPr>
            <p:ph type="title"/>
          </p:nvPr>
        </p:nvSpPr>
        <p:spPr>
          <a:xfrm>
            <a:off x="287999" y="5101588"/>
            <a:ext cx="10693822" cy="1141438"/>
          </a:xfrm>
          <a:prstGeom prst="rect">
            <a:avLst/>
          </a:prstGeom>
          <a:solidFill>
            <a:srgbClr val="BE9600">
              <a:alpha val="80000"/>
            </a:srgbClr>
          </a:solidFill>
          <a:ln>
            <a:noFill/>
          </a:ln>
        </p:spPr>
        <p:txBody>
          <a:bodyPr anchorCtr="0" anchor="ctr" bIns="0" lIns="396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10983600" y="302400"/>
            <a:ext cx="943200" cy="781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34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Char char="▪"/>
              <a:defRPr sz="1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36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6"/>
          <p:cNvSpPr txBox="1"/>
          <p:nvPr>
            <p:ph idx="3" type="body"/>
          </p:nvPr>
        </p:nvSpPr>
        <p:spPr>
          <a:xfrm rot="5400000">
            <a:off x="9600966" y="3917193"/>
            <a:ext cx="4388725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Inhalt/Content 1">
  <p:cSld name="C Inhalt/Content 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7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37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7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Inhalt/Content 2">
  <p:cSld name="C Inhalt/Content 2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8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695325" y="2095625"/>
            <a:ext cx="10801349" cy="442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38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8" name="Google Shape;24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8"/>
          <p:cNvSpPr txBox="1"/>
          <p:nvPr>
            <p:ph idx="2" type="body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38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Inhalt/Content 3">
  <p:cSld name="C Inhalt/Content 3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9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695324" y="2095625"/>
            <a:ext cx="5400675" cy="1850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39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6" name="Google Shape;25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9"/>
          <p:cNvSpPr txBox="1"/>
          <p:nvPr>
            <p:ph idx="2" type="body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39"/>
          <p:cNvSpPr txBox="1"/>
          <p:nvPr>
            <p:ph idx="3" type="body"/>
          </p:nvPr>
        </p:nvSpPr>
        <p:spPr>
          <a:xfrm>
            <a:off x="695325" y="4673892"/>
            <a:ext cx="5400675" cy="1850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39"/>
          <p:cNvSpPr txBox="1"/>
          <p:nvPr>
            <p:ph idx="4" type="body"/>
          </p:nvPr>
        </p:nvSpPr>
        <p:spPr>
          <a:xfrm>
            <a:off x="695325" y="4066055"/>
            <a:ext cx="3482038" cy="439824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39"/>
          <p:cNvSpPr/>
          <p:nvPr>
            <p:ph idx="5" type="pic"/>
          </p:nvPr>
        </p:nvSpPr>
        <p:spPr>
          <a:xfrm>
            <a:off x="6340475" y="1487789"/>
            <a:ext cx="5156200" cy="4773894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261" name="Google Shape;261;p39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9"/>
          <p:cNvSpPr txBox="1"/>
          <p:nvPr>
            <p:ph idx="6" type="body"/>
          </p:nvPr>
        </p:nvSpPr>
        <p:spPr>
          <a:xfrm>
            <a:off x="6340475" y="6261682"/>
            <a:ext cx="5156200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Kapitel/Chapter">
  <p:cSld name="A Kapitel/Chapt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/>
          <p:nvPr>
            <p:ph idx="2" type="pic"/>
          </p:nvPr>
        </p:nvSpPr>
        <p:spPr>
          <a:xfrm>
            <a:off x="287338" y="0"/>
            <a:ext cx="11904662" cy="6858000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31" name="Google Shape;31;p13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3"/>
          <p:cNvSpPr txBox="1"/>
          <p:nvPr>
            <p:ph type="title"/>
          </p:nvPr>
        </p:nvSpPr>
        <p:spPr>
          <a:xfrm>
            <a:off x="287999" y="5101588"/>
            <a:ext cx="10693822" cy="1141438"/>
          </a:xfrm>
          <a:prstGeom prst="rect">
            <a:avLst/>
          </a:prstGeom>
          <a:solidFill>
            <a:srgbClr val="003245">
              <a:alpha val="80000"/>
            </a:srgbClr>
          </a:solidFill>
          <a:ln>
            <a:noFill/>
          </a:ln>
        </p:spPr>
        <p:txBody>
          <a:bodyPr anchorCtr="0" anchor="ctr" bIns="0" lIns="396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10983600" y="302400"/>
            <a:ext cx="943200" cy="781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34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Char char="▪"/>
              <a:defRPr sz="1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3" type="body"/>
          </p:nvPr>
        </p:nvSpPr>
        <p:spPr>
          <a:xfrm rot="5400000">
            <a:off x="9600966" y="3917193"/>
            <a:ext cx="4388725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Inhalt/Content 4">
  <p:cSld name="C Inhalt/Content 4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0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695325" y="1628775"/>
            <a:ext cx="10801349" cy="3379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40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8" name="Google Shape;26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 txBox="1"/>
          <p:nvPr>
            <p:ph idx="2" type="body"/>
          </p:nvPr>
        </p:nvSpPr>
        <p:spPr>
          <a:xfrm>
            <a:off x="287999" y="5245768"/>
            <a:ext cx="11208676" cy="1278857"/>
          </a:xfrm>
          <a:prstGeom prst="rect">
            <a:avLst/>
          </a:prstGeom>
          <a:solidFill>
            <a:srgbClr val="BE9600"/>
          </a:solidFill>
          <a:ln>
            <a:noFill/>
          </a:ln>
        </p:spPr>
        <p:txBody>
          <a:bodyPr anchorCtr="0" anchor="t" bIns="45700" lIns="91425" spcFirstLastPara="1" rIns="91425" wrap="square" tIns="1440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40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Inhalt/Content 5">
  <p:cSld name="C Inhalt/Content 5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1"/>
          <p:cNvSpPr txBox="1"/>
          <p:nvPr>
            <p:ph type="title"/>
          </p:nvPr>
        </p:nvSpPr>
        <p:spPr>
          <a:xfrm>
            <a:off x="695325" y="333375"/>
            <a:ext cx="100548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1"/>
          <p:cNvSpPr txBox="1"/>
          <p:nvPr>
            <p:ph idx="1" type="body"/>
          </p:nvPr>
        </p:nvSpPr>
        <p:spPr>
          <a:xfrm>
            <a:off x="695326" y="2095626"/>
            <a:ext cx="3482038" cy="8239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5" name="Google Shape;275;p41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41"/>
          <p:cNvSpPr txBox="1"/>
          <p:nvPr>
            <p:ph idx="2" type="body"/>
          </p:nvPr>
        </p:nvSpPr>
        <p:spPr>
          <a:xfrm>
            <a:off x="8014636" y="2095626"/>
            <a:ext cx="3482038" cy="8239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7" name="Google Shape;277;p41"/>
          <p:cNvSpPr txBox="1"/>
          <p:nvPr>
            <p:ph idx="3" type="body"/>
          </p:nvPr>
        </p:nvSpPr>
        <p:spPr>
          <a:xfrm>
            <a:off x="4354981" y="2095626"/>
            <a:ext cx="3482038" cy="8239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8" name="Google Shape;278;p41"/>
          <p:cNvSpPr/>
          <p:nvPr>
            <p:ph idx="4" type="pic"/>
          </p:nvPr>
        </p:nvSpPr>
        <p:spPr>
          <a:xfrm>
            <a:off x="695326" y="3041584"/>
            <a:ext cx="3482038" cy="1915428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279" name="Google Shape;279;p41"/>
          <p:cNvSpPr/>
          <p:nvPr>
            <p:ph idx="5" type="pic"/>
          </p:nvPr>
        </p:nvSpPr>
        <p:spPr>
          <a:xfrm>
            <a:off x="4354981" y="3041584"/>
            <a:ext cx="3482038" cy="1915428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280" name="Google Shape;280;p41"/>
          <p:cNvSpPr/>
          <p:nvPr>
            <p:ph idx="6" type="pic"/>
          </p:nvPr>
        </p:nvSpPr>
        <p:spPr>
          <a:xfrm>
            <a:off x="8014637" y="3041584"/>
            <a:ext cx="3482038" cy="1915428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281" name="Google Shape;281;p41"/>
          <p:cNvSpPr txBox="1"/>
          <p:nvPr>
            <p:ph idx="7" type="body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2" name="Google Shape;28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1"/>
          <p:cNvSpPr txBox="1"/>
          <p:nvPr>
            <p:ph idx="8" type="body"/>
          </p:nvPr>
        </p:nvSpPr>
        <p:spPr>
          <a:xfrm>
            <a:off x="287999" y="5245768"/>
            <a:ext cx="11208676" cy="1278857"/>
          </a:xfrm>
          <a:prstGeom prst="rect">
            <a:avLst/>
          </a:prstGeom>
          <a:solidFill>
            <a:srgbClr val="BE9600"/>
          </a:solidFill>
          <a:ln>
            <a:noFill/>
          </a:ln>
        </p:spPr>
        <p:txBody>
          <a:bodyPr anchorCtr="0" anchor="t" bIns="45700" lIns="91425" spcFirstLastPara="1" rIns="91425" wrap="square" tIns="1440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41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1"/>
          <p:cNvSpPr txBox="1"/>
          <p:nvPr>
            <p:ph idx="9" type="body"/>
          </p:nvPr>
        </p:nvSpPr>
        <p:spPr>
          <a:xfrm>
            <a:off x="695325" y="4691485"/>
            <a:ext cx="3482037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41"/>
          <p:cNvSpPr txBox="1"/>
          <p:nvPr>
            <p:ph idx="13" type="body"/>
          </p:nvPr>
        </p:nvSpPr>
        <p:spPr>
          <a:xfrm>
            <a:off x="4354979" y="4691485"/>
            <a:ext cx="3482037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41"/>
          <p:cNvSpPr txBox="1"/>
          <p:nvPr>
            <p:ph idx="14" type="body"/>
          </p:nvPr>
        </p:nvSpPr>
        <p:spPr>
          <a:xfrm>
            <a:off x="8014637" y="4687047"/>
            <a:ext cx="3482037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Inhalt/Content 6">
  <p:cSld name="C Inhalt/Content 6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2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2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2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2"/>
          <p:cNvSpPr txBox="1"/>
          <p:nvPr>
            <p:ph idx="1" type="body"/>
          </p:nvPr>
        </p:nvSpPr>
        <p:spPr>
          <a:xfrm>
            <a:off x="694800" y="1628775"/>
            <a:ext cx="54000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42"/>
          <p:cNvSpPr/>
          <p:nvPr>
            <p:ph idx="2" type="pic"/>
          </p:nvPr>
        </p:nvSpPr>
        <p:spPr>
          <a:xfrm>
            <a:off x="6340475" y="1628625"/>
            <a:ext cx="5156200" cy="489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296" name="Google Shape;296;p42"/>
          <p:cNvSpPr txBox="1"/>
          <p:nvPr>
            <p:ph idx="3" type="body"/>
          </p:nvPr>
        </p:nvSpPr>
        <p:spPr>
          <a:xfrm rot="5400000">
            <a:off x="9180145" y="3945152"/>
            <a:ext cx="4896003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Tabelle/Table 1">
  <p:cSld name="C Tabelle/Table 1"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/>
          <p:nvPr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3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3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1" name="Google Shape;30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3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Mustertabelle/Table Sample 1">
  <p:cSld name="C Mustertabelle/Table Sample 1"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/>
          <p:nvPr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4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6" name="Google Shape;30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" name="Google Shape;307;p44"/>
          <p:cNvGraphicFramePr/>
          <p:nvPr/>
        </p:nvGraphicFramePr>
        <p:xfrm>
          <a:off x="695325" y="16287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{6E8F9B54-484B-48D3-BA61-D9FD9628BB2B}</a:tableStyleId>
              </a:tblPr>
              <a:tblGrid>
                <a:gridCol w="2160275"/>
                <a:gridCol w="2160275"/>
                <a:gridCol w="2160275"/>
                <a:gridCol w="2160275"/>
                <a:gridCol w="2160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Title 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80000"/>
                      </a:scheme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>
                        <a:alpha val="80000"/>
                      </a:scheme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B95">
                        <a:alpha val="49803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8" name="Google Shape;308;p44"/>
          <p:cNvSpPr txBox="1"/>
          <p:nvPr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table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4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Tabelle/Table 2">
  <p:cSld name="C Tabelle/Table 2"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5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p45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45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5" name="Google Shape;31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Mustertabelle/Table Sample 2">
  <p:cSld name="C Mustertabelle/Table Sample 2"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EECA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6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9" name="Google Shape;31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6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46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aphicFrame>
        <p:nvGraphicFramePr>
          <p:cNvPr id="322" name="Google Shape;322;p46"/>
          <p:cNvGraphicFramePr/>
          <p:nvPr/>
        </p:nvGraphicFramePr>
        <p:xfrm>
          <a:off x="695325" y="16287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{6E8F9B54-484B-48D3-BA61-D9FD9628BB2B}</a:tableStyleId>
              </a:tblPr>
              <a:tblGrid>
                <a:gridCol w="2160275"/>
                <a:gridCol w="2160275"/>
                <a:gridCol w="2160275"/>
                <a:gridCol w="2160275"/>
                <a:gridCol w="2160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FCA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FCA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FCA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FCA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EFCA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 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C50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C50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C50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C50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5.1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C50">
                        <a:alpha val="24705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4CE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4CE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4CE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4CE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5.2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4CE">
                        <a:alpha val="24705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5.3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6D3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5.4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3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1.5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2.5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3.5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4.5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5.5</a:t>
                      </a:r>
                      <a:endParaRPr/>
                    </a:p>
                  </a:txBody>
                  <a:tcPr marT="108000" marB="108000" marR="108000" marL="1080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F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ollbild/Fullscreen Image">
  <p:cSld name="Vollbild/Fullscreen Image"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/>
          <p:nvPr>
            <p:ph idx="2" type="pic"/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325" name="Google Shape;325;p47"/>
          <p:cNvSpPr txBox="1"/>
          <p:nvPr>
            <p:ph idx="1" type="body"/>
          </p:nvPr>
        </p:nvSpPr>
        <p:spPr>
          <a:xfrm>
            <a:off x="10983600" y="302400"/>
            <a:ext cx="943200" cy="781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34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Char char="▪"/>
              <a:defRPr sz="1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47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47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47"/>
          <p:cNvSpPr txBox="1"/>
          <p:nvPr>
            <p:ph idx="3" type="body"/>
          </p:nvPr>
        </p:nvSpPr>
        <p:spPr>
          <a:xfrm rot="5400000">
            <a:off x="9347327" y="3965472"/>
            <a:ext cx="4896003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Inhalt/Content 2">
  <p:cSld name="A Inhalt/Content 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body"/>
          </p:nvPr>
        </p:nvSpPr>
        <p:spPr>
          <a:xfrm>
            <a:off x="695325" y="2095625"/>
            <a:ext cx="10801349" cy="442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Inhalt/Content 3">
  <p:cSld name="A Inhalt/Content 3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5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695325" y="2095625"/>
            <a:ext cx="5400675" cy="1850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5"/>
          <p:cNvSpPr txBox="1"/>
          <p:nvPr>
            <p:ph idx="2" type="body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3" type="body"/>
          </p:nvPr>
        </p:nvSpPr>
        <p:spPr>
          <a:xfrm>
            <a:off x="695325" y="4673892"/>
            <a:ext cx="5400675" cy="1850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4" type="body"/>
          </p:nvPr>
        </p:nvSpPr>
        <p:spPr>
          <a:xfrm>
            <a:off x="695325" y="4066055"/>
            <a:ext cx="3482038" cy="439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5"/>
          <p:cNvSpPr/>
          <p:nvPr>
            <p:ph idx="5" type="pic"/>
          </p:nvPr>
        </p:nvSpPr>
        <p:spPr>
          <a:xfrm>
            <a:off x="6340475" y="1487789"/>
            <a:ext cx="5156200" cy="4773894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55" name="Google Shape;55;p15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6" type="body"/>
          </p:nvPr>
        </p:nvSpPr>
        <p:spPr>
          <a:xfrm>
            <a:off x="6340475" y="6261682"/>
            <a:ext cx="5156200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Inhalt/Content 4">
  <p:cSld name="A Inhalt/Content 4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6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695325" y="1628775"/>
            <a:ext cx="10801349" cy="3379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 txBox="1"/>
          <p:nvPr>
            <p:ph idx="2" type="body"/>
          </p:nvPr>
        </p:nvSpPr>
        <p:spPr>
          <a:xfrm>
            <a:off x="287999" y="5245768"/>
            <a:ext cx="11208676" cy="1278857"/>
          </a:xfrm>
          <a:prstGeom prst="rect">
            <a:avLst/>
          </a:prstGeom>
          <a:solidFill>
            <a:srgbClr val="003245"/>
          </a:solidFill>
          <a:ln>
            <a:noFill/>
          </a:ln>
        </p:spPr>
        <p:txBody>
          <a:bodyPr anchorCtr="0" anchor="t" bIns="45700" lIns="91425" spcFirstLastPara="1" rIns="91425" wrap="square" tIns="1440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Inhalt/Content 5">
  <p:cSld name="A Inhalt/Content 5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7"/>
          <p:cNvSpPr txBox="1"/>
          <p:nvPr>
            <p:ph type="title"/>
          </p:nvPr>
        </p:nvSpPr>
        <p:spPr>
          <a:xfrm>
            <a:off x="695325" y="333375"/>
            <a:ext cx="100548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695326" y="2095626"/>
            <a:ext cx="3482038" cy="8239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8014636" y="2095626"/>
            <a:ext cx="3482038" cy="8239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17"/>
          <p:cNvSpPr txBox="1"/>
          <p:nvPr>
            <p:ph idx="3" type="body"/>
          </p:nvPr>
        </p:nvSpPr>
        <p:spPr>
          <a:xfrm>
            <a:off x="4354981" y="2095626"/>
            <a:ext cx="3482038" cy="8239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7"/>
          <p:cNvSpPr/>
          <p:nvPr>
            <p:ph idx="4" type="pic"/>
          </p:nvPr>
        </p:nvSpPr>
        <p:spPr>
          <a:xfrm>
            <a:off x="695326" y="3041584"/>
            <a:ext cx="3482038" cy="1915428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73" name="Google Shape;73;p17"/>
          <p:cNvSpPr/>
          <p:nvPr>
            <p:ph idx="5" type="pic"/>
          </p:nvPr>
        </p:nvSpPr>
        <p:spPr>
          <a:xfrm>
            <a:off x="4354981" y="3041584"/>
            <a:ext cx="3482038" cy="1915428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74" name="Google Shape;74;p17"/>
          <p:cNvSpPr/>
          <p:nvPr>
            <p:ph idx="6" type="pic"/>
          </p:nvPr>
        </p:nvSpPr>
        <p:spPr>
          <a:xfrm>
            <a:off x="8014637" y="3041584"/>
            <a:ext cx="3482038" cy="1915428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75" name="Google Shape;75;p17"/>
          <p:cNvSpPr txBox="1"/>
          <p:nvPr>
            <p:ph idx="7" type="body"/>
          </p:nvPr>
        </p:nvSpPr>
        <p:spPr>
          <a:xfrm>
            <a:off x="287999" y="5245768"/>
            <a:ext cx="11208676" cy="1278857"/>
          </a:xfrm>
          <a:prstGeom prst="rect">
            <a:avLst/>
          </a:prstGeom>
          <a:solidFill>
            <a:srgbClr val="003245"/>
          </a:solidFill>
          <a:ln>
            <a:noFill/>
          </a:ln>
        </p:spPr>
        <p:txBody>
          <a:bodyPr anchorCtr="0" anchor="t" bIns="45700" lIns="91425" spcFirstLastPara="1" rIns="91425" wrap="square" tIns="1440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8" type="body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9" type="body"/>
          </p:nvPr>
        </p:nvSpPr>
        <p:spPr>
          <a:xfrm>
            <a:off x="695325" y="4691485"/>
            <a:ext cx="3482037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3" type="body"/>
          </p:nvPr>
        </p:nvSpPr>
        <p:spPr>
          <a:xfrm>
            <a:off x="4354979" y="4691485"/>
            <a:ext cx="3482037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4" type="body"/>
          </p:nvPr>
        </p:nvSpPr>
        <p:spPr>
          <a:xfrm>
            <a:off x="8014637" y="4687047"/>
            <a:ext cx="3482037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Inhalt/Content 6">
  <p:cSld name="A Inhalt/Content 6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94800" y="1628775"/>
            <a:ext cx="54000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/>
          <p:nvPr>
            <p:ph idx="2" type="pic"/>
          </p:nvPr>
        </p:nvSpPr>
        <p:spPr>
          <a:xfrm>
            <a:off x="6340475" y="1628625"/>
            <a:ext cx="5156200" cy="489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90" name="Google Shape;90;p18"/>
          <p:cNvSpPr txBox="1"/>
          <p:nvPr>
            <p:ph idx="3" type="body"/>
          </p:nvPr>
        </p:nvSpPr>
        <p:spPr>
          <a:xfrm rot="5400000">
            <a:off x="9180145" y="3945152"/>
            <a:ext cx="4896003" cy="262943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Tabelle/Table 1">
  <p:cSld name="A Tabelle/Table 1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9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1821" y="301132"/>
            <a:ext cx="943879" cy="77954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8">
          <p15:clr>
            <a:srgbClr val="F26B43"/>
          </p15:clr>
        </p15:guide>
        <p15:guide id="2" orient="horz" pos="210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orient="horz" pos="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0.png"/><Relationship Id="rId11" Type="http://schemas.openxmlformats.org/officeDocument/2006/relationships/image" Target="../media/image17.png"/><Relationship Id="rId10" Type="http://schemas.openxmlformats.org/officeDocument/2006/relationships/image" Target="../media/image10.png"/><Relationship Id="rId13" Type="http://schemas.openxmlformats.org/officeDocument/2006/relationships/image" Target="../media/image18.png"/><Relationship Id="rId12" Type="http://schemas.openxmlformats.org/officeDocument/2006/relationships/image" Target="../media/image13.png"/><Relationship Id="rId15" Type="http://schemas.openxmlformats.org/officeDocument/2006/relationships/image" Target="../media/image29.png"/><Relationship Id="rId14" Type="http://schemas.openxmlformats.org/officeDocument/2006/relationships/image" Target="../media/image19.png"/><Relationship Id="rId17" Type="http://schemas.openxmlformats.org/officeDocument/2006/relationships/image" Target="../media/image14.png"/><Relationship Id="rId16" Type="http://schemas.openxmlformats.org/officeDocument/2006/relationships/image" Target="../media/image15.png"/><Relationship Id="rId1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hyperlink" Target="https://docs.terrabyte.lrz.de/datasets/terrabyte-datasets/inventory/introduction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hyperlink" Target="https://www.usgs.gov/landsat-missions/bulk-metadata-service" TargetMode="External"/><Relationship Id="rId5" Type="http://schemas.openxmlformats.org/officeDocument/2006/relationships/hyperlink" Target="https://csv.dataspace.copernicus.eu/" TargetMode="External"/><Relationship Id="rId6" Type="http://schemas.openxmlformats.org/officeDocument/2006/relationships/hyperlink" Target="https://documentation.dataspace.copernicus.eu/APIs/OData.html#odata-deletedproducts-endpoin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terrabyte.lrz.de/category/inventory/" TargetMode="External"/><Relationship Id="rId4" Type="http://schemas.openxmlformats.org/officeDocument/2006/relationships/hyperlink" Target="https://docs.terrabyte.lrz.de/datasets/terrabyte-datasets/inventory/dashboards/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"/>
          <p:cNvSpPr txBox="1"/>
          <p:nvPr>
            <p:ph idx="1" type="subTitle"/>
          </p:nvPr>
        </p:nvSpPr>
        <p:spPr>
          <a:xfrm>
            <a:off x="695326" y="3809454"/>
            <a:ext cx="9697665" cy="1141439"/>
          </a:xfrm>
          <a:prstGeom prst="rect">
            <a:avLst/>
          </a:prstGeom>
          <a:solidFill>
            <a:srgbClr val="003245">
              <a:alpha val="80000"/>
            </a:srgbClr>
          </a:solidFill>
          <a:ln>
            <a:noFill/>
          </a:ln>
        </p:spPr>
        <p:txBody>
          <a:bodyPr anchorCtr="0" anchor="ctr" bIns="144000" lIns="288000" spcFirstLastPara="1" rIns="432000" wrap="square" tIns="144000">
            <a:normAutofit/>
          </a:bodyPr>
          <a:lstStyle/>
          <a:p>
            <a:pPr indent="0" lvl="0" marL="717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CEOS-WGISS #60, 15.10.2025</a:t>
            </a:r>
            <a:endParaRPr/>
          </a:p>
          <a:p>
            <a:pPr indent="0" lvl="0" marL="7175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Dr. Jonas Eberle</a:t>
            </a:r>
            <a:endParaRPr/>
          </a:p>
        </p:txBody>
      </p:sp>
      <p:sp>
        <p:nvSpPr>
          <p:cNvPr id="334" name="Google Shape;334;p1"/>
          <p:cNvSpPr txBox="1"/>
          <p:nvPr>
            <p:ph type="title"/>
          </p:nvPr>
        </p:nvSpPr>
        <p:spPr>
          <a:xfrm>
            <a:off x="1440000" y="323750"/>
            <a:ext cx="9541821" cy="3221856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0" lIns="21600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cap="none"/>
              <a:t>DLR‘s approach for replica datasets used in terrabyte</a:t>
            </a:r>
            <a:endParaRPr/>
          </a:p>
        </p:txBody>
      </p:sp>
      <p:sp>
        <p:nvSpPr>
          <p:cNvPr id="335" name="Google Shape;335;p1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Google Shape;336;p1"/>
          <p:cNvSpPr txBox="1"/>
          <p:nvPr>
            <p:ph idx="11" type="ftr"/>
          </p:nvPr>
        </p:nvSpPr>
        <p:spPr>
          <a:xfrm>
            <a:off x="1425600" y="6544800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terrabyte replica datasets, 15.10.2025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"/>
          <p:cNvPicPr preferRelativeResize="0"/>
          <p:nvPr/>
        </p:nvPicPr>
        <p:blipFill rotWithShape="1">
          <a:blip r:embed="rId3">
            <a:alphaModFix/>
          </a:blip>
          <a:srcRect b="0" l="6380" r="0" t="0"/>
          <a:stretch/>
        </p:blipFill>
        <p:spPr>
          <a:xfrm>
            <a:off x="695325" y="4597461"/>
            <a:ext cx="2212437" cy="182808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"/>
          <p:cNvSpPr txBox="1"/>
          <p:nvPr>
            <p:ph type="title"/>
          </p:nvPr>
        </p:nvSpPr>
        <p:spPr>
          <a:xfrm>
            <a:off x="695326" y="333375"/>
            <a:ext cx="10200284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/>
              <a:t>terrabyte</a:t>
            </a:r>
            <a:endParaRPr/>
          </a:p>
        </p:txBody>
      </p:sp>
      <p:sp>
        <p:nvSpPr>
          <p:cNvPr id="343" name="Google Shape;343;p2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2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terrabyte replica datasets, Jonas Eberle, 15.10.2025</a:t>
            </a:r>
            <a:endParaRPr/>
          </a:p>
        </p:txBody>
      </p:sp>
      <p:pic>
        <p:nvPicPr>
          <p:cNvPr descr="C:\Users\schw_ma\AppData\Local\Microsoft\Windows\INetCache\Content.Word\terrabyte_logo_color.png" id="345" name="Google Shape;34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2641" y="69224"/>
            <a:ext cx="1152074" cy="123553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"/>
          <p:cNvSpPr/>
          <p:nvPr/>
        </p:nvSpPr>
        <p:spPr>
          <a:xfrm>
            <a:off x="695326" y="1318661"/>
            <a:ext cx="11026160" cy="3278800"/>
          </a:xfrm>
          <a:prstGeom prst="rect">
            <a:avLst/>
          </a:prstGeom>
          <a:solidFill>
            <a:srgbClr val="DDE9F4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terrabyte</a:t>
            </a: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3410389" y="5301136"/>
            <a:ext cx="3164666" cy="1124413"/>
          </a:xfrm>
          <a:prstGeom prst="rect">
            <a:avLst/>
          </a:prstGeom>
          <a:solidFill>
            <a:srgbClr val="DDE9F4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DLR EO long-term archive</a:t>
            </a: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7272525" y="5301137"/>
            <a:ext cx="3908087" cy="1124413"/>
          </a:xfrm>
          <a:prstGeom prst="rect">
            <a:avLst/>
          </a:prstGeom>
          <a:solidFill>
            <a:srgbClr val="DDE9F4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External data sources</a:t>
            </a:r>
            <a:endParaRPr/>
          </a:p>
        </p:txBody>
      </p:sp>
      <p:sp>
        <p:nvSpPr>
          <p:cNvPr id="349" name="Google Shape;349;p2"/>
          <p:cNvSpPr/>
          <p:nvPr/>
        </p:nvSpPr>
        <p:spPr>
          <a:xfrm rot="-5400000">
            <a:off x="4154454" y="4466240"/>
            <a:ext cx="677159" cy="97821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0950" lIns="121900" spcFirstLastPara="1" rIns="121900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"/>
          <p:cNvSpPr/>
          <p:nvPr/>
        </p:nvSpPr>
        <p:spPr>
          <a:xfrm>
            <a:off x="709630" y="1702683"/>
            <a:ext cx="18539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55 PB storage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44.000 vCPUs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188 GPUs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330 TB RAM</a:t>
            </a:r>
            <a:endParaRPr/>
          </a:p>
        </p:txBody>
      </p:sp>
      <p:pic>
        <p:nvPicPr>
          <p:cNvPr descr="C:\Users\schw_ma\AppData\Local\Microsoft\Windows\INetCache\Content.Word\terrabyte_logo_color.png" id="351" name="Google Shape;35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1789" y="1292168"/>
            <a:ext cx="869325" cy="93230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"/>
          <p:cNvSpPr/>
          <p:nvPr/>
        </p:nvSpPr>
        <p:spPr>
          <a:xfrm>
            <a:off x="6908805" y="1652373"/>
            <a:ext cx="3482685" cy="17766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</a:t>
            </a: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2581158" y="1652374"/>
            <a:ext cx="3482686" cy="177662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HPC</a:t>
            </a: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2581158" y="3788194"/>
            <a:ext cx="7810332" cy="598898"/>
          </a:xfrm>
          <a:prstGeom prst="roundRect">
            <a:avLst>
              <a:gd fmla="val 16667" name="adj"/>
            </a:avLst>
          </a:prstGeom>
          <a:solidFill>
            <a:srgbClr val="E9B6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Storage Management</a:t>
            </a:r>
            <a:endParaRPr/>
          </a:p>
        </p:txBody>
      </p:sp>
      <p:sp>
        <p:nvSpPr>
          <p:cNvPr id="355" name="Google Shape;355;p2"/>
          <p:cNvSpPr/>
          <p:nvPr/>
        </p:nvSpPr>
        <p:spPr>
          <a:xfrm rot="-5400000">
            <a:off x="8953566" y="4460190"/>
            <a:ext cx="677159" cy="97821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0950" lIns="121900" spcFirstLastPara="1" rIns="121900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2"/>
          <p:cNvPicPr preferRelativeResize="0"/>
          <p:nvPr/>
        </p:nvPicPr>
        <p:blipFill rotWithShape="1">
          <a:blip r:embed="rId5">
            <a:alphaModFix/>
          </a:blip>
          <a:srcRect b="22711" l="0" r="0" t="27967"/>
          <a:stretch/>
        </p:blipFill>
        <p:spPr>
          <a:xfrm>
            <a:off x="7012684" y="5748391"/>
            <a:ext cx="2189235" cy="67715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"/>
          <p:cNvSpPr/>
          <p:nvPr/>
        </p:nvSpPr>
        <p:spPr>
          <a:xfrm rot="5400000">
            <a:off x="5236155" y="4466241"/>
            <a:ext cx="677159" cy="97821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0950" lIns="121900" spcFirstLastPara="1" rIns="121900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atenbank mit einfarbiger Füllung" id="358" name="Google Shape;35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8511" y="2899297"/>
            <a:ext cx="1536306" cy="153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50622" y="3838968"/>
            <a:ext cx="677161" cy="677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da_logo_4farbig_en" id="360" name="Google Shape;360;p2"/>
          <p:cNvPicPr preferRelativeResize="0"/>
          <p:nvPr/>
        </p:nvPicPr>
        <p:blipFill rotWithShape="1">
          <a:blip r:embed="rId8">
            <a:alphaModFix/>
          </a:blip>
          <a:srcRect b="-786" l="0" r="0" t="4968"/>
          <a:stretch/>
        </p:blipFill>
        <p:spPr>
          <a:xfrm>
            <a:off x="4323684" y="5745137"/>
            <a:ext cx="1271294" cy="58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"/>
          <p:cNvPicPr preferRelativeResize="0"/>
          <p:nvPr/>
        </p:nvPicPr>
        <p:blipFill rotWithShape="1">
          <a:blip r:embed="rId9">
            <a:alphaModFix/>
          </a:blip>
          <a:srcRect b="12739" l="0" r="0" t="9414"/>
          <a:stretch/>
        </p:blipFill>
        <p:spPr>
          <a:xfrm>
            <a:off x="10343375" y="5688493"/>
            <a:ext cx="837237" cy="6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37965" y="5820194"/>
            <a:ext cx="1285955" cy="514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OnDemand by OSC" id="363" name="Google Shape;363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32683" y="2990664"/>
            <a:ext cx="1383278" cy="350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3/3a/Slurm_logo.svg/590px-Slurm_logo.svg.png" id="364" name="Google Shape;364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54092" y="2971213"/>
            <a:ext cx="432250" cy="395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ject Jupyter – Wikipedia" id="365" name="Google Shape;365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956785" y="2155449"/>
            <a:ext cx="543486" cy="62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"/>
          <p:cNvPicPr preferRelativeResize="0"/>
          <p:nvPr/>
        </p:nvPicPr>
        <p:blipFill rotWithShape="1">
          <a:blip r:embed="rId14">
            <a:alphaModFix/>
          </a:blip>
          <a:srcRect b="13308" l="0" r="0" t="14837"/>
          <a:stretch/>
        </p:blipFill>
        <p:spPr>
          <a:xfrm>
            <a:off x="7162902" y="2143729"/>
            <a:ext cx="1142555" cy="58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"/>
          <p:cNvPicPr preferRelativeResize="0"/>
          <p:nvPr/>
        </p:nvPicPr>
        <p:blipFill rotWithShape="1">
          <a:blip r:embed="rId15">
            <a:alphaModFix/>
          </a:blip>
          <a:srcRect b="21834" l="7166" r="9227" t="19265"/>
          <a:stretch/>
        </p:blipFill>
        <p:spPr>
          <a:xfrm>
            <a:off x="8564147" y="2201583"/>
            <a:ext cx="1476104" cy="530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OEPCA Portal" id="368" name="Google Shape;368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821895" y="2927041"/>
            <a:ext cx="1656504" cy="326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Data Cube Logo - OSGeo" id="369" name="Google Shape;369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725637" y="2118434"/>
            <a:ext cx="1142800" cy="703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 Style Guide · QGIS Web Site" id="370" name="Google Shape;370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868129" y="2236950"/>
            <a:ext cx="1032929" cy="494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"/>
          <p:cNvSpPr txBox="1"/>
          <p:nvPr>
            <p:ph type="title"/>
          </p:nvPr>
        </p:nvSpPr>
        <p:spPr>
          <a:xfrm>
            <a:off x="695326" y="333375"/>
            <a:ext cx="10200284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/>
              <a:t>Connected data providers</a:t>
            </a:r>
            <a:endParaRPr/>
          </a:p>
        </p:txBody>
      </p:sp>
      <p:sp>
        <p:nvSpPr>
          <p:cNvPr id="376" name="Google Shape;376;p3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3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terrabyte replica datasets, Jonas Eberle, 15.10.2025</a:t>
            </a:r>
            <a:endParaRPr/>
          </a:p>
        </p:txBody>
      </p:sp>
      <p:sp>
        <p:nvSpPr>
          <p:cNvPr id="378" name="Google Shape;378;p3"/>
          <p:cNvSpPr/>
          <p:nvPr/>
        </p:nvSpPr>
        <p:spPr>
          <a:xfrm>
            <a:off x="747010" y="4466506"/>
            <a:ext cx="1483353" cy="986981"/>
          </a:xfrm>
          <a:prstGeom prst="roundRect">
            <a:avLst>
              <a:gd fmla="val 16667" name="adj"/>
            </a:avLst>
          </a:prstGeom>
          <a:solidFill>
            <a:srgbClr val="93B3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Corbel"/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USGS EROS</a:t>
            </a:r>
            <a:endParaRPr/>
          </a:p>
        </p:txBody>
      </p:sp>
      <p:sp>
        <p:nvSpPr>
          <p:cNvPr id="379" name="Google Shape;379;p3"/>
          <p:cNvSpPr/>
          <p:nvPr/>
        </p:nvSpPr>
        <p:spPr>
          <a:xfrm>
            <a:off x="2636448" y="4466506"/>
            <a:ext cx="1568676" cy="986981"/>
          </a:xfrm>
          <a:prstGeom prst="roundRect">
            <a:avLst>
              <a:gd fmla="val 16667" name="adj"/>
            </a:avLst>
          </a:prstGeom>
          <a:solidFill>
            <a:srgbClr val="93B3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Corbel"/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USGS LPDAAC</a:t>
            </a:r>
            <a:endParaRPr/>
          </a:p>
        </p:txBody>
      </p:sp>
      <p:sp>
        <p:nvSpPr>
          <p:cNvPr id="380" name="Google Shape;380;p3"/>
          <p:cNvSpPr/>
          <p:nvPr/>
        </p:nvSpPr>
        <p:spPr>
          <a:xfrm>
            <a:off x="6618476" y="4466506"/>
            <a:ext cx="1483353" cy="986981"/>
          </a:xfrm>
          <a:prstGeom prst="roundRect">
            <a:avLst>
              <a:gd fmla="val 16667" name="adj"/>
            </a:avLst>
          </a:prstGeom>
          <a:solidFill>
            <a:srgbClr val="93B3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Corbel"/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NASA ASF</a:t>
            </a:r>
            <a:endParaRPr/>
          </a:p>
        </p:txBody>
      </p:sp>
      <p:sp>
        <p:nvSpPr>
          <p:cNvPr id="381" name="Google Shape;381;p3"/>
          <p:cNvSpPr/>
          <p:nvPr/>
        </p:nvSpPr>
        <p:spPr>
          <a:xfrm>
            <a:off x="8303218" y="4466506"/>
            <a:ext cx="1483353" cy="986981"/>
          </a:xfrm>
          <a:prstGeom prst="roundRect">
            <a:avLst>
              <a:gd fmla="val 16667" name="adj"/>
            </a:avLst>
          </a:prstGeom>
          <a:solidFill>
            <a:srgbClr val="93B3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Corbel"/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Copernicus Data Space Ecosystem</a:t>
            </a:r>
            <a:endParaRPr/>
          </a:p>
        </p:txBody>
      </p:sp>
      <p:sp>
        <p:nvSpPr>
          <p:cNvPr id="382" name="Google Shape;382;p3"/>
          <p:cNvSpPr txBox="1"/>
          <p:nvPr/>
        </p:nvSpPr>
        <p:spPr>
          <a:xfrm>
            <a:off x="1078424" y="5618334"/>
            <a:ext cx="766036" cy="276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Landsat</a:t>
            </a:r>
            <a:endParaRPr sz="1799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3" name="Google Shape;383;p3"/>
          <p:cNvSpPr txBox="1"/>
          <p:nvPr/>
        </p:nvSpPr>
        <p:spPr>
          <a:xfrm>
            <a:off x="2967862" y="5618334"/>
            <a:ext cx="695703" cy="553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MODIS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VIIRS</a:t>
            </a:r>
            <a:endParaRPr/>
          </a:p>
        </p:txBody>
      </p:sp>
      <p:sp>
        <p:nvSpPr>
          <p:cNvPr id="384" name="Google Shape;384;p3"/>
          <p:cNvSpPr txBox="1"/>
          <p:nvPr/>
        </p:nvSpPr>
        <p:spPr>
          <a:xfrm>
            <a:off x="6854171" y="5618333"/>
            <a:ext cx="967962" cy="276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Sentinel-1</a:t>
            </a:r>
            <a:endParaRPr/>
          </a:p>
        </p:txBody>
      </p:sp>
      <p:sp>
        <p:nvSpPr>
          <p:cNvPr id="385" name="Google Shape;385;p3"/>
          <p:cNvSpPr txBox="1"/>
          <p:nvPr/>
        </p:nvSpPr>
        <p:spPr>
          <a:xfrm>
            <a:off x="8673276" y="5618331"/>
            <a:ext cx="787075" cy="27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Sentinel</a:t>
            </a:r>
            <a:endParaRPr/>
          </a:p>
        </p:txBody>
      </p:sp>
      <p:sp>
        <p:nvSpPr>
          <p:cNvPr id="386" name="Google Shape;386;p3"/>
          <p:cNvSpPr/>
          <p:nvPr/>
        </p:nvSpPr>
        <p:spPr>
          <a:xfrm>
            <a:off x="10189348" y="4466506"/>
            <a:ext cx="1483353" cy="986981"/>
          </a:xfrm>
          <a:prstGeom prst="roundRect">
            <a:avLst>
              <a:gd fmla="val 16667" name="adj"/>
            </a:avLst>
          </a:prstGeom>
          <a:solidFill>
            <a:srgbClr val="93B3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Corbel"/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DLR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Corbel"/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D-SDA</a:t>
            </a:r>
            <a:endParaRPr/>
          </a:p>
        </p:txBody>
      </p:sp>
      <p:sp>
        <p:nvSpPr>
          <p:cNvPr id="387" name="Google Shape;387;p3"/>
          <p:cNvSpPr txBox="1"/>
          <p:nvPr/>
        </p:nvSpPr>
        <p:spPr>
          <a:xfrm>
            <a:off x="10033779" y="5618330"/>
            <a:ext cx="1794489" cy="5537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Corbel"/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Sentinel-1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Corbel"/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Sentinel-2 L1C</a:t>
            </a:r>
            <a:endParaRPr/>
          </a:p>
        </p:txBody>
      </p:sp>
      <p:cxnSp>
        <p:nvCxnSpPr>
          <p:cNvPr id="388" name="Google Shape;388;p3"/>
          <p:cNvCxnSpPr>
            <a:stCxn id="389" idx="3"/>
            <a:endCxn id="386" idx="0"/>
          </p:cNvCxnSpPr>
          <p:nvPr/>
        </p:nvCxnSpPr>
        <p:spPr>
          <a:xfrm>
            <a:off x="9245879" y="1413302"/>
            <a:ext cx="1685100" cy="3053100"/>
          </a:xfrm>
          <a:prstGeom prst="bentConnector2">
            <a:avLst/>
          </a:prstGeom>
          <a:noFill/>
          <a:ln cap="flat" cmpd="sng" w="25400">
            <a:solidFill>
              <a:srgbClr val="9BBB59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390" name="Google Shape;390;p3"/>
          <p:cNvSpPr/>
          <p:nvPr/>
        </p:nvSpPr>
        <p:spPr>
          <a:xfrm>
            <a:off x="9815473" y="2312043"/>
            <a:ext cx="2220747" cy="858656"/>
          </a:xfrm>
          <a:prstGeom prst="cloud">
            <a:avLst/>
          </a:prstGeom>
          <a:solidFill>
            <a:srgbClr val="FFFFFF"/>
          </a:solidFill>
          <a:ln cap="flat" cmpd="sng" w="25400">
            <a:solidFill>
              <a:srgbClr val="4F81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Corbel"/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WAN</a:t>
            </a:r>
            <a:endParaRPr/>
          </a:p>
        </p:txBody>
      </p:sp>
      <p:cxnSp>
        <p:nvCxnSpPr>
          <p:cNvPr id="391" name="Google Shape;391;p3"/>
          <p:cNvCxnSpPr>
            <a:endCxn id="381" idx="0"/>
          </p:cNvCxnSpPr>
          <p:nvPr/>
        </p:nvCxnSpPr>
        <p:spPr>
          <a:xfrm>
            <a:off x="9044895" y="1906906"/>
            <a:ext cx="0" cy="2559600"/>
          </a:xfrm>
          <a:prstGeom prst="straightConnector1">
            <a:avLst/>
          </a:prstGeom>
          <a:noFill/>
          <a:ln cap="flat" cmpd="sng" w="25400">
            <a:solidFill>
              <a:srgbClr val="9BBB59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92" name="Google Shape;392;p3"/>
          <p:cNvCxnSpPr/>
          <p:nvPr/>
        </p:nvCxnSpPr>
        <p:spPr>
          <a:xfrm>
            <a:off x="7356749" y="1890843"/>
            <a:ext cx="0" cy="2559713"/>
          </a:xfrm>
          <a:prstGeom prst="straightConnector1">
            <a:avLst/>
          </a:prstGeom>
          <a:noFill/>
          <a:ln cap="flat" cmpd="sng" w="25400">
            <a:solidFill>
              <a:srgbClr val="9BBB59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93" name="Google Shape;393;p3"/>
          <p:cNvCxnSpPr>
            <a:endCxn id="379" idx="0"/>
          </p:cNvCxnSpPr>
          <p:nvPr/>
        </p:nvCxnSpPr>
        <p:spPr>
          <a:xfrm rot="5400000">
            <a:off x="2915886" y="2246206"/>
            <a:ext cx="2725200" cy="1715400"/>
          </a:xfrm>
          <a:prstGeom prst="bentConnector3">
            <a:avLst>
              <a:gd fmla="val -166" name="adj1"/>
            </a:avLst>
          </a:prstGeom>
          <a:noFill/>
          <a:ln cap="flat" cmpd="sng" w="25400">
            <a:solidFill>
              <a:srgbClr val="9BBB59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94" name="Google Shape;394;p3"/>
          <p:cNvCxnSpPr>
            <a:stCxn id="389" idx="1"/>
            <a:endCxn id="378" idx="0"/>
          </p:cNvCxnSpPr>
          <p:nvPr/>
        </p:nvCxnSpPr>
        <p:spPr>
          <a:xfrm flipH="1">
            <a:off x="1488700" y="1413302"/>
            <a:ext cx="3647400" cy="3053100"/>
          </a:xfrm>
          <a:prstGeom prst="bentConnector2">
            <a:avLst/>
          </a:prstGeom>
          <a:noFill/>
          <a:ln cap="flat" cmpd="sng" w="25400">
            <a:solidFill>
              <a:srgbClr val="9BBB59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395" name="Google Shape;395;p3"/>
          <p:cNvSpPr/>
          <p:nvPr/>
        </p:nvSpPr>
        <p:spPr>
          <a:xfrm>
            <a:off x="747009" y="2312043"/>
            <a:ext cx="8736476" cy="858656"/>
          </a:xfrm>
          <a:prstGeom prst="cloud">
            <a:avLst/>
          </a:prstGeom>
          <a:solidFill>
            <a:srgbClr val="FFFFFF"/>
          </a:solidFill>
          <a:ln cap="flat" cmpd="sng" w="25400">
            <a:solidFill>
              <a:srgbClr val="4F81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Corbel"/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Internet</a:t>
            </a:r>
            <a:endParaRPr/>
          </a:p>
        </p:txBody>
      </p:sp>
      <p:sp>
        <p:nvSpPr>
          <p:cNvPr id="396" name="Google Shape;396;p3"/>
          <p:cNvSpPr/>
          <p:nvPr/>
        </p:nvSpPr>
        <p:spPr>
          <a:xfrm>
            <a:off x="4607900" y="4474027"/>
            <a:ext cx="1655737" cy="986981"/>
          </a:xfrm>
          <a:prstGeom prst="roundRect">
            <a:avLst>
              <a:gd fmla="val 16667" name="adj"/>
            </a:avLst>
          </a:prstGeom>
          <a:solidFill>
            <a:srgbClr val="93B3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Corbel"/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NSIDC</a:t>
            </a:r>
            <a:br>
              <a:rPr b="1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i="0" lang="en-US" sz="1799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DAAC</a:t>
            </a:r>
            <a:endParaRPr/>
          </a:p>
        </p:txBody>
      </p:sp>
      <p:sp>
        <p:nvSpPr>
          <p:cNvPr id="397" name="Google Shape;397;p3"/>
          <p:cNvSpPr txBox="1"/>
          <p:nvPr/>
        </p:nvSpPr>
        <p:spPr>
          <a:xfrm>
            <a:off x="5046905" y="5599887"/>
            <a:ext cx="695703" cy="553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MODIS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VIIRS</a:t>
            </a:r>
            <a:endParaRPr/>
          </a:p>
        </p:txBody>
      </p:sp>
      <p:cxnSp>
        <p:nvCxnSpPr>
          <p:cNvPr id="398" name="Google Shape;398;p3"/>
          <p:cNvCxnSpPr/>
          <p:nvPr/>
        </p:nvCxnSpPr>
        <p:spPr>
          <a:xfrm>
            <a:off x="5451749" y="1890842"/>
            <a:ext cx="0" cy="2559713"/>
          </a:xfrm>
          <a:prstGeom prst="straightConnector1">
            <a:avLst/>
          </a:prstGeom>
          <a:noFill/>
          <a:ln cap="flat" cmpd="sng" w="25400">
            <a:solidFill>
              <a:srgbClr val="9BBB59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389" name="Google Shape;389;p3"/>
          <p:cNvSpPr/>
          <p:nvPr/>
        </p:nvSpPr>
        <p:spPr>
          <a:xfrm>
            <a:off x="5136100" y="919811"/>
            <a:ext cx="4109779" cy="986981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99"/>
              <a:buFont typeface="Corbel"/>
              <a:buNone/>
            </a:pPr>
            <a:r>
              <a:rPr b="0" i="0" lang="en-US" sz="1799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terrabyte</a:t>
            </a:r>
            <a:r>
              <a:rPr b="1" i="0" lang="en-US" sz="1799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b="1" i="0" lang="en-US" sz="1799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i="0" lang="en-US" sz="1799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Data Science Storage (Online)</a:t>
            </a:r>
            <a:endParaRPr/>
          </a:p>
        </p:txBody>
      </p:sp>
      <p:pic>
        <p:nvPicPr>
          <p:cNvPr descr="C:\Users\schw_ma\AppData\Local\Microsoft\Windows\INetCache\Content.Word\terrabyte_logo_color.png" id="399" name="Google Shape;3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2641" y="69224"/>
            <a:ext cx="1152074" cy="123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"/>
          <p:cNvSpPr txBox="1"/>
          <p:nvPr>
            <p:ph type="title"/>
          </p:nvPr>
        </p:nvSpPr>
        <p:spPr>
          <a:xfrm>
            <a:off x="695326" y="333375"/>
            <a:ext cx="10200284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terrabyte data inventory</a:t>
            </a:r>
            <a:endParaRPr/>
          </a:p>
        </p:txBody>
      </p:sp>
      <p:sp>
        <p:nvSpPr>
          <p:cNvPr id="405" name="Google Shape;405;p4"/>
          <p:cNvSpPr txBox="1"/>
          <p:nvPr>
            <p:ph idx="1" type="body"/>
          </p:nvPr>
        </p:nvSpPr>
        <p:spPr>
          <a:xfrm>
            <a:off x="695325" y="1627200"/>
            <a:ext cx="11244126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Available services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Inventory database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STAC API based on inventory database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STAC-Geoparquet files based on inventory database</a:t>
            </a:r>
            <a:endParaRPr/>
          </a:p>
          <a:p>
            <a:pPr indent="-1270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Corbel"/>
              <a:ea typeface="Corbel"/>
              <a:cs typeface="Corbel"/>
              <a:sym typeface="Corbel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Inventory database 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based on SpatioTemporal Asset Catalog (STAC)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order:status 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extension for STAC items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orderable = not yet ingested into terrabyte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pending = currently being ingested into terrabyte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succeeded = available on terrabyte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US">
                <a:latin typeface="Corbel"/>
                <a:ea typeface="Corbel"/>
                <a:cs typeface="Corbel"/>
                <a:sym typeface="Corbel"/>
              </a:rPr>
              <a:t>deleted = removed from terrabyte due to removal by the data provider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deprecated</a:t>
            </a:r>
            <a:r>
              <a:rPr lang="en-US">
                <a:latin typeface="Corbel"/>
                <a:ea typeface="Corbel"/>
                <a:cs typeface="Corbel"/>
                <a:sym typeface="Corbel"/>
              </a:rPr>
              <a:t> flag = Item has been replaced by another scene or removed from the catalog</a:t>
            </a:r>
            <a:endParaRPr/>
          </a:p>
        </p:txBody>
      </p:sp>
      <p:sp>
        <p:nvSpPr>
          <p:cNvPr id="406" name="Google Shape;406;p4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7" name="Google Shape;407;p4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terrabyte replica datasets, Jonas Eberle, 15.10.2025</a:t>
            </a:r>
            <a:endParaRPr/>
          </a:p>
        </p:txBody>
      </p:sp>
      <p:pic>
        <p:nvPicPr>
          <p:cNvPr descr="C:\Users\schw_ma\AppData\Local\Microsoft\Windows\INetCache\Content.Word\terrabyte_logo_color.png" id="408" name="Google Shape;4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2641" y="69224"/>
            <a:ext cx="1152074" cy="123553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"/>
          <p:cNvSpPr txBox="1"/>
          <p:nvPr/>
        </p:nvSpPr>
        <p:spPr>
          <a:xfrm>
            <a:off x="695325" y="6215273"/>
            <a:ext cx="97680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https://docs.terrabyte.lrz.de/datasets/terrabyte-datasets/inventory/introduction/</a:t>
            </a: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"/>
          <p:cNvSpPr txBox="1"/>
          <p:nvPr>
            <p:ph type="title"/>
          </p:nvPr>
        </p:nvSpPr>
        <p:spPr>
          <a:xfrm>
            <a:off x="695326" y="333375"/>
            <a:ext cx="10200284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/>
              <a:t>Ingestion workflow</a:t>
            </a:r>
            <a:endParaRPr/>
          </a:p>
        </p:txBody>
      </p:sp>
      <p:sp>
        <p:nvSpPr>
          <p:cNvPr id="415" name="Google Shape;415;p5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schw_ma\AppData\Local\Microsoft\Windows\INetCache\Content.Word\terrabyte_logo_color.png" id="416" name="Google Shape;4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2641" y="69224"/>
            <a:ext cx="1152074" cy="123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7521" y="3459542"/>
            <a:ext cx="9102634" cy="335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884" y="849090"/>
            <a:ext cx="7109482" cy="3181443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terrabyte replica datasets, Jonas Eberle, 15.10.2025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"/>
          <p:cNvSpPr txBox="1"/>
          <p:nvPr>
            <p:ph type="title"/>
          </p:nvPr>
        </p:nvSpPr>
        <p:spPr>
          <a:xfrm>
            <a:off x="695326" y="333375"/>
            <a:ext cx="8762183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/>
              <a:t>What needs to be considered for </a:t>
            </a:r>
            <a:br>
              <a:rPr lang="en-US"/>
            </a:br>
            <a:r>
              <a:rPr lang="en-US"/>
              <a:t>consistency checks?</a:t>
            </a:r>
            <a:endParaRPr/>
          </a:p>
        </p:txBody>
      </p:sp>
      <p:sp>
        <p:nvSpPr>
          <p:cNvPr id="425" name="Google Shape;425;p6"/>
          <p:cNvSpPr txBox="1"/>
          <p:nvPr>
            <p:ph idx="1" type="body"/>
          </p:nvPr>
        </p:nvSpPr>
        <p:spPr>
          <a:xfrm>
            <a:off x="695326" y="1627200"/>
            <a:ext cx="5470344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1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b="0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we have all scenes (=granules) ingested?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individual scenes been reprocessed?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we identify reprocessed scenes?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individual scenes been deleted?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yes, what is the reason?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t/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Assumptions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Scene identifiers are unique (usually, not always… ☹ 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can identify reprocessed scenes based on the scene identifier (usually, not always… ☹ )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6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7" name="Google Shape;427;p6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terrabyte replica datasets, Jonas Eberle, 15.10.2025</a:t>
            </a:r>
            <a:endParaRPr/>
          </a:p>
        </p:txBody>
      </p:sp>
      <p:pic>
        <p:nvPicPr>
          <p:cNvPr descr="C:\Users\schw_ma\AppData\Local\Microsoft\Windows\INetCache\Content.Word\terrabyte_logo_color.png" id="428" name="Google Shape;4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2641" y="69224"/>
            <a:ext cx="1152074" cy="1235538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"/>
          <p:cNvSpPr txBox="1"/>
          <p:nvPr/>
        </p:nvSpPr>
        <p:spPr>
          <a:xfrm>
            <a:off x="6572996" y="1649095"/>
            <a:ext cx="5619004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of available scenes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USGS Landsat: </a:t>
            </a: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https://www.usgs.gov/landsat-missions/bulk-metadata-service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ESA Sentinel: </a:t>
            </a: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https://csv.dataspace.copernicus.eu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NASA MODIS/VIIRS: none available</a:t>
            </a:r>
            <a:endParaRPr/>
          </a:p>
          <a:p>
            <a:pPr indent="-1651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(or API?) of deleted scenes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ESA Sentinel: </a:t>
            </a: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https://documentation.dataspace.copernicus.eu/APIs/OData.html#odata-deletedproducts-endpoint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USGS Landsat: none available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NASA MODIS/VIIRS: none available</a:t>
            </a:r>
            <a:endParaRPr/>
          </a:p>
          <a:p>
            <a:pPr indent="-101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"/>
          <p:cNvSpPr txBox="1"/>
          <p:nvPr>
            <p:ph type="title"/>
          </p:nvPr>
        </p:nvSpPr>
        <p:spPr>
          <a:xfrm>
            <a:off x="695326" y="333375"/>
            <a:ext cx="10200284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/>
              <a:t>terrabyte inventory consistency checks</a:t>
            </a:r>
            <a:endParaRPr/>
          </a:p>
        </p:txBody>
      </p:sp>
      <p:sp>
        <p:nvSpPr>
          <p:cNvPr id="435" name="Google Shape;435;p7"/>
          <p:cNvSpPr txBox="1"/>
          <p:nvPr>
            <p:ph idx="1" type="body"/>
          </p:nvPr>
        </p:nvSpPr>
        <p:spPr>
          <a:xfrm>
            <a:off x="695325" y="1627200"/>
            <a:ext cx="10801349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1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Regular inventory comparison</a:t>
            </a:r>
            <a:r>
              <a:rPr b="0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(USGS Landsat, ESA Sentinel, NASA MODIS/VIIRS)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Download of bulk CSV files with complete inventory (</a:t>
            </a:r>
            <a:r>
              <a:rPr b="0" i="0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inventory files for MODIS/VIIRS!</a:t>
            </a:r>
            <a:r>
              <a:rPr b="0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Synchronization of scene identifiers between data provider and inventory 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scenes available at data provider but missing in own inventory </a:t>
            </a:r>
            <a:r>
              <a:rPr b="0" i="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b="0" i="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b="0" i="0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insert into inventory with status orderable and start ingestion of scenes 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scenes missing at data provider but available in own inventory </a:t>
            </a:r>
            <a:r>
              <a:rPr b="0" i="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b="0" i="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b="0" i="0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mark scenes as deleted in inventory and remove them from storage/user catalog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 deviations between data provider and own inventory </a:t>
            </a:r>
            <a:endParaRPr/>
          </a:p>
          <a:p>
            <a:pPr indent="-152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Regular check of deleted scenes (only Copernicus Dataspace Ecosystem)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an API for deleted/removed scenes (e.g., </a:t>
            </a:r>
            <a:r>
              <a:rPr b="0" i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DeletedProducts</a:t>
            </a:r>
            <a:r>
              <a:rPr b="0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-API from CDSE)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Mark scene as deleted in inventory</a:t>
            </a:r>
            <a:endParaRPr sz="28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Delete scene from storage and user catalog </a:t>
            </a:r>
            <a:endParaRPr/>
          </a:p>
        </p:txBody>
      </p:sp>
      <p:sp>
        <p:nvSpPr>
          <p:cNvPr id="436" name="Google Shape;436;p7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7" name="Google Shape;437;p7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terrabyte replica datasets, Jonas Eberle, 15.10.2025</a:t>
            </a:r>
            <a:endParaRPr/>
          </a:p>
        </p:txBody>
      </p:sp>
      <p:pic>
        <p:nvPicPr>
          <p:cNvPr descr="C:\Users\schw_ma\AppData\Local\Microsoft\Windows\INetCache\Content.Word\terrabyte_logo_color.png" id="438" name="Google Shape;4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2641" y="69224"/>
            <a:ext cx="1152074" cy="123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"/>
          <p:cNvSpPr txBox="1"/>
          <p:nvPr>
            <p:ph type="title"/>
          </p:nvPr>
        </p:nvSpPr>
        <p:spPr>
          <a:xfrm>
            <a:off x="695326" y="333375"/>
            <a:ext cx="10200284" cy="49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1" lang="en-US"/>
              <a:t>terrabyte</a:t>
            </a:r>
            <a:r>
              <a:rPr lang="en-US"/>
              <a:t> ‘EO data checker’</a:t>
            </a:r>
            <a:endParaRPr/>
          </a:p>
        </p:txBody>
      </p:sp>
      <p:sp>
        <p:nvSpPr>
          <p:cNvPr id="445" name="Google Shape;445;p8"/>
          <p:cNvSpPr txBox="1"/>
          <p:nvPr>
            <p:ph idx="1" type="body"/>
          </p:nvPr>
        </p:nvSpPr>
        <p:spPr>
          <a:xfrm>
            <a:off x="6439986" y="1390132"/>
            <a:ext cx="5549448" cy="5036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Which satellite scenes from the data providers' inventory are available on terrabyte?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b="1" sz="7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This is answered by the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terrabyte 'EO data checker'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Dashboard on the completeness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of the data on terrabyte compared to the catalogs of the data providers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Targeted search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for your own areas and time periods or individual satellite scenes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Continuous comparison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with the overall catalogs of the data providers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More information: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https://docs.terrabyte.lrz.de/category/inventory/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8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8"/>
          <p:cNvSpPr/>
          <p:nvPr/>
        </p:nvSpPr>
        <p:spPr>
          <a:xfrm>
            <a:off x="695326" y="6515499"/>
            <a:ext cx="1100075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https://docs.terrabyte.lrz.de/datasets/terrabyte-datasets/inventory/dashboards/</a:t>
            </a: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8" name="Google Shape;448;p8"/>
          <p:cNvSpPr txBox="1"/>
          <p:nvPr/>
        </p:nvSpPr>
        <p:spPr>
          <a:xfrm>
            <a:off x="695325" y="693415"/>
            <a:ext cx="38619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Example: Landsat 8 Collection 2</a:t>
            </a:r>
            <a:endParaRPr/>
          </a:p>
        </p:txBody>
      </p:sp>
      <p:pic>
        <p:nvPicPr>
          <p:cNvPr descr="C:\Users\schw_ma\AppData\Local\Microsoft\Windows\INetCache\Content.Word\terrabyte_logo_color.png" id="449" name="Google Shape;44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92641" y="69224"/>
            <a:ext cx="1152074" cy="12355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0" name="Google Shape;450;p8"/>
          <p:cNvGrpSpPr/>
          <p:nvPr/>
        </p:nvGrpSpPr>
        <p:grpSpPr>
          <a:xfrm>
            <a:off x="445650" y="1295244"/>
            <a:ext cx="5948620" cy="5235400"/>
            <a:chOff x="445649" y="1295244"/>
            <a:chExt cx="6319792" cy="5235400"/>
          </a:xfrm>
        </p:grpSpPr>
        <p:sp>
          <p:nvSpPr>
            <p:cNvPr id="451" name="Google Shape;451;p8"/>
            <p:cNvSpPr/>
            <p:nvPr/>
          </p:nvSpPr>
          <p:spPr>
            <a:xfrm>
              <a:off x="445649" y="1304761"/>
              <a:ext cx="6319792" cy="5225883"/>
            </a:xfrm>
            <a:prstGeom prst="rect">
              <a:avLst/>
            </a:prstGeom>
            <a:solidFill>
              <a:srgbClr val="AAD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2" name="Google Shape;452;p8"/>
            <p:cNvPicPr preferRelativeResize="0"/>
            <p:nvPr/>
          </p:nvPicPr>
          <p:blipFill rotWithShape="1">
            <a:blip r:embed="rId6">
              <a:alphaModFix/>
            </a:blip>
            <a:srcRect b="4610" l="0" r="0" t="5079"/>
            <a:stretch/>
          </p:blipFill>
          <p:spPr>
            <a:xfrm>
              <a:off x="892265" y="1295244"/>
              <a:ext cx="5426560" cy="465573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3" name="Google Shape;453;p8"/>
            <p:cNvGrpSpPr/>
            <p:nvPr/>
          </p:nvGrpSpPr>
          <p:grpSpPr>
            <a:xfrm>
              <a:off x="1240533" y="6061761"/>
              <a:ext cx="4554935" cy="432701"/>
              <a:chOff x="970438" y="1409179"/>
              <a:chExt cx="4554935" cy="432701"/>
            </a:xfrm>
          </p:grpSpPr>
          <p:pic>
            <p:nvPicPr>
              <p:cNvPr id="454" name="Google Shape;454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19676"/>
              <a:stretch/>
            </p:blipFill>
            <p:spPr>
              <a:xfrm>
                <a:off x="970438" y="1443418"/>
                <a:ext cx="4456121" cy="3984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5" name="Google Shape;455;p8"/>
              <p:cNvSpPr txBox="1"/>
              <p:nvPr/>
            </p:nvSpPr>
            <p:spPr>
              <a:xfrm>
                <a:off x="5271777" y="1409179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"/>
          <p:cNvSpPr txBox="1"/>
          <p:nvPr>
            <p:ph type="title"/>
          </p:nvPr>
        </p:nvSpPr>
        <p:spPr>
          <a:xfrm>
            <a:off x="695326" y="333375"/>
            <a:ext cx="10200284" cy="98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461" name="Google Shape;461;p9"/>
          <p:cNvSpPr txBox="1"/>
          <p:nvPr>
            <p:ph idx="1" type="body"/>
          </p:nvPr>
        </p:nvSpPr>
        <p:spPr>
          <a:xfrm>
            <a:off x="695324" y="1627200"/>
            <a:ext cx="11257189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b="1" lang="en-US"/>
              <a:t>Bulk metadata files</a:t>
            </a:r>
            <a:r>
              <a:rPr lang="en-US"/>
              <a:t> (e.g., CSV, Geoparquet) necessary for consistency checks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/>
              <a:t>Notifications / API for </a:t>
            </a:r>
            <a:r>
              <a:rPr b="1" lang="en-US"/>
              <a:t>deleted scenes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b="1" lang="en-US"/>
              <a:t>Enormous effort </a:t>
            </a:r>
            <a:r>
              <a:rPr lang="en-US"/>
              <a:t>to do it the ‘correct way’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What is next?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/>
              <a:t>Is there a need for a common approach for dataset replication?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/>
              <a:t>How can we lower the demand of dataset replication?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62" name="Google Shape;462;p9"/>
          <p:cNvSpPr txBox="1"/>
          <p:nvPr>
            <p:ph idx="12" type="sldNum"/>
          </p:nvPr>
        </p:nvSpPr>
        <p:spPr>
          <a:xfrm>
            <a:off x="0" y="5342399"/>
            <a:ext cx="2880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36000" spcFirstLastPara="1" rIns="36000" wrap="square" tIns="90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p9"/>
          <p:cNvSpPr txBox="1"/>
          <p:nvPr>
            <p:ph idx="11" type="ftr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terrabyte replica datasets, Jonas Eberle, 15.10.2025</a:t>
            </a:r>
            <a:endParaRPr/>
          </a:p>
        </p:txBody>
      </p:sp>
      <p:pic>
        <p:nvPicPr>
          <p:cNvPr descr="C:\Users\schw_ma\AppData\Local\Microsoft\Windows\INetCache\Content.Word\terrabyte_logo_color.png" id="464" name="Google Shape;4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2641" y="69224"/>
            <a:ext cx="1152074" cy="123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2024-11-13T07:17:39Z</dcterms:created>
  <dc:creator>Eberle, Jonas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0x010100CAEB905D47BBBA499131A7D6872983FF</vt:lpwstr>
  </property>
</Properties>
</file>