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6" roundtripDataSignature="AMtx7miIxtecgqunIaOfpcyC+X6AT2Ia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jpg"/><Relationship Id="rId4" Type="http://schemas.openxmlformats.org/officeDocument/2006/relationships/image" Target="../media/image8.jpg"/><Relationship Id="rId5" Type="http://schemas.openxmlformats.org/officeDocument/2006/relationships/image" Target="../media/image4.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10"/>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10"/>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10"/>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10"/>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10"/>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10"/>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10"/>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10"/>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1"/>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11"/>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11"/>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11"/>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1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11"/>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11"/>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11"/>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11"/>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WGISS-60, 13-17 October,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2"/>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3" name="Google Shape;33;p12"/>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4" name="Google Shape;34;p12"/>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5" name="Google Shape;35;p12"/>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6" name="Google Shape;36;p12"/>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7" name="Google Shape;37;p12"/>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8" name="Google Shape;38;p12"/>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9" name="Google Shape;39;p1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12"/>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1" name="Google Shape;41;p12"/>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WGISS-60, 13-17 October,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3"/>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4" name="Google Shape;44;p13"/>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5" name="Google Shape;45;p13"/>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6" name="Google Shape;46;p13"/>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7" name="Google Shape;47;p1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8" name="Google Shape;48;p13"/>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9" name="Google Shape;49;p13"/>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13"/>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WGISS-60, 13-17 October,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9"/>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9"/>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9"/>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9"/>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rive.google.com/drive/folders/1w7MdXIUU_pvLebfX0JP9uscXYtEsTXT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txBox="1"/>
          <p:nvPr>
            <p:ph type="title"/>
          </p:nvPr>
        </p:nvSpPr>
        <p:spPr>
          <a:xfrm>
            <a:off x="132023" y="131950"/>
            <a:ext cx="5308800"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GB"/>
              <a:t>Big Data</a:t>
            </a:r>
            <a:br>
              <a:rPr lang="en-GB"/>
            </a:br>
            <a:r>
              <a:rPr lang="en-GB" sz="2400"/>
              <a:t>What does this mean for WGISS?</a:t>
            </a:r>
            <a:endParaRPr/>
          </a:p>
        </p:txBody>
      </p:sp>
      <p:sp>
        <p:nvSpPr>
          <p:cNvPr id="56" name="Google Shape;56;p1"/>
          <p:cNvSpPr txBox="1"/>
          <p:nvPr/>
        </p:nvSpPr>
        <p:spPr>
          <a:xfrm>
            <a:off x="5181450" y="3511250"/>
            <a:ext cx="39627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Robert Fletcher, UKSA</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Agenda Item 7.2</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WGISS-60</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13-17 October, 2025</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Oberpfaffenhofen, Germany</a:t>
            </a:r>
            <a:endParaRPr b="1" i="0" sz="17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 name="Shape 60"/>
        <p:cNvGrpSpPr/>
        <p:nvPr/>
      </p:nvGrpSpPr>
      <p:grpSpPr>
        <a:xfrm>
          <a:off x="0" y="0"/>
          <a:ext cx="0" cy="0"/>
          <a:chOff x="0" y="0"/>
          <a:chExt cx="0" cy="0"/>
        </a:xfrm>
      </p:grpSpPr>
      <p:sp>
        <p:nvSpPr>
          <p:cNvPr id="61" name="Google Shape;61;p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a:t>Presentation Guidance</a:t>
            </a:r>
            <a:endParaRPr/>
          </a:p>
        </p:txBody>
      </p:sp>
      <p:sp>
        <p:nvSpPr>
          <p:cNvPr id="62" name="Google Shape;62;p2"/>
          <p:cNvSpPr txBox="1"/>
          <p:nvPr>
            <p:ph idx="1" type="body"/>
          </p:nvPr>
        </p:nvSpPr>
        <p:spPr>
          <a:xfrm>
            <a:off x="261150" y="1026550"/>
            <a:ext cx="8621700" cy="3497100"/>
          </a:xfrm>
          <a:prstGeom prst="rect">
            <a:avLst/>
          </a:prstGeom>
          <a:noFill/>
          <a:ln>
            <a:noFill/>
          </a:ln>
        </p:spPr>
        <p:txBody>
          <a:bodyPr anchorCtr="0" anchor="t" bIns="34275" lIns="68575" spcFirstLastPara="1" rIns="68575" wrap="square" tIns="34275">
            <a:noAutofit/>
          </a:bodyPr>
          <a:lstStyle/>
          <a:p>
            <a:pPr indent="-336550" lvl="0" marL="457200" rtl="0" algn="l">
              <a:lnSpc>
                <a:spcPct val="150000"/>
              </a:lnSpc>
              <a:spcBef>
                <a:spcPts val="800"/>
              </a:spcBef>
              <a:spcAft>
                <a:spcPts val="0"/>
              </a:spcAft>
              <a:buSzPts val="1700"/>
              <a:buChar char="❖"/>
            </a:pPr>
            <a:r>
              <a:rPr lang="en-GB" sz="1700"/>
              <a:t>All presentations should be uploaded to the shared google drive: </a:t>
            </a:r>
            <a:r>
              <a:rPr lang="en-GB" sz="1600"/>
              <a:t>	</a:t>
            </a:r>
            <a:r>
              <a:rPr lang="en-GB" sz="1600" u="sng">
                <a:solidFill>
                  <a:schemeClr val="hlink"/>
                </a:solidFill>
                <a:hlinkClick r:id="rId3"/>
              </a:rPr>
              <a:t>https://drive.google.com/drive/folders/1w7MdXIUU_pvLebfX0JP9uscXYtEsTXTK</a:t>
            </a:r>
            <a:r>
              <a:rPr lang="en-GB" sz="1600"/>
              <a:t> </a:t>
            </a:r>
            <a:endParaRPr sz="1600"/>
          </a:p>
          <a:p>
            <a:pPr indent="-336550" lvl="1" marL="914400" rtl="0" algn="l">
              <a:lnSpc>
                <a:spcPct val="150000"/>
              </a:lnSpc>
              <a:spcBef>
                <a:spcPts val="0"/>
              </a:spcBef>
              <a:spcAft>
                <a:spcPts val="0"/>
              </a:spcAft>
              <a:buSzPts val="1700"/>
              <a:buChar char="▪"/>
            </a:pPr>
            <a:r>
              <a:rPr lang="en-GB" sz="1700"/>
              <a:t>Ask Libby for edit access as required (libby@symbioscomms.com)</a:t>
            </a:r>
            <a:endParaRPr sz="1700"/>
          </a:p>
          <a:p>
            <a:pPr indent="-336550" lvl="0" marL="457200" rtl="0" algn="l">
              <a:lnSpc>
                <a:spcPct val="150000"/>
              </a:lnSpc>
              <a:spcBef>
                <a:spcPts val="0"/>
              </a:spcBef>
              <a:spcAft>
                <a:spcPts val="0"/>
              </a:spcAft>
              <a:buSzPts val="1700"/>
              <a:buChar char="❖"/>
            </a:pPr>
            <a:r>
              <a:rPr lang="en-GB" sz="1700"/>
              <a:t>Files should be named </a:t>
            </a:r>
            <a:r>
              <a:rPr lang="en-GB" sz="1700">
                <a:latin typeface="Montserrat SemiBold"/>
                <a:ea typeface="Montserrat SemiBold"/>
                <a:cs typeface="Montserrat SemiBold"/>
                <a:sym typeface="Montserrat SemiBold"/>
              </a:rPr>
              <a:t>Item_Presentation Title_Name_version</a:t>
            </a:r>
            <a:endParaRPr sz="1700">
              <a:latin typeface="Montserrat SemiBold"/>
              <a:ea typeface="Montserrat SemiBold"/>
              <a:cs typeface="Montserrat SemiBold"/>
              <a:sym typeface="Montserrat SemiBold"/>
            </a:endParaRPr>
          </a:p>
          <a:p>
            <a:pPr indent="-336550" lvl="1" marL="914400" rtl="0" algn="l">
              <a:lnSpc>
                <a:spcPct val="150000"/>
              </a:lnSpc>
              <a:spcBef>
                <a:spcPts val="0"/>
              </a:spcBef>
              <a:spcAft>
                <a:spcPts val="0"/>
              </a:spcAft>
              <a:buSzPts val="1700"/>
              <a:buChar char="▪"/>
            </a:pPr>
            <a:r>
              <a:rPr lang="en-GB" sz="1700"/>
              <a:t>E.g. </a:t>
            </a:r>
            <a:r>
              <a:rPr lang="en-GB" sz="1700">
                <a:latin typeface="Montserrat SemiBold"/>
                <a:ea typeface="Montserrat SemiBold"/>
                <a:cs typeface="Montserrat SemiBold"/>
                <a:sym typeface="Montserrat SemiBold"/>
              </a:rPr>
              <a:t>1.3_WGISS Chair Report_Tom Sohre_v1</a:t>
            </a:r>
            <a:endParaRPr sz="1700">
              <a:latin typeface="Montserrat SemiBold"/>
              <a:ea typeface="Montserrat SemiBold"/>
              <a:cs typeface="Montserrat SemiBold"/>
              <a:sym typeface="Montserrat SemiBold"/>
            </a:endParaRPr>
          </a:p>
          <a:p>
            <a:pPr indent="-336550" lvl="0" marL="457200" rtl="0" algn="l">
              <a:lnSpc>
                <a:spcPct val="150000"/>
              </a:lnSpc>
              <a:spcBef>
                <a:spcPts val="0"/>
              </a:spcBef>
              <a:spcAft>
                <a:spcPts val="0"/>
              </a:spcAft>
              <a:buSzPts val="1700"/>
              <a:buChar char="❖"/>
            </a:pPr>
            <a:r>
              <a:rPr lang="en-GB" sz="1700"/>
              <a:t>Presenters should join the webex line and present from their own screen using screen share features</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3200"/>
              <a:t>What is Big Data?</a:t>
            </a:r>
            <a:endParaRPr/>
          </a:p>
        </p:txBody>
      </p:sp>
      <p:sp>
        <p:nvSpPr>
          <p:cNvPr id="68" name="Google Shape;68;p3"/>
          <p:cNvSpPr txBox="1"/>
          <p:nvPr/>
        </p:nvSpPr>
        <p:spPr>
          <a:xfrm>
            <a:off x="426403" y="822642"/>
            <a:ext cx="8299759" cy="377026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266093"/>
              </a:buClr>
              <a:buSzPts val="1600"/>
              <a:buFont typeface="Arial"/>
              <a:buNone/>
            </a:pPr>
            <a:r>
              <a:rPr b="0" i="0" lang="en-GB" sz="1600" u="none" cap="none" strike="noStrike">
                <a:solidFill>
                  <a:srgbClr val="266093"/>
                </a:solidFill>
                <a:latin typeface="Arial"/>
                <a:ea typeface="Arial"/>
                <a:cs typeface="Arial"/>
                <a:sym typeface="Arial"/>
              </a:rPr>
              <a:t>The term Big Data is often used, but what does it really mean?</a:t>
            </a:r>
            <a:endParaRPr/>
          </a:p>
          <a:p>
            <a:pPr indent="0" lvl="0" marL="0" marR="0" rtl="0" algn="l">
              <a:lnSpc>
                <a:spcPct val="90000"/>
              </a:lnSpc>
              <a:spcBef>
                <a:spcPts val="1000"/>
              </a:spcBef>
              <a:spcAft>
                <a:spcPts val="0"/>
              </a:spcAft>
              <a:buClr>
                <a:srgbClr val="000000"/>
              </a:buClr>
              <a:buSzPts val="1600"/>
              <a:buFont typeface="Arial"/>
              <a:buNone/>
            </a:pPr>
            <a:r>
              <a:t/>
            </a:r>
            <a:endParaRPr b="0" i="0" sz="16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ts val="1600"/>
              <a:buFont typeface="Arial"/>
              <a:buNone/>
            </a:pPr>
            <a:r>
              <a:rPr b="0" i="0" lang="en-GB" sz="1600" u="none" cap="none" strike="noStrike">
                <a:solidFill>
                  <a:srgbClr val="266093"/>
                </a:solidFill>
                <a:latin typeface="Arial"/>
                <a:ea typeface="Arial"/>
                <a:cs typeface="Arial"/>
                <a:sym typeface="Arial"/>
              </a:rPr>
              <a:t>‘Big data refers to </a:t>
            </a:r>
            <a:r>
              <a:rPr b="1" i="0" lang="en-GB" sz="1600" u="none" cap="none" strike="noStrike">
                <a:solidFill>
                  <a:srgbClr val="266093"/>
                </a:solidFill>
                <a:latin typeface="Arial"/>
                <a:ea typeface="Arial"/>
                <a:cs typeface="Arial"/>
                <a:sym typeface="Arial"/>
              </a:rPr>
              <a:t>massive, complex </a:t>
            </a:r>
            <a:r>
              <a:rPr b="0" i="0" lang="en-GB" sz="1600" u="none" cap="none" strike="noStrike">
                <a:solidFill>
                  <a:srgbClr val="266093"/>
                </a:solidFill>
                <a:latin typeface="Arial"/>
                <a:ea typeface="Arial"/>
                <a:cs typeface="Arial"/>
                <a:sym typeface="Arial"/>
              </a:rPr>
              <a:t>data sets that traditional data management systems cannot handle.’</a:t>
            </a:r>
            <a:endParaRPr/>
          </a:p>
          <a:p>
            <a:pPr indent="0" lvl="0" marL="0" marR="0" rtl="0" algn="l">
              <a:lnSpc>
                <a:spcPct val="90000"/>
              </a:lnSpc>
              <a:spcBef>
                <a:spcPts val="1000"/>
              </a:spcBef>
              <a:spcAft>
                <a:spcPts val="0"/>
              </a:spcAft>
              <a:buNone/>
            </a:pPr>
            <a:r>
              <a:rPr b="0" i="0" lang="en-GB" sz="1600" u="none" cap="none" strike="noStrike">
                <a:solidFill>
                  <a:srgbClr val="266093"/>
                </a:solidFill>
                <a:latin typeface="Arial"/>
                <a:ea typeface="Arial"/>
                <a:cs typeface="Arial"/>
                <a:sym typeface="Arial"/>
              </a:rPr>
              <a:t>‘Big data is </a:t>
            </a:r>
            <a:r>
              <a:rPr b="1" i="0" lang="en-GB" sz="1600" u="none" cap="none" strike="noStrike">
                <a:solidFill>
                  <a:srgbClr val="266093"/>
                </a:solidFill>
                <a:latin typeface="Arial"/>
                <a:ea typeface="Arial"/>
                <a:cs typeface="Arial"/>
                <a:sym typeface="Arial"/>
              </a:rPr>
              <a:t>more than just massive amounts of information</a:t>
            </a:r>
            <a:r>
              <a:rPr b="0" i="0" lang="en-GB" sz="1600" u="none" cap="none" strike="noStrike">
                <a:solidFill>
                  <a:srgbClr val="266093"/>
                </a:solidFill>
                <a:latin typeface="Arial"/>
                <a:ea typeface="Arial"/>
                <a:cs typeface="Arial"/>
                <a:sym typeface="Arial"/>
              </a:rPr>
              <a:t>. Rather, it is an </a:t>
            </a:r>
            <a:r>
              <a:rPr b="1" i="0" lang="en-GB" sz="1600" u="none" cap="none" strike="noStrike">
                <a:solidFill>
                  <a:srgbClr val="266093"/>
                </a:solidFill>
                <a:latin typeface="Arial"/>
                <a:ea typeface="Arial"/>
                <a:cs typeface="Arial"/>
                <a:sym typeface="Arial"/>
              </a:rPr>
              <a:t>intricate ecosystem of technologies, methodologies and processes </a:t>
            </a:r>
            <a:r>
              <a:rPr b="0" i="0" lang="en-GB" sz="1600" u="none" cap="none" strike="noStrike">
                <a:solidFill>
                  <a:srgbClr val="266093"/>
                </a:solidFill>
                <a:latin typeface="Arial"/>
                <a:ea typeface="Arial"/>
                <a:cs typeface="Arial"/>
                <a:sym typeface="Arial"/>
              </a:rPr>
              <a:t>used to capture, store, manage and </a:t>
            </a:r>
            <a:r>
              <a:rPr b="1" i="0" lang="en-GB" sz="1600" u="none" cap="none" strike="noStrike">
                <a:solidFill>
                  <a:srgbClr val="266093"/>
                </a:solidFill>
                <a:latin typeface="Arial"/>
                <a:ea typeface="Arial"/>
                <a:cs typeface="Arial"/>
                <a:sym typeface="Arial"/>
              </a:rPr>
              <a:t>analyse vast volumes of diverse data</a:t>
            </a:r>
            <a:r>
              <a:rPr b="0" i="0" lang="en-GB" sz="1600" u="none" cap="none" strike="noStrike">
                <a:solidFill>
                  <a:srgbClr val="266093"/>
                </a:solidFill>
                <a:latin typeface="Arial"/>
                <a:ea typeface="Arial"/>
                <a:cs typeface="Arial"/>
                <a:sym typeface="Arial"/>
              </a:rPr>
              <a:t>.’</a:t>
            </a:r>
            <a:endParaRPr/>
          </a:p>
          <a:p>
            <a:pPr indent="0" lvl="0" marL="0" marR="0" rtl="0" algn="l">
              <a:lnSpc>
                <a:spcPct val="90000"/>
              </a:lnSpc>
              <a:spcBef>
                <a:spcPts val="1000"/>
              </a:spcBef>
              <a:spcAft>
                <a:spcPts val="0"/>
              </a:spcAft>
              <a:buNone/>
            </a:pPr>
            <a:r>
              <a:rPr b="0" i="0" lang="en-GB" sz="1600" u="none" cap="none" strike="noStrike">
                <a:solidFill>
                  <a:srgbClr val="266093"/>
                </a:solidFill>
                <a:latin typeface="Arial"/>
                <a:ea typeface="Arial"/>
                <a:cs typeface="Arial"/>
                <a:sym typeface="Arial"/>
              </a:rPr>
              <a:t>Big Data is often referred to as </a:t>
            </a:r>
            <a:r>
              <a:rPr b="1" i="0" lang="en-GB" sz="1600" u="none" cap="none" strike="noStrike">
                <a:solidFill>
                  <a:srgbClr val="266093"/>
                </a:solidFill>
                <a:latin typeface="Arial"/>
                <a:ea typeface="Arial"/>
                <a:cs typeface="Arial"/>
                <a:sym typeface="Arial"/>
              </a:rPr>
              <a:t>‘the new oil’ </a:t>
            </a:r>
            <a:r>
              <a:rPr b="0" i="0" lang="en-GB" sz="1600" u="none" cap="none" strike="noStrike">
                <a:solidFill>
                  <a:srgbClr val="266093"/>
                </a:solidFill>
                <a:latin typeface="Arial"/>
                <a:ea typeface="Arial"/>
                <a:cs typeface="Arial"/>
                <a:sym typeface="Arial"/>
              </a:rPr>
              <a:t>for its role </a:t>
            </a:r>
            <a:r>
              <a:rPr b="1" i="0" lang="en-GB" sz="1600" u="none" cap="none" strike="noStrike">
                <a:solidFill>
                  <a:srgbClr val="266093"/>
                </a:solidFill>
                <a:latin typeface="Arial"/>
                <a:ea typeface="Arial"/>
                <a:cs typeface="Arial"/>
                <a:sym typeface="Arial"/>
              </a:rPr>
              <a:t>driving business growth and innovation</a:t>
            </a:r>
            <a:endParaRPr/>
          </a:p>
          <a:p>
            <a:pPr indent="0" lvl="0" marL="0" marR="0" rtl="0" algn="l">
              <a:lnSpc>
                <a:spcPct val="90000"/>
              </a:lnSpc>
              <a:spcBef>
                <a:spcPts val="1000"/>
              </a:spcBef>
              <a:spcAft>
                <a:spcPts val="0"/>
              </a:spcAft>
              <a:buNone/>
            </a:pPr>
            <a:r>
              <a:rPr b="1" i="0" lang="en-GB" sz="1600" u="none" cap="none" strike="noStrike">
                <a:solidFill>
                  <a:srgbClr val="266093"/>
                </a:solidFill>
                <a:latin typeface="Arial"/>
                <a:ea typeface="Arial"/>
                <a:cs typeface="Arial"/>
                <a:sym typeface="Arial"/>
              </a:rPr>
              <a:t>Artificial Intelligence and Machine Learning </a:t>
            </a:r>
            <a:r>
              <a:rPr b="0" i="0" lang="en-GB" sz="1600" u="none" cap="none" strike="noStrike">
                <a:solidFill>
                  <a:srgbClr val="266093"/>
                </a:solidFill>
                <a:latin typeface="Arial"/>
                <a:ea typeface="Arial"/>
                <a:cs typeface="Arial"/>
                <a:sym typeface="Arial"/>
              </a:rPr>
              <a:t>technologies have increased the attention on Big Data. These technologies rely on the </a:t>
            </a:r>
            <a:r>
              <a:rPr b="1" i="0" lang="en-GB" sz="1600" u="none" cap="none" strike="noStrike">
                <a:solidFill>
                  <a:srgbClr val="266093"/>
                </a:solidFill>
                <a:latin typeface="Arial"/>
                <a:ea typeface="Arial"/>
                <a:cs typeface="Arial"/>
                <a:sym typeface="Arial"/>
              </a:rPr>
              <a:t>vast amounts of high quality data to train models and improve predictive algorithms</a:t>
            </a:r>
            <a:endParaRPr/>
          </a:p>
          <a:p>
            <a:pPr indent="0" lvl="0" marL="0" marR="0" rtl="0" algn="l">
              <a:lnSpc>
                <a:spcPct val="90000"/>
              </a:lnSpc>
              <a:spcBef>
                <a:spcPts val="1000"/>
              </a:spcBef>
              <a:spcAft>
                <a:spcPts val="0"/>
              </a:spcAft>
              <a:buClr>
                <a:srgbClr val="266093"/>
              </a:buClr>
              <a:buSzPts val="1800"/>
              <a:buFont typeface="Arial"/>
              <a:buNone/>
            </a:pPr>
            <a:r>
              <a:rPr b="0" i="0" lang="en-GB" sz="1800" u="none" cap="none" strike="noStrike">
                <a:solidFill>
                  <a:srgbClr val="266093"/>
                </a:solidFill>
                <a:latin typeface="Arial"/>
                <a:ea typeface="Arial"/>
                <a:cs typeface="Arial"/>
                <a:sym typeface="Arial"/>
              </a:rPr>
              <a:t> </a:t>
            </a:r>
            <a:endParaRPr b="0" i="0" sz="1800" u="none" cap="none" strike="noStrike">
              <a:solidFill>
                <a:srgbClr val="266093"/>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3600"/>
              <a:t>The five ‘V’s of Big Data</a:t>
            </a:r>
            <a:endParaRPr/>
          </a:p>
        </p:txBody>
      </p:sp>
      <p:sp>
        <p:nvSpPr>
          <p:cNvPr id="74" name="Google Shape;74;p4"/>
          <p:cNvSpPr txBox="1"/>
          <p:nvPr/>
        </p:nvSpPr>
        <p:spPr>
          <a:xfrm>
            <a:off x="354608" y="986559"/>
            <a:ext cx="8434783" cy="362106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66093"/>
              </a:buClr>
              <a:buSzPts val="1600"/>
              <a:buFont typeface="Arial"/>
              <a:buNone/>
            </a:pPr>
            <a:r>
              <a:rPr b="0" i="0" lang="en-GB" sz="1600" u="none" cap="none" strike="noStrike">
                <a:solidFill>
                  <a:srgbClr val="266093"/>
                </a:solidFill>
                <a:latin typeface="Arial"/>
                <a:ea typeface="Arial"/>
                <a:cs typeface="Arial"/>
                <a:sym typeface="Arial"/>
              </a:rPr>
              <a:t>Five characteristics that make Big Data unique from other kinds of data:</a:t>
            </a:r>
            <a:endParaRPr/>
          </a:p>
          <a:p>
            <a:pPr indent="0" lvl="0" marL="0" marR="0" rtl="0" algn="l">
              <a:lnSpc>
                <a:spcPct val="90000"/>
              </a:lnSpc>
              <a:spcBef>
                <a:spcPts val="1000"/>
              </a:spcBef>
              <a:spcAft>
                <a:spcPts val="0"/>
              </a:spcAft>
              <a:buClr>
                <a:srgbClr val="266093"/>
              </a:buClr>
              <a:buSzPts val="1600"/>
              <a:buFont typeface="Arial"/>
              <a:buNone/>
            </a:pPr>
            <a:r>
              <a:rPr b="1" i="0" lang="en-GB" sz="1600" u="none" cap="none" strike="noStrike">
                <a:solidFill>
                  <a:srgbClr val="266093"/>
                </a:solidFill>
                <a:latin typeface="Arial"/>
                <a:ea typeface="Arial"/>
                <a:cs typeface="Arial"/>
                <a:sym typeface="Arial"/>
              </a:rPr>
              <a:t>Volume:</a:t>
            </a:r>
            <a:r>
              <a:rPr b="0" i="0" lang="en-GB" sz="1600" u="none" cap="none" strike="noStrike">
                <a:solidFill>
                  <a:srgbClr val="266093"/>
                </a:solidFill>
                <a:latin typeface="Arial"/>
                <a:ea typeface="Arial"/>
                <a:cs typeface="Arial"/>
                <a:sym typeface="Arial"/>
              </a:rPr>
              <a:t> Big Data volumes are vast and of massive scale. Although there are no specific figures on what constitutes as Big Data</a:t>
            </a:r>
            <a:endParaRPr/>
          </a:p>
          <a:p>
            <a:pPr indent="0" lvl="0" marL="0" marR="0" rtl="0" algn="l">
              <a:lnSpc>
                <a:spcPct val="90000"/>
              </a:lnSpc>
              <a:spcBef>
                <a:spcPts val="1000"/>
              </a:spcBef>
              <a:spcAft>
                <a:spcPts val="0"/>
              </a:spcAft>
              <a:buClr>
                <a:srgbClr val="266093"/>
              </a:buClr>
              <a:buSzPts val="1600"/>
              <a:buFont typeface="Arial"/>
              <a:buNone/>
            </a:pPr>
            <a:r>
              <a:rPr b="1" i="0" lang="en-GB" sz="1600" u="none" cap="none" strike="noStrike">
                <a:solidFill>
                  <a:srgbClr val="266093"/>
                </a:solidFill>
                <a:latin typeface="Arial"/>
                <a:ea typeface="Arial"/>
                <a:cs typeface="Arial"/>
                <a:sym typeface="Arial"/>
              </a:rPr>
              <a:t>Velocity:</a:t>
            </a:r>
            <a:r>
              <a:rPr b="0" i="0" lang="en-GB" sz="1600" u="none" cap="none" strike="noStrike">
                <a:solidFill>
                  <a:srgbClr val="266093"/>
                </a:solidFill>
                <a:latin typeface="Arial"/>
                <a:ea typeface="Arial"/>
                <a:cs typeface="Arial"/>
                <a:sym typeface="Arial"/>
              </a:rPr>
              <a:t> Specifies the flow rate of data into a system. The data that becomes a Big Data set arrives at pace, and from multiple sources</a:t>
            </a:r>
            <a:endParaRPr/>
          </a:p>
          <a:p>
            <a:pPr indent="0" lvl="0" marL="0" marR="0" rtl="0" algn="l">
              <a:lnSpc>
                <a:spcPct val="90000"/>
              </a:lnSpc>
              <a:spcBef>
                <a:spcPts val="1000"/>
              </a:spcBef>
              <a:spcAft>
                <a:spcPts val="0"/>
              </a:spcAft>
              <a:buClr>
                <a:srgbClr val="266093"/>
              </a:buClr>
              <a:buSzPts val="1600"/>
              <a:buFont typeface="Arial"/>
              <a:buNone/>
            </a:pPr>
            <a:r>
              <a:rPr b="1" i="0" lang="en-GB" sz="1600" u="none" cap="none" strike="noStrike">
                <a:solidFill>
                  <a:srgbClr val="266093"/>
                </a:solidFill>
                <a:latin typeface="Arial"/>
                <a:ea typeface="Arial"/>
                <a:cs typeface="Arial"/>
                <a:sym typeface="Arial"/>
              </a:rPr>
              <a:t>Variety:</a:t>
            </a:r>
            <a:r>
              <a:rPr b="0" i="0" lang="en-GB" sz="1600" u="none" cap="none" strike="noStrike">
                <a:solidFill>
                  <a:srgbClr val="266093"/>
                </a:solidFill>
                <a:latin typeface="Arial"/>
                <a:ea typeface="Arial"/>
                <a:cs typeface="Arial"/>
                <a:sym typeface="Arial"/>
              </a:rPr>
              <a:t> Big Data can be in many different formats, including both structured and unstructured data such as images and videos.</a:t>
            </a:r>
            <a:endParaRPr/>
          </a:p>
          <a:p>
            <a:pPr indent="0" lvl="0" marL="0" marR="0" rtl="0" algn="l">
              <a:lnSpc>
                <a:spcPct val="90000"/>
              </a:lnSpc>
              <a:spcBef>
                <a:spcPts val="1000"/>
              </a:spcBef>
              <a:spcAft>
                <a:spcPts val="0"/>
              </a:spcAft>
              <a:buClr>
                <a:srgbClr val="266093"/>
              </a:buClr>
              <a:buSzPts val="1600"/>
              <a:buFont typeface="Arial"/>
              <a:buNone/>
            </a:pPr>
            <a:r>
              <a:rPr b="1" i="0" lang="en-GB" sz="1600" u="none" cap="none" strike="noStrike">
                <a:solidFill>
                  <a:srgbClr val="266093"/>
                </a:solidFill>
                <a:latin typeface="Arial"/>
                <a:ea typeface="Arial"/>
                <a:cs typeface="Arial"/>
                <a:sym typeface="Arial"/>
              </a:rPr>
              <a:t>Veracity: </a:t>
            </a:r>
            <a:r>
              <a:rPr b="0" i="0" lang="en-GB" sz="1600" u="none" cap="none" strike="noStrike">
                <a:solidFill>
                  <a:srgbClr val="266093"/>
                </a:solidFill>
                <a:latin typeface="Arial"/>
                <a:ea typeface="Arial"/>
                <a:cs typeface="Arial"/>
                <a:sym typeface="Arial"/>
              </a:rPr>
              <a:t>This refers to the quality and accuracy of data. The data needs to be of a good quality for many AI and ML applications</a:t>
            </a:r>
            <a:endParaRPr/>
          </a:p>
          <a:p>
            <a:pPr indent="0" lvl="0" marL="0" marR="0" rtl="0" algn="l">
              <a:lnSpc>
                <a:spcPct val="90000"/>
              </a:lnSpc>
              <a:spcBef>
                <a:spcPts val="1000"/>
              </a:spcBef>
              <a:spcAft>
                <a:spcPts val="0"/>
              </a:spcAft>
              <a:buClr>
                <a:srgbClr val="266093"/>
              </a:buClr>
              <a:buSzPts val="1600"/>
              <a:buFont typeface="Arial"/>
              <a:buNone/>
            </a:pPr>
            <a:r>
              <a:rPr b="1" i="0" lang="en-GB" sz="1600" u="none" cap="none" strike="noStrike">
                <a:solidFill>
                  <a:srgbClr val="266093"/>
                </a:solidFill>
                <a:latin typeface="Arial"/>
                <a:ea typeface="Arial"/>
                <a:cs typeface="Arial"/>
                <a:sym typeface="Arial"/>
              </a:rPr>
              <a:t>Value:</a:t>
            </a:r>
            <a:r>
              <a:rPr b="0" i="0" lang="en-GB" sz="1600" u="none" cap="none" strike="noStrike">
                <a:solidFill>
                  <a:srgbClr val="266093"/>
                </a:solidFill>
                <a:latin typeface="Arial"/>
                <a:ea typeface="Arial"/>
                <a:cs typeface="Arial"/>
                <a:sym typeface="Arial"/>
              </a:rPr>
              <a:t> The value of the data refers to the benefits that can be gained from the data i.e. the usefulness of the data for insights and decisions.</a:t>
            </a:r>
            <a:endParaRPr b="0" i="0" sz="1600" u="none" cap="none" strike="noStrike">
              <a:solidFill>
                <a:srgbClr val="266093"/>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3600"/>
              <a:t>Big Data Storage</a:t>
            </a:r>
            <a:endParaRPr/>
          </a:p>
        </p:txBody>
      </p:sp>
      <p:sp>
        <p:nvSpPr>
          <p:cNvPr id="80" name="Google Shape;80;p5"/>
          <p:cNvSpPr txBox="1"/>
          <p:nvPr/>
        </p:nvSpPr>
        <p:spPr>
          <a:xfrm>
            <a:off x="286415" y="1026969"/>
            <a:ext cx="8661642" cy="366972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66093"/>
              </a:buClr>
              <a:buSzPts val="1400"/>
              <a:buFont typeface="Arial"/>
              <a:buNone/>
            </a:pPr>
            <a:r>
              <a:rPr b="0" i="0" lang="en-GB" sz="1400" u="none" cap="none" strike="noStrike">
                <a:solidFill>
                  <a:srgbClr val="266093"/>
                </a:solidFill>
                <a:latin typeface="Arial"/>
                <a:ea typeface="Arial"/>
                <a:cs typeface="Arial"/>
                <a:sym typeface="Arial"/>
              </a:rPr>
              <a:t>Big Data requires Big Data Storage!</a:t>
            </a:r>
            <a:endParaRPr/>
          </a:p>
          <a:p>
            <a:pPr indent="0" lvl="0" marL="0" marR="0" rtl="0" algn="l">
              <a:lnSpc>
                <a:spcPct val="90000"/>
              </a:lnSpc>
              <a:spcBef>
                <a:spcPts val="1000"/>
              </a:spcBef>
              <a:spcAft>
                <a:spcPts val="0"/>
              </a:spcAft>
              <a:buClr>
                <a:srgbClr val="266093"/>
              </a:buClr>
              <a:buSzPts val="1400"/>
              <a:buFont typeface="Arial"/>
              <a:buNone/>
            </a:pPr>
            <a:r>
              <a:rPr b="0" i="0" lang="en-GB" sz="1400" u="none" cap="none" strike="noStrike">
                <a:solidFill>
                  <a:srgbClr val="266093"/>
                </a:solidFill>
                <a:latin typeface="Arial"/>
                <a:ea typeface="Arial"/>
                <a:cs typeface="Arial"/>
                <a:sym typeface="Arial"/>
              </a:rPr>
              <a:t>The 3 most common storage solutions for Big Data are referred to a Data Lakes, Data Warehouses, and Data Lakehouses.</a:t>
            </a:r>
            <a:endParaRPr/>
          </a:p>
          <a:p>
            <a:pPr indent="0" lvl="0" marL="0" marR="0" rtl="0" algn="l">
              <a:lnSpc>
                <a:spcPct val="90000"/>
              </a:lnSpc>
              <a:spcBef>
                <a:spcPts val="1000"/>
              </a:spcBef>
              <a:spcAft>
                <a:spcPts val="0"/>
              </a:spcAft>
              <a:buClr>
                <a:srgbClr val="266093"/>
              </a:buClr>
              <a:buSzPts val="1400"/>
              <a:buFont typeface="Arial"/>
              <a:buNone/>
            </a:pPr>
            <a:r>
              <a:rPr b="1" i="0" lang="en-GB" sz="1400" u="none" cap="none" strike="noStrike">
                <a:solidFill>
                  <a:srgbClr val="266093"/>
                </a:solidFill>
                <a:latin typeface="Arial"/>
                <a:ea typeface="Arial"/>
                <a:cs typeface="Arial"/>
                <a:sym typeface="Arial"/>
              </a:rPr>
              <a:t>Data Lakes</a:t>
            </a:r>
            <a:r>
              <a:rPr b="0" i="0" lang="en-GB" sz="1400" u="none" cap="none" strike="noStrike">
                <a:solidFill>
                  <a:srgbClr val="266093"/>
                </a:solidFill>
                <a:latin typeface="Arial"/>
                <a:ea typeface="Arial"/>
                <a:cs typeface="Arial"/>
                <a:sym typeface="Arial"/>
              </a:rPr>
              <a:t>: Low cost, flexible storage for large amounts of raw structured and unstructured data. Have the ability to quickly scale. Suitable for high levels of volume, variety and velocity. Often used to support AI training, ML, and big data analytics. Can be used for slow access archiving</a:t>
            </a:r>
            <a:endParaRPr/>
          </a:p>
          <a:p>
            <a:pPr indent="0" lvl="0" marL="0" marR="0" rtl="0" algn="l">
              <a:lnSpc>
                <a:spcPct val="90000"/>
              </a:lnSpc>
              <a:spcBef>
                <a:spcPts val="1000"/>
              </a:spcBef>
              <a:spcAft>
                <a:spcPts val="0"/>
              </a:spcAft>
              <a:buClr>
                <a:srgbClr val="266093"/>
              </a:buClr>
              <a:buSzPts val="1400"/>
              <a:buFont typeface="Arial"/>
              <a:buNone/>
            </a:pPr>
            <a:r>
              <a:rPr b="1" i="0" lang="en-GB" sz="1400" u="none" cap="none" strike="noStrike">
                <a:solidFill>
                  <a:srgbClr val="266093"/>
                </a:solidFill>
                <a:latin typeface="Arial"/>
                <a:ea typeface="Arial"/>
                <a:cs typeface="Arial"/>
                <a:sym typeface="Arial"/>
              </a:rPr>
              <a:t>Data Warehouses</a:t>
            </a:r>
            <a:r>
              <a:rPr b="0" i="0" lang="en-GB" sz="1400" u="none" cap="none" strike="noStrike">
                <a:solidFill>
                  <a:srgbClr val="266093"/>
                </a:solidFill>
                <a:latin typeface="Arial"/>
                <a:ea typeface="Arial"/>
                <a:cs typeface="Arial"/>
                <a:sym typeface="Arial"/>
              </a:rPr>
              <a:t>: A single repository for data from multiple sources. Data is generally stored in a usable state ready for data analytics, business intelligence, and data science. Generally built on a more expensive data storage solution than a Data Lake infrastructure providing fast access and querying</a:t>
            </a:r>
            <a:endParaRPr/>
          </a:p>
          <a:p>
            <a:pPr indent="0" lvl="0" marL="0" marR="0" rtl="0" algn="l">
              <a:lnSpc>
                <a:spcPct val="90000"/>
              </a:lnSpc>
              <a:spcBef>
                <a:spcPts val="1000"/>
              </a:spcBef>
              <a:spcAft>
                <a:spcPts val="0"/>
              </a:spcAft>
              <a:buClr>
                <a:srgbClr val="266093"/>
              </a:buClr>
              <a:buSzPts val="1400"/>
              <a:buFont typeface="Arial"/>
              <a:buNone/>
            </a:pPr>
            <a:r>
              <a:rPr b="1" i="0" lang="en-GB" sz="1400" u="none" cap="none" strike="noStrike">
                <a:solidFill>
                  <a:srgbClr val="266093"/>
                </a:solidFill>
                <a:latin typeface="Arial"/>
                <a:ea typeface="Arial"/>
                <a:cs typeface="Arial"/>
                <a:sym typeface="Arial"/>
              </a:rPr>
              <a:t>Data Lakehouses</a:t>
            </a:r>
            <a:r>
              <a:rPr b="0" i="0" lang="en-GB" sz="1400" u="none" cap="none" strike="noStrike">
                <a:solidFill>
                  <a:srgbClr val="266093"/>
                </a:solidFill>
                <a:latin typeface="Arial"/>
                <a:ea typeface="Arial"/>
                <a:cs typeface="Arial"/>
                <a:sym typeface="Arial"/>
              </a:rPr>
              <a:t>: A relatively new type of data storage infrastructure. Combines the flexibility of Data Lakes with a more structured storage layout, as in a Data Warehouse. Removes the need to maintain two disparate data storage systems.</a:t>
            </a:r>
            <a:endParaRPr b="1" i="0" sz="14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6"/>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3600"/>
              <a:t>Big Data Analytics</a:t>
            </a:r>
            <a:endParaRPr/>
          </a:p>
        </p:txBody>
      </p:sp>
      <p:sp>
        <p:nvSpPr>
          <p:cNvPr id="86" name="Google Shape;86;p6"/>
          <p:cNvSpPr txBox="1"/>
          <p:nvPr/>
        </p:nvSpPr>
        <p:spPr>
          <a:xfrm>
            <a:off x="286415" y="1026969"/>
            <a:ext cx="8661642" cy="366972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66093"/>
              </a:buClr>
              <a:buSzPts val="1600"/>
              <a:buFont typeface="Arial"/>
              <a:buNone/>
            </a:pPr>
            <a:r>
              <a:rPr b="0" i="0" lang="en-GB" sz="1600" u="none" cap="none" strike="noStrike">
                <a:solidFill>
                  <a:srgbClr val="266093"/>
                </a:solidFill>
                <a:latin typeface="Arial"/>
                <a:ea typeface="Arial"/>
                <a:cs typeface="Arial"/>
                <a:sym typeface="Arial"/>
              </a:rPr>
              <a:t>Big Data analytics is the process used to create actionable intelligence from the vast amounts of data stored within a Big Data environment</a:t>
            </a:r>
            <a:endParaRPr/>
          </a:p>
          <a:p>
            <a:pPr indent="0" lvl="0" marL="0" marR="0" rtl="0" algn="l">
              <a:lnSpc>
                <a:spcPct val="90000"/>
              </a:lnSpc>
              <a:spcBef>
                <a:spcPts val="1000"/>
              </a:spcBef>
              <a:spcAft>
                <a:spcPts val="0"/>
              </a:spcAft>
              <a:buClr>
                <a:schemeClr val="lt2"/>
              </a:buClr>
              <a:buSzPts val="1600"/>
              <a:buFont typeface="Arial"/>
              <a:buNone/>
            </a:pPr>
            <a:r>
              <a:t/>
            </a:r>
            <a:endParaRPr b="0" i="0" sz="16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ts val="1600"/>
              <a:buFont typeface="Arial"/>
              <a:buNone/>
            </a:pPr>
            <a:r>
              <a:rPr b="0" i="0" lang="en-GB" sz="1600" u="none" cap="none" strike="noStrike">
                <a:solidFill>
                  <a:srgbClr val="266093"/>
                </a:solidFill>
                <a:latin typeface="Arial"/>
                <a:ea typeface="Arial"/>
                <a:cs typeface="Arial"/>
                <a:sym typeface="Arial"/>
              </a:rPr>
              <a:t>Big Data is ‘mined’ and analysed to identify correlations within large data sets, such as common patterns and trends</a:t>
            </a:r>
            <a:endParaRPr/>
          </a:p>
          <a:p>
            <a:pPr indent="0" lvl="0" marL="0" marR="0" rtl="0" algn="l">
              <a:lnSpc>
                <a:spcPct val="90000"/>
              </a:lnSpc>
              <a:spcBef>
                <a:spcPts val="1000"/>
              </a:spcBef>
              <a:spcAft>
                <a:spcPts val="0"/>
              </a:spcAft>
              <a:buClr>
                <a:schemeClr val="lt2"/>
              </a:buClr>
              <a:buSzPts val="1600"/>
              <a:buFont typeface="Arial"/>
              <a:buNone/>
            </a:pPr>
            <a:r>
              <a:t/>
            </a:r>
            <a:endParaRPr b="0" i="0" sz="16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ts val="1600"/>
              <a:buFont typeface="Arial"/>
              <a:buNone/>
            </a:pPr>
            <a:r>
              <a:rPr b="0" i="0" lang="en-GB" sz="1600" u="none" cap="none" strike="noStrike">
                <a:solidFill>
                  <a:srgbClr val="266093"/>
                </a:solidFill>
                <a:latin typeface="Arial"/>
                <a:ea typeface="Arial"/>
                <a:cs typeface="Arial"/>
                <a:sym typeface="Arial"/>
              </a:rPr>
              <a:t>Through the analysis, organisations can identify new insights and gain a competitive business advantage. This information can be further used to generate predictive and perspective insights</a:t>
            </a:r>
            <a:endParaRPr/>
          </a:p>
          <a:p>
            <a:pPr indent="0" lvl="0" marL="0" marR="0" rtl="0" algn="l">
              <a:lnSpc>
                <a:spcPct val="90000"/>
              </a:lnSpc>
              <a:spcBef>
                <a:spcPts val="1000"/>
              </a:spcBef>
              <a:spcAft>
                <a:spcPts val="0"/>
              </a:spcAft>
              <a:buClr>
                <a:schemeClr val="lt2"/>
              </a:buClr>
              <a:buSzPts val="1600"/>
              <a:buFont typeface="Arial"/>
              <a:buNone/>
            </a:pPr>
            <a:r>
              <a:t/>
            </a:r>
            <a:endParaRPr b="0" i="0" sz="16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ts val="1600"/>
              <a:buFont typeface="Arial"/>
              <a:buNone/>
            </a:pPr>
            <a:r>
              <a:rPr b="0" i="0" lang="en-GB" sz="1600" u="none" cap="none" strike="noStrike">
                <a:solidFill>
                  <a:srgbClr val="266093"/>
                </a:solidFill>
                <a:latin typeface="Arial"/>
                <a:ea typeface="Arial"/>
                <a:cs typeface="Arial"/>
                <a:sym typeface="Arial"/>
              </a:rPr>
              <a:t>Common Big Data analysis tools include Hadoop, Apache Spark, Kafka, and NoSQL databases such as MongoDB</a:t>
            </a:r>
            <a:endParaRPr b="0" i="0" sz="16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7"/>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3600"/>
              <a:t>Big Data Challenges</a:t>
            </a:r>
            <a:endParaRPr/>
          </a:p>
        </p:txBody>
      </p:sp>
      <p:sp>
        <p:nvSpPr>
          <p:cNvPr id="92" name="Google Shape;92;p7"/>
          <p:cNvSpPr txBox="1"/>
          <p:nvPr/>
        </p:nvSpPr>
        <p:spPr>
          <a:xfrm>
            <a:off x="286415" y="1026969"/>
            <a:ext cx="8661642" cy="366972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66093"/>
              </a:buClr>
              <a:buSzPts val="1600"/>
              <a:buFont typeface="Arial"/>
              <a:buNone/>
            </a:pPr>
            <a:r>
              <a:rPr b="0" i="0" lang="en-GB" sz="1600" u="none" cap="none" strike="noStrike">
                <a:solidFill>
                  <a:srgbClr val="266093"/>
                </a:solidFill>
                <a:latin typeface="Arial"/>
                <a:ea typeface="Arial"/>
                <a:cs typeface="Arial"/>
                <a:sym typeface="Arial"/>
              </a:rPr>
              <a:t>Big data brings many benefits but comes with its own challenges:</a:t>
            </a:r>
            <a:endParaRPr/>
          </a:p>
          <a:p>
            <a:pPr indent="0" lvl="0" marL="0" marR="0" rtl="0" algn="l">
              <a:lnSpc>
                <a:spcPct val="90000"/>
              </a:lnSpc>
              <a:spcBef>
                <a:spcPts val="1000"/>
              </a:spcBef>
              <a:spcAft>
                <a:spcPts val="0"/>
              </a:spcAft>
              <a:buClr>
                <a:schemeClr val="lt2"/>
              </a:buClr>
              <a:buSzPts val="1600"/>
              <a:buFont typeface="Arial"/>
              <a:buNone/>
            </a:pPr>
            <a:r>
              <a:t/>
            </a:r>
            <a:endParaRPr b="0" i="0" sz="1600" u="none" cap="none" strike="noStrike">
              <a:solidFill>
                <a:srgbClr val="266093"/>
              </a:solidFill>
              <a:latin typeface="Arial"/>
              <a:ea typeface="Arial"/>
              <a:cs typeface="Arial"/>
              <a:sym typeface="Arial"/>
            </a:endParaRPr>
          </a:p>
          <a:p>
            <a:pPr indent="-228600" lvl="0" marL="228600" marR="0" rtl="0" algn="l">
              <a:lnSpc>
                <a:spcPct val="90000"/>
              </a:lnSpc>
              <a:spcBef>
                <a:spcPts val="1000"/>
              </a:spcBef>
              <a:spcAft>
                <a:spcPts val="0"/>
              </a:spcAft>
              <a:buClr>
                <a:srgbClr val="266093"/>
              </a:buClr>
              <a:buSzPts val="1600"/>
              <a:buFont typeface="Arial"/>
              <a:buChar char="•"/>
            </a:pPr>
            <a:r>
              <a:rPr b="1" i="0" lang="en-GB" sz="1600" u="none" cap="none" strike="noStrike">
                <a:solidFill>
                  <a:srgbClr val="266093"/>
                </a:solidFill>
                <a:latin typeface="Arial"/>
                <a:ea typeface="Arial"/>
                <a:cs typeface="Arial"/>
                <a:sym typeface="Arial"/>
              </a:rPr>
              <a:t>Scalability</a:t>
            </a:r>
            <a:r>
              <a:rPr b="0" i="0" lang="en-GB" sz="1600" u="none" cap="none" strike="noStrike">
                <a:solidFill>
                  <a:srgbClr val="266093"/>
                </a:solidFill>
                <a:latin typeface="Arial"/>
                <a:ea typeface="Arial"/>
                <a:cs typeface="Arial"/>
                <a:sym typeface="Arial"/>
              </a:rPr>
              <a:t>: The velocity of the data ingestion demands highly scalable storage and processing infrastructures to keep up with the data flow. This is particularly important if the data is being analysed on the fly. Cloud computing can act as an enabler to alleviate some of the associated challenges, although a level of management is still required</a:t>
            </a:r>
            <a:endParaRPr/>
          </a:p>
          <a:p>
            <a:pPr indent="-228600" lvl="0" marL="228600" marR="0" rtl="0" algn="l">
              <a:lnSpc>
                <a:spcPct val="90000"/>
              </a:lnSpc>
              <a:spcBef>
                <a:spcPts val="1000"/>
              </a:spcBef>
              <a:spcAft>
                <a:spcPts val="0"/>
              </a:spcAft>
              <a:buClr>
                <a:srgbClr val="266093"/>
              </a:buClr>
              <a:buSzPts val="1600"/>
              <a:buFont typeface="Arial"/>
              <a:buChar char="•"/>
            </a:pPr>
            <a:r>
              <a:rPr b="1" i="0" lang="en-GB" sz="1600" u="none" cap="none" strike="noStrike">
                <a:solidFill>
                  <a:srgbClr val="266093"/>
                </a:solidFill>
                <a:latin typeface="Arial"/>
                <a:ea typeface="Arial"/>
                <a:cs typeface="Arial"/>
                <a:sym typeface="Arial"/>
              </a:rPr>
              <a:t>Integration</a:t>
            </a:r>
            <a:r>
              <a:rPr b="0" i="0" lang="en-GB" sz="1600" u="none" cap="none" strike="noStrike">
                <a:solidFill>
                  <a:srgbClr val="266093"/>
                </a:solidFill>
                <a:latin typeface="Arial"/>
                <a:ea typeface="Arial"/>
                <a:cs typeface="Arial"/>
                <a:sym typeface="Arial"/>
              </a:rPr>
              <a:t>: Collecting and managing data from multiple sources can be technically challenging. This is especially true when combining both structured and unstructured data</a:t>
            </a:r>
            <a:endParaRPr/>
          </a:p>
          <a:p>
            <a:pPr indent="-228600" lvl="0" marL="228600" marR="0" rtl="0" algn="l">
              <a:lnSpc>
                <a:spcPct val="90000"/>
              </a:lnSpc>
              <a:spcBef>
                <a:spcPts val="1000"/>
              </a:spcBef>
              <a:spcAft>
                <a:spcPts val="0"/>
              </a:spcAft>
              <a:buClr>
                <a:srgbClr val="266093"/>
              </a:buClr>
              <a:buSzPts val="1600"/>
              <a:buFont typeface="Arial"/>
              <a:buChar char="•"/>
            </a:pPr>
            <a:r>
              <a:rPr b="1" i="0" lang="en-GB" sz="1600" u="none" cap="none" strike="noStrike">
                <a:solidFill>
                  <a:srgbClr val="266093"/>
                </a:solidFill>
                <a:latin typeface="Arial"/>
                <a:ea typeface="Arial"/>
                <a:cs typeface="Arial"/>
                <a:sym typeface="Arial"/>
              </a:rPr>
              <a:t>Data Quality</a:t>
            </a:r>
            <a:r>
              <a:rPr b="0" i="0" lang="en-GB" sz="1600" u="none" cap="none" strike="noStrike">
                <a:solidFill>
                  <a:srgbClr val="266093"/>
                </a:solidFill>
                <a:latin typeface="Arial"/>
                <a:ea typeface="Arial"/>
                <a:cs typeface="Arial"/>
                <a:sym typeface="Arial"/>
              </a:rPr>
              <a:t>: The veracity of the data is key for accurate analytics. Ensuring that the data is consistently accurate and of a good quality is vital</a:t>
            </a:r>
            <a:endParaRPr/>
          </a:p>
          <a:p>
            <a:pPr indent="-228600" lvl="0" marL="228600" marR="0" rtl="0" algn="l">
              <a:lnSpc>
                <a:spcPct val="90000"/>
              </a:lnSpc>
              <a:spcBef>
                <a:spcPts val="1000"/>
              </a:spcBef>
              <a:spcAft>
                <a:spcPts val="0"/>
              </a:spcAft>
              <a:buClr>
                <a:srgbClr val="266093"/>
              </a:buClr>
              <a:buSzPts val="1600"/>
              <a:buFont typeface="Arial"/>
              <a:buChar char="•"/>
            </a:pPr>
            <a:r>
              <a:rPr b="1" i="0" lang="en-GB" sz="1600" u="none" cap="none" strike="noStrike">
                <a:solidFill>
                  <a:srgbClr val="266093"/>
                </a:solidFill>
                <a:latin typeface="Arial"/>
                <a:ea typeface="Arial"/>
                <a:cs typeface="Arial"/>
                <a:sym typeface="Arial"/>
              </a:rPr>
              <a:t>Expertise: </a:t>
            </a:r>
            <a:r>
              <a:rPr b="0" i="0" lang="en-GB" sz="1600" u="none" cap="none" strike="noStrike">
                <a:solidFill>
                  <a:srgbClr val="266093"/>
                </a:solidFill>
                <a:latin typeface="Arial"/>
                <a:ea typeface="Arial"/>
                <a:cs typeface="Arial"/>
                <a:sym typeface="Arial"/>
              </a:rPr>
              <a:t>As per many emerging technologies, the skills base is still quite small</a:t>
            </a:r>
            <a:endParaRPr b="1" i="0" sz="16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8"/>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3600"/>
              <a:t>Relevance to CEOS WGISS</a:t>
            </a:r>
            <a:endParaRPr/>
          </a:p>
        </p:txBody>
      </p:sp>
      <p:sp>
        <p:nvSpPr>
          <p:cNvPr id="98" name="Google Shape;98;p8"/>
          <p:cNvSpPr txBox="1"/>
          <p:nvPr/>
        </p:nvSpPr>
        <p:spPr>
          <a:xfrm>
            <a:off x="218002" y="971897"/>
            <a:ext cx="8621198" cy="365016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The five Vs align closely with the CEOS agencies data storage scenarios</a:t>
            </a:r>
            <a:endParaRPr/>
          </a:p>
          <a:p>
            <a:pPr indent="-228600" lvl="0" marL="228600" marR="0" rtl="0" algn="l">
              <a:lnSpc>
                <a:spcPct val="90000"/>
              </a:lnSpc>
              <a:spcBef>
                <a:spcPts val="10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EO data generates some of the worlds largest data sets, 100s of PB and increasing</a:t>
            </a:r>
            <a:endParaRPr/>
          </a:p>
          <a:p>
            <a:pPr indent="-228600" lvl="0" marL="228600" marR="0" rtl="0" algn="l">
              <a:lnSpc>
                <a:spcPct val="90000"/>
              </a:lnSpc>
              <a:spcBef>
                <a:spcPts val="10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We have knowledge of managing Big Data, but how much do ‘we’ work with it?</a:t>
            </a:r>
            <a:endParaRPr b="0" i="0" sz="1600" u="none" cap="none" strike="noStrike">
              <a:solidFill>
                <a:srgbClr val="266093"/>
              </a:solidFill>
              <a:latin typeface="Arial"/>
              <a:ea typeface="Arial"/>
              <a:cs typeface="Arial"/>
              <a:sym typeface="Arial"/>
            </a:endParaRPr>
          </a:p>
          <a:p>
            <a:pPr indent="-228600" lvl="0" marL="228600" marR="0" rtl="0" algn="l">
              <a:lnSpc>
                <a:spcPct val="90000"/>
              </a:lnSpc>
              <a:spcBef>
                <a:spcPts val="10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Big Data is closely aligned with AI and ML technologies</a:t>
            </a:r>
            <a:endParaRPr/>
          </a:p>
          <a:p>
            <a:pPr indent="-228600" lvl="0" marL="228600" marR="0" rtl="0" algn="l">
              <a:lnSpc>
                <a:spcPct val="90000"/>
              </a:lnSpc>
              <a:spcBef>
                <a:spcPts val="10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How can WGISS Agencies share our combined expertise across the wider sector?</a:t>
            </a:r>
            <a:endParaRPr b="0" i="0" sz="1600" u="none" cap="none" strike="noStrike">
              <a:solidFill>
                <a:srgbClr val="266093"/>
              </a:solidFill>
              <a:latin typeface="Arial"/>
              <a:ea typeface="Arial"/>
              <a:cs typeface="Arial"/>
              <a:sym typeface="Arial"/>
            </a:endParaRPr>
          </a:p>
          <a:p>
            <a:pPr indent="-228600" lvl="1" marL="685800" marR="0" rtl="0" algn="l">
              <a:lnSpc>
                <a:spcPct val="90000"/>
              </a:lnSpc>
              <a:spcBef>
                <a:spcPts val="5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Should we include dedicated Big Data sections within the IHB &amp; AI/ML white papers?</a:t>
            </a:r>
            <a:endParaRPr/>
          </a:p>
          <a:p>
            <a:pPr indent="-228600" lvl="1" marL="685800" marR="0" rtl="0" algn="l">
              <a:lnSpc>
                <a:spcPct val="90000"/>
              </a:lnSpc>
              <a:spcBef>
                <a:spcPts val="5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Do we need to consider High Performance Computing as a processing engine?</a:t>
            </a:r>
            <a:endParaRPr/>
          </a:p>
          <a:p>
            <a:pPr indent="-228600" lvl="1" marL="685800" marR="0" rtl="0" algn="l">
              <a:lnSpc>
                <a:spcPct val="90000"/>
              </a:lnSpc>
              <a:spcBef>
                <a:spcPts val="5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Do we include Big Data as a dedicated topic within an existing sub working group?</a:t>
            </a:r>
            <a:endParaRPr/>
          </a:p>
          <a:p>
            <a:pPr indent="-228600" lvl="1" marL="685800" marR="0" rtl="0" algn="l">
              <a:lnSpc>
                <a:spcPct val="90000"/>
              </a:lnSpc>
              <a:spcBef>
                <a:spcPts val="5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Could we develop a CEOS lessons learnt on working with Big Data?</a:t>
            </a:r>
            <a:endParaRPr/>
          </a:p>
          <a:p>
            <a:pPr indent="-228600" lvl="1" marL="685800" marR="0" rtl="0" algn="l">
              <a:lnSpc>
                <a:spcPct val="90000"/>
              </a:lnSpc>
              <a:spcBef>
                <a:spcPts val="5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Obvious links into Digital Twins and their utilisation of Data Lakes</a:t>
            </a:r>
            <a:endParaRPr b="0" i="0" sz="16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FLETCHER, Robert</dc:creator>
</cp:coreProperties>
</file>