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2" r:id="rId1"/>
  </p:sldMasterIdLst>
  <p:notesMasterIdLst>
    <p:notesMasterId r:id="rId6"/>
  </p:notesMasterIdLst>
  <p:sldIdLst>
    <p:sldId id="256" r:id="rId2"/>
    <p:sldId id="257" r:id="rId3"/>
    <p:sldId id="258" r:id="rId4"/>
    <p:sldId id="261" r:id="rId5"/>
  </p:sldIdLst>
  <p:sldSz cx="9144000" cy="5143500" type="screen16x9"/>
  <p:notesSz cx="6858000" cy="9144000"/>
  <p:embeddedFontLst>
    <p:embeddedFont>
      <p:font typeface="Montserrat" panose="00000500000000000000" pitchFamily="2" charset="0"/>
      <p:regular r:id="rId7"/>
      <p:bold r:id="rId8"/>
      <p:italic r:id="rId9"/>
      <p:boldItalic r:id="rId10"/>
    </p:embeddedFont>
    <p:embeddedFont>
      <p:font typeface="Montserrat Medium" panose="00000600000000000000" pitchFamily="2" charset="0"/>
      <p:regular r:id="rId11"/>
      <p:bold r:id="rId12"/>
      <p:italic r:id="rId13"/>
      <p:boldItalic r:id="rId14"/>
    </p:embeddedFont>
    <p:embeddedFont>
      <p:font typeface="Montserrat SemiBold" panose="00000700000000000000" pitchFamily="2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1" d="100"/>
          <a:sy n="141" d="100"/>
        </p:scale>
        <p:origin x="744" y="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10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font" Target="fonts/font9.fntdata"/><Relationship Id="rId10" Type="http://schemas.openxmlformats.org/officeDocument/2006/relationships/font" Target="fonts/font4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g268716329a6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Google Shape;53;g268716329a6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243065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581302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76313" y="1699297"/>
            <a:ext cx="6216117" cy="20675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 rotWithShape="1">
          <a:blip r:embed="rId3">
            <a:alphaModFix/>
          </a:blip>
          <a:srcRect b="-113"/>
          <a:stretch/>
        </p:blipFill>
        <p:spPr>
          <a:xfrm rot="10800000" flipH="1">
            <a:off x="2118210" y="3618186"/>
            <a:ext cx="4043667" cy="15285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" descr="A picture containing natur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58008" y="-1"/>
            <a:ext cx="2785992" cy="2015111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 flipH="1">
            <a:off x="4092296" y="1476329"/>
            <a:ext cx="5063603" cy="3675839"/>
          </a:xfrm>
          <a:custGeom>
            <a:avLst/>
            <a:gdLst/>
            <a:ahLst/>
            <a:cxnLst/>
            <a:rect l="l" t="t" r="r" b="b"/>
            <a:pathLst>
              <a:path w="6751471" h="4901119" extrusionOk="0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38100" dir="13500000" algn="br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2"/>
          <p:cNvSpPr/>
          <p:nvPr/>
        </p:nvSpPr>
        <p:spPr>
          <a:xfrm flipH="1">
            <a:off x="-6599" y="-10906"/>
            <a:ext cx="9152384" cy="5161407"/>
          </a:xfrm>
          <a:custGeom>
            <a:avLst/>
            <a:gdLst/>
            <a:ahLst/>
            <a:cxnLst/>
            <a:rect l="l" t="t" r="r" b="b"/>
            <a:pathLst>
              <a:path w="14761910" h="6836301" extrusionOk="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27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3823" y="3983624"/>
            <a:ext cx="2054172" cy="113138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8" name="Google Shape;18;p2"/>
          <p:cNvPicPr preferRelativeResize="0"/>
          <p:nvPr/>
        </p:nvPicPr>
        <p:blipFill rotWithShape="1">
          <a:blip r:embed="rId6">
            <a:alphaModFix amt="34000"/>
          </a:blip>
          <a:srcRect l="32582" t="2399" r="8554" b="-8773"/>
          <a:stretch/>
        </p:blipFill>
        <p:spPr>
          <a:xfrm rot="5400000">
            <a:off x="4300773" y="-762121"/>
            <a:ext cx="4091400" cy="5610600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19" name="Google Shape;19;p2"/>
          <p:cNvPicPr preferRelativeResize="0"/>
          <p:nvPr/>
        </p:nvPicPr>
        <p:blipFill rotWithShape="1">
          <a:blip r:embed="rId6">
            <a:alphaModFix amt="34000"/>
          </a:blip>
          <a:srcRect l="54016" t="36081" r="11355" b="673"/>
          <a:stretch/>
        </p:blipFill>
        <p:spPr>
          <a:xfrm rot="-5400000">
            <a:off x="4344520" y="3615007"/>
            <a:ext cx="1289700" cy="1775100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20" name="Google Shape;20;p2"/>
          <p:cNvSpPr txBox="1">
            <a:spLocks noGrp="1"/>
          </p:cNvSpPr>
          <p:nvPr>
            <p:ph type="title"/>
          </p:nvPr>
        </p:nvSpPr>
        <p:spPr>
          <a:xfrm>
            <a:off x="132035" y="131953"/>
            <a:ext cx="4617900" cy="29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Medium"/>
              <a:buNone/>
              <a:defRPr sz="600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0" y="1"/>
            <a:ext cx="9144000" cy="778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3"/>
          <p:cNvPicPr preferRelativeResize="0"/>
          <p:nvPr/>
        </p:nvPicPr>
        <p:blipFill rotWithShape="1">
          <a:blip r:embed="rId2">
            <a:alphaModFix amt="34000"/>
          </a:blip>
          <a:srcRect l="51339" t="39269" r="-2839" b="35419"/>
          <a:stretch/>
        </p:blipFill>
        <p:spPr>
          <a:xfrm flipH="1">
            <a:off x="6978317" y="0"/>
            <a:ext cx="2165683" cy="77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43775" y="83742"/>
            <a:ext cx="1520926" cy="60257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5" name="Google Shape;25;p3"/>
          <p:cNvSpPr/>
          <p:nvPr/>
        </p:nvSpPr>
        <p:spPr>
          <a:xfrm>
            <a:off x="-1333" y="4930953"/>
            <a:ext cx="9145200" cy="212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 rot="10800000" flipH="1">
            <a:off x="-3378" y="4905272"/>
            <a:ext cx="9147300" cy="44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 txBox="1"/>
          <p:nvPr/>
        </p:nvSpPr>
        <p:spPr>
          <a:xfrm>
            <a:off x="7699248" y="4930953"/>
            <a:ext cx="1444200" cy="2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lang="en" sz="11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1100" b="1" i="0" u="none" strike="noStrike" cap="non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" name="Google Shape;28;p3"/>
          <p:cNvSpPr txBox="1">
            <a:spLocks noGrp="1"/>
          </p:cNvSpPr>
          <p:nvPr>
            <p:ph type="body" idx="1"/>
          </p:nvPr>
        </p:nvSpPr>
        <p:spPr>
          <a:xfrm>
            <a:off x="243175" y="1168900"/>
            <a:ext cx="8621700" cy="34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Char char="❖"/>
              <a:defRPr sz="21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429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▪"/>
              <a:defRPr sz="18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o"/>
              <a:defRPr sz="15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sz="14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sz="14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title"/>
          </p:nvPr>
        </p:nvSpPr>
        <p:spPr>
          <a:xfrm>
            <a:off x="132036" y="131954"/>
            <a:ext cx="7040100" cy="5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 Medium"/>
              <a:buNone/>
              <a:defRPr sz="330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30" name="Google Shape;30;p3"/>
          <p:cNvSpPr txBox="1"/>
          <p:nvPr/>
        </p:nvSpPr>
        <p:spPr>
          <a:xfrm>
            <a:off x="-40725" y="4872750"/>
            <a:ext cx="2891100" cy="3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WGISS-60, 13-17 October, 2025</a:t>
            </a:r>
            <a:endParaRPr sz="1100" b="1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/>
          <p:nvPr/>
        </p:nvSpPr>
        <p:spPr>
          <a:xfrm>
            <a:off x="0" y="1"/>
            <a:ext cx="9144000" cy="778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" name="Google Shape;33;p4"/>
          <p:cNvPicPr preferRelativeResize="0"/>
          <p:nvPr/>
        </p:nvPicPr>
        <p:blipFill rotWithShape="1">
          <a:blip r:embed="rId2">
            <a:alphaModFix amt="34000"/>
          </a:blip>
          <a:srcRect l="51339" t="39269" r="-2839" b="35419"/>
          <a:stretch/>
        </p:blipFill>
        <p:spPr>
          <a:xfrm flipH="1">
            <a:off x="6978317" y="0"/>
            <a:ext cx="2165683" cy="77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43775" y="83742"/>
            <a:ext cx="1520926" cy="60257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5" name="Google Shape;35;p4"/>
          <p:cNvSpPr/>
          <p:nvPr/>
        </p:nvSpPr>
        <p:spPr>
          <a:xfrm>
            <a:off x="-1333" y="4930953"/>
            <a:ext cx="9145200" cy="212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4"/>
          <p:cNvSpPr/>
          <p:nvPr/>
        </p:nvSpPr>
        <p:spPr>
          <a:xfrm rot="10800000" flipH="1">
            <a:off x="-3378" y="4905272"/>
            <a:ext cx="9147300" cy="44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4"/>
          <p:cNvSpPr txBox="1">
            <a:spLocks noGrp="1"/>
          </p:cNvSpPr>
          <p:nvPr>
            <p:ph type="body" idx="1"/>
          </p:nvPr>
        </p:nvSpPr>
        <p:spPr>
          <a:xfrm>
            <a:off x="289974" y="1084442"/>
            <a:ext cx="4131900" cy="358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Char char="❖"/>
              <a:defRPr sz="21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429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▪"/>
              <a:defRPr sz="18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o"/>
              <a:defRPr sz="15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sz="14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sz="14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38" name="Google Shape;38;p4"/>
          <p:cNvSpPr txBox="1">
            <a:spLocks noGrp="1"/>
          </p:cNvSpPr>
          <p:nvPr>
            <p:ph type="body" idx="2"/>
          </p:nvPr>
        </p:nvSpPr>
        <p:spPr>
          <a:xfrm>
            <a:off x="4722271" y="1084442"/>
            <a:ext cx="4131900" cy="358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Char char="❖"/>
              <a:defRPr sz="21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429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▪"/>
              <a:defRPr sz="18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o"/>
              <a:defRPr sz="15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sz="14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sz="14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39" name="Google Shape;39;p4"/>
          <p:cNvSpPr txBox="1">
            <a:spLocks noGrp="1"/>
          </p:cNvSpPr>
          <p:nvPr>
            <p:ph type="title"/>
          </p:nvPr>
        </p:nvSpPr>
        <p:spPr>
          <a:xfrm>
            <a:off x="132036" y="131954"/>
            <a:ext cx="7040100" cy="5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 Medium"/>
              <a:buNone/>
              <a:defRPr sz="330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40" name="Google Shape;40;p4"/>
          <p:cNvSpPr txBox="1"/>
          <p:nvPr/>
        </p:nvSpPr>
        <p:spPr>
          <a:xfrm>
            <a:off x="7699248" y="4930953"/>
            <a:ext cx="1444200" cy="2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lang="en" sz="11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1100" b="1" i="0" u="none" strike="noStrike" cap="non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1" name="Google Shape;41;p4"/>
          <p:cNvSpPr txBox="1"/>
          <p:nvPr/>
        </p:nvSpPr>
        <p:spPr>
          <a:xfrm>
            <a:off x="-40725" y="4872750"/>
            <a:ext cx="2891100" cy="3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WGISS-60, 13-17 October, 2025</a:t>
            </a:r>
            <a:endParaRPr sz="1100" b="1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5"/>
          <p:cNvSpPr/>
          <p:nvPr/>
        </p:nvSpPr>
        <p:spPr>
          <a:xfrm>
            <a:off x="0" y="1"/>
            <a:ext cx="9144000" cy="778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" name="Google Shape;44;p5"/>
          <p:cNvPicPr preferRelativeResize="0"/>
          <p:nvPr/>
        </p:nvPicPr>
        <p:blipFill rotWithShape="1">
          <a:blip r:embed="rId2">
            <a:alphaModFix amt="34000"/>
          </a:blip>
          <a:srcRect l="51339" t="39269" r="-2839" b="35419"/>
          <a:stretch/>
        </p:blipFill>
        <p:spPr>
          <a:xfrm flipH="1">
            <a:off x="6978317" y="0"/>
            <a:ext cx="2165683" cy="77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43775" y="83742"/>
            <a:ext cx="1520926" cy="60257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6" name="Google Shape;46;p5"/>
          <p:cNvSpPr/>
          <p:nvPr/>
        </p:nvSpPr>
        <p:spPr>
          <a:xfrm>
            <a:off x="-1333" y="4930953"/>
            <a:ext cx="9145200" cy="212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5"/>
          <p:cNvSpPr/>
          <p:nvPr/>
        </p:nvSpPr>
        <p:spPr>
          <a:xfrm rot="10800000" flipH="1">
            <a:off x="-3378" y="4905272"/>
            <a:ext cx="9147300" cy="44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5"/>
          <p:cNvSpPr txBox="1"/>
          <p:nvPr/>
        </p:nvSpPr>
        <p:spPr>
          <a:xfrm>
            <a:off x="7699248" y="4930953"/>
            <a:ext cx="1444200" cy="2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lang="en" sz="11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1100" b="1" i="0" u="none" strike="noStrike" cap="non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9" name="Google Shape;49;p5"/>
          <p:cNvSpPr txBox="1">
            <a:spLocks noGrp="1"/>
          </p:cNvSpPr>
          <p:nvPr>
            <p:ph type="title"/>
          </p:nvPr>
        </p:nvSpPr>
        <p:spPr>
          <a:xfrm>
            <a:off x="132036" y="131954"/>
            <a:ext cx="7040400" cy="5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 Medium"/>
              <a:buNone/>
              <a:defRPr sz="330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50" name="Google Shape;50;p5"/>
          <p:cNvSpPr txBox="1"/>
          <p:nvPr/>
        </p:nvSpPr>
        <p:spPr>
          <a:xfrm>
            <a:off x="-40725" y="4872750"/>
            <a:ext cx="2891100" cy="3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WGISS-60, 13-17 October, 2025</a:t>
            </a:r>
            <a:endParaRPr sz="1100" b="1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1"/>
            <a:ext cx="9144000" cy="778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1"/>
          <p:cNvPicPr preferRelativeResize="0"/>
          <p:nvPr/>
        </p:nvPicPr>
        <p:blipFill rotWithShape="1">
          <a:blip r:embed="rId6">
            <a:alphaModFix amt="34000"/>
          </a:blip>
          <a:srcRect l="51339" t="39269" r="-2839" b="35419"/>
          <a:stretch/>
        </p:blipFill>
        <p:spPr>
          <a:xfrm flipH="1">
            <a:off x="6978317" y="0"/>
            <a:ext cx="2165683" cy="77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343775" y="83742"/>
            <a:ext cx="1520926" cy="60257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9" name="Google Shape;9;p1"/>
          <p:cNvSpPr/>
          <p:nvPr/>
        </p:nvSpPr>
        <p:spPr>
          <a:xfrm>
            <a:off x="-1333" y="4930953"/>
            <a:ext cx="9145200" cy="212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1"/>
          <p:cNvSpPr/>
          <p:nvPr/>
        </p:nvSpPr>
        <p:spPr>
          <a:xfrm rot="10800000" flipH="1">
            <a:off x="-3378" y="4905272"/>
            <a:ext cx="9147300" cy="44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drive/folders/1w7MdXIUU_pvLebfX0JP9uscXYtEsTXTK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6"/>
          <p:cNvSpPr txBox="1">
            <a:spLocks noGrp="1"/>
          </p:cNvSpPr>
          <p:nvPr>
            <p:ph type="title"/>
          </p:nvPr>
        </p:nvSpPr>
        <p:spPr>
          <a:xfrm>
            <a:off x="132023" y="131950"/>
            <a:ext cx="5308800" cy="29796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Data next to compute</a:t>
            </a:r>
            <a:endParaRPr dirty="0"/>
          </a:p>
        </p:txBody>
      </p:sp>
      <p:sp>
        <p:nvSpPr>
          <p:cNvPr id="56" name="Google Shape;56;p6"/>
          <p:cNvSpPr txBox="1"/>
          <p:nvPr/>
        </p:nvSpPr>
        <p:spPr>
          <a:xfrm>
            <a:off x="5181450" y="3511250"/>
            <a:ext cx="3962700" cy="150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Robert Fletcher, UKSA</a:t>
            </a:r>
            <a:endParaRPr sz="1700" b="1" dirty="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Agenda Item 7.2</a:t>
            </a:r>
            <a:endParaRPr sz="1700" b="1" dirty="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WGISS-60</a:t>
            </a:r>
            <a:endParaRPr sz="1700" b="1" dirty="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13-17 October, 2025</a:t>
            </a:r>
            <a:endParaRPr sz="1700" b="1" dirty="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Oberpfaffenhofen, Germany</a:t>
            </a:r>
            <a:endParaRPr sz="1700" b="1" dirty="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7"/>
          <p:cNvSpPr txBox="1">
            <a:spLocks noGrp="1"/>
          </p:cNvSpPr>
          <p:nvPr>
            <p:ph type="title"/>
          </p:nvPr>
        </p:nvSpPr>
        <p:spPr>
          <a:xfrm>
            <a:off x="132036" y="131954"/>
            <a:ext cx="7040100" cy="584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Presentation Guidance</a:t>
            </a:r>
            <a:endParaRPr/>
          </a:p>
        </p:txBody>
      </p:sp>
      <p:sp>
        <p:nvSpPr>
          <p:cNvPr id="62" name="Google Shape;62;p7"/>
          <p:cNvSpPr txBox="1">
            <a:spLocks noGrp="1"/>
          </p:cNvSpPr>
          <p:nvPr>
            <p:ph type="body" idx="1"/>
          </p:nvPr>
        </p:nvSpPr>
        <p:spPr>
          <a:xfrm>
            <a:off x="261150" y="1026550"/>
            <a:ext cx="8621700" cy="34971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336550" algn="l" rtl="0">
              <a:spcBef>
                <a:spcPts val="800"/>
              </a:spcBef>
              <a:spcAft>
                <a:spcPts val="0"/>
              </a:spcAft>
              <a:buSzPts val="1700"/>
              <a:buChar char="❖"/>
            </a:pPr>
            <a:r>
              <a:rPr lang="en" sz="1700"/>
              <a:t>All presentations should be uploaded to the shared google drive: </a:t>
            </a:r>
            <a:r>
              <a:rPr lang="en" sz="1600"/>
              <a:t>	</a:t>
            </a:r>
            <a:r>
              <a:rPr lang="en" sz="1600" u="sng">
                <a:solidFill>
                  <a:schemeClr val="hlink"/>
                </a:solidFill>
                <a:hlinkClick r:id="rId3"/>
              </a:rPr>
              <a:t>https://drive.google.com/drive/folders/1w7MdXIUU_pvLebfX0JP9uscXYtEsTXTK</a:t>
            </a:r>
            <a:r>
              <a:rPr lang="en" sz="1600"/>
              <a:t> </a:t>
            </a:r>
            <a:endParaRPr sz="1600"/>
          </a:p>
          <a:p>
            <a:pPr marL="914400" lvl="1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▪"/>
            </a:pPr>
            <a:r>
              <a:rPr lang="en" sz="1700"/>
              <a:t>Ask Libby for edit access as required (libby@symbioscomms.com)</a:t>
            </a:r>
            <a:endParaRPr sz="1700"/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❖"/>
            </a:pPr>
            <a:r>
              <a:rPr lang="en" sz="1700"/>
              <a:t>Files should be named </a:t>
            </a:r>
            <a:r>
              <a:rPr lang="en" sz="1700">
                <a:latin typeface="Montserrat SemiBold"/>
                <a:ea typeface="Montserrat SemiBold"/>
                <a:cs typeface="Montserrat SemiBold"/>
                <a:sym typeface="Montserrat SemiBold"/>
              </a:rPr>
              <a:t>Item_Presentation Title_Name_version</a:t>
            </a:r>
            <a:endParaRPr sz="1700"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914400" lvl="1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▪"/>
            </a:pPr>
            <a:r>
              <a:rPr lang="en" sz="1700"/>
              <a:t>E.g. </a:t>
            </a:r>
            <a:r>
              <a:rPr lang="en" sz="1700">
                <a:latin typeface="Montserrat SemiBold"/>
                <a:ea typeface="Montserrat SemiBold"/>
                <a:cs typeface="Montserrat SemiBold"/>
                <a:sym typeface="Montserrat SemiBold"/>
              </a:rPr>
              <a:t>1.3_WGISS Chair Report_Tom Sohre_v1</a:t>
            </a:r>
            <a:endParaRPr sz="1700"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❖"/>
            </a:pPr>
            <a:r>
              <a:rPr lang="en" sz="1700"/>
              <a:t>Presenters should join the webex line and present from their own screen using screen share features</a:t>
            </a:r>
            <a:endParaRPr sz="17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7"/>
          <p:cNvSpPr txBox="1">
            <a:spLocks noGrp="1"/>
          </p:cNvSpPr>
          <p:nvPr>
            <p:ph type="title"/>
          </p:nvPr>
        </p:nvSpPr>
        <p:spPr>
          <a:xfrm>
            <a:off x="132036" y="131954"/>
            <a:ext cx="7040100" cy="584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Data has gravity!</a:t>
            </a:r>
            <a:endParaRPr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F66BB65-BFED-4670-95E4-8B338B69DDCC}"/>
              </a:ext>
            </a:extLst>
          </p:cNvPr>
          <p:cNvSpPr txBox="1"/>
          <p:nvPr/>
        </p:nvSpPr>
        <p:spPr>
          <a:xfrm>
            <a:off x="413286" y="2159632"/>
            <a:ext cx="3698240" cy="2677656"/>
          </a:xfrm>
          <a:prstGeom prst="rect">
            <a:avLst/>
          </a:prstGeom>
          <a:noFill/>
          <a:ln w="22225">
            <a:solidFill>
              <a:srgbClr val="002060"/>
            </a:solidFill>
          </a:ln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buClr>
                <a:schemeClr val="accent5">
                  <a:lumMod val="50000"/>
                </a:schemeClr>
              </a:buClr>
              <a:defRPr kumimoji="0" kern="1200" spc="0" normalizeH="0" baseline="0">
                <a:ln>
                  <a:noFill/>
                </a:ln>
                <a:solidFill>
                  <a:srgbClr val="266093"/>
                </a:solidFill>
                <a:effectLst/>
                <a:uLnTx/>
                <a:uFillTx/>
                <a:ea typeface="+mn-ea"/>
                <a:cs typeface="+mn-cs"/>
              </a:defRPr>
            </a:lvl1pPr>
          </a:lstStyle>
          <a:p>
            <a:r>
              <a:rPr lang="en-GB" dirty="0"/>
              <a:t>Benefits:</a:t>
            </a:r>
          </a:p>
          <a:p>
            <a:endParaRPr lang="en-GB" dirty="0"/>
          </a:p>
          <a:p>
            <a:r>
              <a:rPr lang="en-GB" dirty="0"/>
              <a:t>Bring users to the data</a:t>
            </a:r>
          </a:p>
          <a:p>
            <a:r>
              <a:rPr lang="en-GB" dirty="0"/>
              <a:t>Process the data in the storage location</a:t>
            </a:r>
          </a:p>
          <a:p>
            <a:r>
              <a:rPr lang="en-GB" dirty="0"/>
              <a:t>Reduce the need for large data transfers</a:t>
            </a:r>
          </a:p>
          <a:p>
            <a:r>
              <a:rPr lang="en-GB" dirty="0"/>
              <a:t>Take advantage of Cloud computing services</a:t>
            </a:r>
          </a:p>
          <a:p>
            <a:r>
              <a:rPr lang="en-GB" dirty="0"/>
              <a:t>Build a community of EO data users in one location</a:t>
            </a:r>
          </a:p>
          <a:p>
            <a:r>
              <a:rPr lang="en-GB" dirty="0"/>
              <a:t>Create a marketplace of applications</a:t>
            </a:r>
          </a:p>
          <a:p>
            <a:r>
              <a:rPr lang="en-GB" dirty="0"/>
              <a:t>Receive support from EO data experts</a:t>
            </a:r>
          </a:p>
          <a:p>
            <a:r>
              <a:rPr lang="en-GB" dirty="0"/>
              <a:t>Develop a collaborative ground segment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56CA5E4-1F99-41C6-AED6-1826230B6B21}"/>
              </a:ext>
            </a:extLst>
          </p:cNvPr>
          <p:cNvSpPr txBox="1"/>
          <p:nvPr/>
        </p:nvSpPr>
        <p:spPr>
          <a:xfrm>
            <a:off x="4795110" y="2159632"/>
            <a:ext cx="4048020" cy="2677656"/>
          </a:xfrm>
          <a:prstGeom prst="rect">
            <a:avLst/>
          </a:prstGeom>
          <a:noFill/>
          <a:ln w="2222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>
              <a:buClr>
                <a:schemeClr val="accent5">
                  <a:lumMod val="50000"/>
                </a:schemeClr>
              </a:buClr>
            </a:pPr>
            <a:r>
              <a:rPr kumimoji="0" lang="en-GB" sz="1400" i="0" u="none" strike="noStrike" kern="1200" cap="none" spc="0" normalizeH="0" baseline="0" noProof="0" dirty="0">
                <a:ln>
                  <a:noFill/>
                </a:ln>
                <a:solidFill>
                  <a:srgbClr val="26609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Challenges:</a:t>
            </a:r>
          </a:p>
          <a:p>
            <a:pPr marL="285750" indent="-285750"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•"/>
            </a:pPr>
            <a:endParaRPr lang="en-GB" kern="1200" dirty="0">
              <a:solidFill>
                <a:srgbClr val="266093"/>
              </a:solidFill>
              <a:ea typeface="+mn-ea"/>
              <a:cs typeface="+mn-cs"/>
            </a:endParaRPr>
          </a:p>
          <a:p>
            <a:pPr marL="285750" indent="-285750"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kumimoji="0" lang="en-GB" sz="1400" i="0" u="none" strike="noStrike" kern="1200" cap="none" spc="0" normalizeH="0" baseline="0" noProof="0" dirty="0">
                <a:ln>
                  <a:noFill/>
                </a:ln>
                <a:solidFill>
                  <a:srgbClr val="26609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Vendor lock in </a:t>
            </a:r>
            <a:r>
              <a:rPr lang="en-GB" kern="1200" dirty="0">
                <a:solidFill>
                  <a:srgbClr val="266093"/>
                </a:solidFill>
                <a:ea typeface="+mn-ea"/>
                <a:cs typeface="+mn-cs"/>
              </a:rPr>
              <a:t>– hard to migrate</a:t>
            </a:r>
            <a:endParaRPr kumimoji="0" lang="en-GB" sz="1400" i="0" u="none" strike="noStrike" kern="1200" cap="none" spc="0" normalizeH="0" baseline="0" noProof="0" dirty="0">
              <a:ln>
                <a:noFill/>
              </a:ln>
              <a:solidFill>
                <a:srgbClr val="26609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indent="-285750"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GB" kern="1200" dirty="0">
                <a:solidFill>
                  <a:srgbClr val="266093"/>
                </a:solidFill>
                <a:ea typeface="+mn-ea"/>
                <a:cs typeface="+mn-cs"/>
              </a:rPr>
              <a:t>Expensive to operate</a:t>
            </a:r>
          </a:p>
          <a:p>
            <a:pPr marL="285750" indent="-285750"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GB" kern="1200" dirty="0">
                <a:solidFill>
                  <a:srgbClr val="266093"/>
                </a:solidFill>
                <a:ea typeface="+mn-ea"/>
                <a:cs typeface="+mn-cs"/>
              </a:rPr>
              <a:t>Expensive to use (at scale)</a:t>
            </a:r>
          </a:p>
          <a:p>
            <a:pPr marL="285750" indent="-285750"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GB" kern="1200" dirty="0">
                <a:solidFill>
                  <a:srgbClr val="266093"/>
                </a:solidFill>
                <a:ea typeface="+mn-ea"/>
                <a:cs typeface="+mn-cs"/>
              </a:rPr>
              <a:t>ITC (Datacentre) skills required by end users</a:t>
            </a:r>
          </a:p>
          <a:p>
            <a:pPr marL="285750" indent="-285750"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GB" kern="1200" dirty="0">
                <a:solidFill>
                  <a:srgbClr val="266093"/>
                </a:solidFill>
                <a:ea typeface="+mn-ea"/>
                <a:cs typeface="+mn-cs"/>
              </a:rPr>
              <a:t>Long term stability/funding</a:t>
            </a:r>
          </a:p>
          <a:p>
            <a:pPr marL="285750" indent="-285750"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GB" kern="1200" dirty="0">
                <a:solidFill>
                  <a:srgbClr val="266093"/>
                </a:solidFill>
                <a:ea typeface="+mn-ea"/>
                <a:cs typeface="+mn-cs"/>
              </a:rPr>
              <a:t>Duplication of data</a:t>
            </a:r>
          </a:p>
          <a:p>
            <a:pPr marL="285750" indent="-285750"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GB" kern="1200" dirty="0">
                <a:solidFill>
                  <a:srgbClr val="266093"/>
                </a:solidFill>
                <a:ea typeface="+mn-ea"/>
                <a:cs typeface="+mn-cs"/>
              </a:rPr>
              <a:t>Private clouds not able to keep up with the hyperscalers</a:t>
            </a:r>
          </a:p>
          <a:p>
            <a:pPr marL="285750" indent="-285750"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GB" kern="1200" dirty="0">
                <a:solidFill>
                  <a:srgbClr val="266093"/>
                </a:solidFill>
                <a:ea typeface="+mn-ea"/>
                <a:cs typeface="+mn-cs"/>
              </a:rPr>
              <a:t>Siloed data access</a:t>
            </a:r>
          </a:p>
          <a:p>
            <a:pPr marL="285750" indent="-285750"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GB" kern="1200" dirty="0">
                <a:solidFill>
                  <a:srgbClr val="266093"/>
                </a:solidFill>
                <a:ea typeface="+mn-ea"/>
                <a:cs typeface="+mn-cs"/>
              </a:rPr>
              <a:t>Dispersed user base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C7A4B461-46AC-4C2C-A7A3-5E54412929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286" y="1155703"/>
            <a:ext cx="757551" cy="73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JASMIN - Climate and Earth-system Science Data Analysis with ...">
            <a:extLst>
              <a:ext uri="{FF2B5EF4-FFF2-40B4-BE49-F238E27FC236}">
                <a16:creationId xmlns:a16="http://schemas.microsoft.com/office/drawing/2014/main" id="{A111225D-3BD4-40E5-8139-59C7D609D4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286" y="1947351"/>
            <a:ext cx="757551" cy="151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DBEDCF0-1A05-48F2-A926-B654D74F57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12818" y="1152505"/>
            <a:ext cx="1412697" cy="8704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CCE843F-0AB9-4360-921D-36BCD8541D3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81104" y="1206469"/>
            <a:ext cx="1379580" cy="769310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11F61B8-5F4A-4982-A0CD-C7EB9574719F}"/>
              </a:ext>
            </a:extLst>
          </p:cNvPr>
          <p:cNvCxnSpPr/>
          <p:nvPr/>
        </p:nvCxnSpPr>
        <p:spPr>
          <a:xfrm>
            <a:off x="1402105" y="1352492"/>
            <a:ext cx="1601437" cy="0"/>
          </a:xfrm>
          <a:prstGeom prst="straightConnector1">
            <a:avLst/>
          </a:prstGeom>
          <a:ln w="6032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5FB10EB-9941-462A-86EB-904C51767C30}"/>
              </a:ext>
            </a:extLst>
          </p:cNvPr>
          <p:cNvCxnSpPr/>
          <p:nvPr/>
        </p:nvCxnSpPr>
        <p:spPr>
          <a:xfrm>
            <a:off x="4756712" y="1358511"/>
            <a:ext cx="1601437" cy="0"/>
          </a:xfrm>
          <a:prstGeom prst="straightConnector1">
            <a:avLst/>
          </a:prstGeom>
          <a:ln w="6032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6153C6E1-7CFC-457B-92F5-01BB4D5357E8}"/>
              </a:ext>
            </a:extLst>
          </p:cNvPr>
          <p:cNvSpPr txBox="1"/>
          <p:nvPr/>
        </p:nvSpPr>
        <p:spPr>
          <a:xfrm>
            <a:off x="401716" y="817389"/>
            <a:ext cx="7691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0070C0"/>
                </a:solidFill>
              </a:rPr>
              <a:t>2013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7DA31C9-81E4-4D24-9EFE-8F93DDE7597D}"/>
              </a:ext>
            </a:extLst>
          </p:cNvPr>
          <p:cNvSpPr txBox="1"/>
          <p:nvPr/>
        </p:nvSpPr>
        <p:spPr>
          <a:xfrm>
            <a:off x="3600488" y="822865"/>
            <a:ext cx="7691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0070C0"/>
                </a:solidFill>
              </a:rPr>
              <a:t>2016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8227F2C-83BF-4B17-8303-3EB6A5EB69FD}"/>
              </a:ext>
            </a:extLst>
          </p:cNvPr>
          <p:cNvSpPr txBox="1"/>
          <p:nvPr/>
        </p:nvSpPr>
        <p:spPr>
          <a:xfrm>
            <a:off x="6786333" y="830066"/>
            <a:ext cx="7691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0070C0"/>
                </a:solidFill>
              </a:rPr>
              <a:t>2022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062A652-A5E5-4A53-B80A-5C4018AFA1C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51368" y="1463834"/>
            <a:ext cx="695024" cy="24779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90C5871-5509-43AB-8C95-6F254BE5C660}"/>
              </a:ext>
            </a:extLst>
          </p:cNvPr>
          <p:cNvSpPr txBox="1"/>
          <p:nvPr/>
        </p:nvSpPr>
        <p:spPr>
          <a:xfrm>
            <a:off x="1402105" y="1708078"/>
            <a:ext cx="15243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00" dirty="0">
                <a:latin typeface="Montserrat SemiBold" panose="00000700000000000000" pitchFamily="2" charset="0"/>
              </a:rPr>
              <a:t>Collaborative Ground Segments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FF9E405-B312-4B6B-B2D4-D7DC24FD8B3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17310" y="1436060"/>
            <a:ext cx="1149261" cy="574631"/>
          </a:xfrm>
          <a:prstGeom prst="rect">
            <a:avLst/>
          </a:prstGeom>
        </p:spPr>
      </p:pic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FB71603E-CED6-4429-8136-2FBB34020F9D}"/>
              </a:ext>
            </a:extLst>
          </p:cNvPr>
          <p:cNvCxnSpPr>
            <a:cxnSpLocks/>
          </p:cNvCxnSpPr>
          <p:nvPr/>
        </p:nvCxnSpPr>
        <p:spPr>
          <a:xfrm>
            <a:off x="7950340" y="1352492"/>
            <a:ext cx="990461" cy="0"/>
          </a:xfrm>
          <a:prstGeom prst="straightConnector1">
            <a:avLst/>
          </a:prstGeom>
          <a:ln w="6032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>
            <a:extLst>
              <a:ext uri="{FF2B5EF4-FFF2-40B4-BE49-F238E27FC236}">
                <a16:creationId xmlns:a16="http://schemas.microsoft.com/office/drawing/2014/main" id="{D10324F5-A338-441E-8171-598CF69F522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83639" y="1420933"/>
            <a:ext cx="787493" cy="33359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A6B2B3ED-923A-4BC3-9976-78C42946DA7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922160" y="1787866"/>
            <a:ext cx="990462" cy="186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7982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7"/>
          <p:cNvSpPr txBox="1">
            <a:spLocks noGrp="1"/>
          </p:cNvSpPr>
          <p:nvPr>
            <p:ph type="title"/>
          </p:nvPr>
        </p:nvSpPr>
        <p:spPr>
          <a:xfrm>
            <a:off x="132036" y="131954"/>
            <a:ext cx="7040100" cy="584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Discuss!</a:t>
            </a:r>
            <a:endParaRPr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6019DC4-57BE-45B7-B2E6-60F4CF78CEBB}"/>
              </a:ext>
            </a:extLst>
          </p:cNvPr>
          <p:cNvSpPr txBox="1"/>
          <p:nvPr/>
        </p:nvSpPr>
        <p:spPr>
          <a:xfrm>
            <a:off x="243840" y="1029547"/>
            <a:ext cx="829056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GB" sz="1600" kern="1200" dirty="0">
                <a:solidFill>
                  <a:srgbClr val="266093"/>
                </a:solidFill>
                <a:ea typeface="+mn-ea"/>
                <a:cs typeface="+mn-cs"/>
              </a:rPr>
              <a:t>Does the approach of compute next to data work in the context of EO data access and analytics?</a:t>
            </a:r>
          </a:p>
          <a:p>
            <a:pPr marL="285750" indent="-285750">
              <a:buClr>
                <a:srgbClr val="002060"/>
              </a:buClr>
              <a:buFont typeface="Arial" panose="020B0604020202020204" pitchFamily="34" charset="0"/>
              <a:buChar char="•"/>
            </a:pPr>
            <a:endParaRPr lang="en-GB" sz="1600" kern="1200" dirty="0">
              <a:solidFill>
                <a:srgbClr val="266093"/>
              </a:solidFill>
              <a:ea typeface="+mn-ea"/>
              <a:cs typeface="+mn-cs"/>
            </a:endParaRPr>
          </a:p>
          <a:p>
            <a:pPr marL="285750" indent="-285750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GB" sz="1600" kern="1200" dirty="0">
                <a:solidFill>
                  <a:srgbClr val="266093"/>
                </a:solidFill>
                <a:ea typeface="+mn-ea"/>
                <a:cs typeface="+mn-cs"/>
              </a:rPr>
              <a:t>Is the approach an environmentally efficient method of data dissemination?</a:t>
            </a:r>
          </a:p>
          <a:p>
            <a:pPr marL="285750" indent="-285750">
              <a:buClr>
                <a:srgbClr val="002060"/>
              </a:buClr>
              <a:buFont typeface="Arial" panose="020B0604020202020204" pitchFamily="34" charset="0"/>
              <a:buChar char="•"/>
            </a:pPr>
            <a:endParaRPr lang="en-GB" sz="1600" kern="1200" dirty="0">
              <a:solidFill>
                <a:srgbClr val="266093"/>
              </a:solidFill>
              <a:ea typeface="+mn-ea"/>
              <a:cs typeface="+mn-cs"/>
            </a:endParaRPr>
          </a:p>
          <a:p>
            <a:pPr marL="285750" indent="-285750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GB" sz="1600" kern="1200" dirty="0">
                <a:solidFill>
                  <a:srgbClr val="266093"/>
                </a:solidFill>
                <a:ea typeface="+mn-ea"/>
                <a:cs typeface="+mn-cs"/>
              </a:rPr>
              <a:t>Data remains in silos per operator – would a more distributed method of data access be preferable?</a:t>
            </a:r>
          </a:p>
          <a:p>
            <a:pPr marL="285750" indent="-285750">
              <a:buClr>
                <a:srgbClr val="002060"/>
              </a:buClr>
              <a:buFont typeface="Arial" panose="020B0604020202020204" pitchFamily="34" charset="0"/>
              <a:buChar char="•"/>
            </a:pPr>
            <a:endParaRPr lang="en-GB" sz="1600" kern="1200" dirty="0">
              <a:solidFill>
                <a:srgbClr val="266093"/>
              </a:solidFill>
              <a:ea typeface="+mn-ea"/>
              <a:cs typeface="+mn-cs"/>
            </a:endParaRPr>
          </a:p>
          <a:p>
            <a:pPr marL="285750" indent="-285750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GB" sz="1600" kern="1200" dirty="0">
                <a:solidFill>
                  <a:srgbClr val="266093"/>
                </a:solidFill>
                <a:ea typeface="+mn-ea"/>
                <a:cs typeface="+mn-cs"/>
              </a:rPr>
              <a:t>A study presented at </a:t>
            </a:r>
            <a:r>
              <a:rPr lang="en-GB" sz="1600" kern="1200" dirty="0" err="1">
                <a:solidFill>
                  <a:srgbClr val="266093"/>
                </a:solidFill>
                <a:ea typeface="+mn-ea"/>
                <a:cs typeface="+mn-cs"/>
              </a:rPr>
              <a:t>BiDS</a:t>
            </a:r>
            <a:r>
              <a:rPr lang="en-GB" sz="1600" kern="1200" dirty="0">
                <a:solidFill>
                  <a:srgbClr val="266093"/>
                </a:solidFill>
                <a:ea typeface="+mn-ea"/>
                <a:cs typeface="+mn-cs"/>
              </a:rPr>
              <a:t> stated that ‘most users prefer to use local infrastructure for processing’ – why?</a:t>
            </a:r>
          </a:p>
          <a:p>
            <a:pPr marL="285750" indent="-285750">
              <a:buClr>
                <a:srgbClr val="002060"/>
              </a:buClr>
              <a:buFont typeface="Arial" panose="020B0604020202020204" pitchFamily="34" charset="0"/>
              <a:buChar char="•"/>
            </a:pPr>
            <a:endParaRPr lang="en-GB" sz="1600" kern="1200" dirty="0">
              <a:solidFill>
                <a:srgbClr val="266093"/>
              </a:solidFill>
              <a:ea typeface="+mn-ea"/>
              <a:cs typeface="+mn-cs"/>
            </a:endParaRPr>
          </a:p>
          <a:p>
            <a:pPr marL="285750" indent="-285750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GB" sz="1600" kern="1200" dirty="0">
                <a:solidFill>
                  <a:srgbClr val="266093"/>
                </a:solidFill>
                <a:ea typeface="+mn-ea"/>
                <a:cs typeface="+mn-cs"/>
              </a:rPr>
              <a:t>Are egress costs the biggest reason to stay within the cloud?</a:t>
            </a:r>
          </a:p>
          <a:p>
            <a:pPr marL="285750" indent="-285750">
              <a:buClr>
                <a:srgbClr val="002060"/>
              </a:buClr>
              <a:buFont typeface="Arial" panose="020B0604020202020204" pitchFamily="34" charset="0"/>
              <a:buChar char="•"/>
            </a:pPr>
            <a:endParaRPr lang="en-GB" sz="1600" kern="1200" dirty="0">
              <a:solidFill>
                <a:srgbClr val="266093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4854241"/>
      </p:ext>
    </p:extLst>
  </p:cSld>
  <p:clrMapOvr>
    <a:masterClrMapping/>
  </p:clrMapOvr>
</p:sld>
</file>

<file path=ppt/theme/theme1.xml><?xml version="1.0" encoding="utf-8"?>
<a:theme xmlns:a="http://schemas.openxmlformats.org/drawingml/2006/main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1474</TotalTime>
  <Words>302</Words>
  <Application>Microsoft Office PowerPoint</Application>
  <PresentationFormat>On-screen Show (16:9)</PresentationFormat>
  <Paragraphs>48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Montserrat Medium</vt:lpstr>
      <vt:lpstr>Montserrat</vt:lpstr>
      <vt:lpstr>Arial</vt:lpstr>
      <vt:lpstr>Montserrat SemiBold</vt:lpstr>
      <vt:lpstr>ceos</vt:lpstr>
      <vt:lpstr>Data next to compute</vt:lpstr>
      <vt:lpstr>Presentation Guidance</vt:lpstr>
      <vt:lpstr>Data has gravity!</vt:lpstr>
      <vt:lpstr>Discuss!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WGISS-60 Presentation Template</dc:title>
  <dc:creator>FLETCHER, Robert</dc:creator>
  <cp:lastModifiedBy>FLETCHER, Robert</cp:lastModifiedBy>
  <cp:revision>31</cp:revision>
  <dcterms:modified xsi:type="dcterms:W3CDTF">2025-10-09T10:03:34Z</dcterms:modified>
</cp:coreProperties>
</file>