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0"/>
  </p:notesMasterIdLst>
  <p:sldIdLst>
    <p:sldId id="256" r:id="rId2"/>
    <p:sldId id="1576" r:id="rId3"/>
    <p:sldId id="260" r:id="rId4"/>
    <p:sldId id="1577" r:id="rId5"/>
    <p:sldId id="1581" r:id="rId6"/>
    <p:sldId id="1582" r:id="rId7"/>
    <p:sldId id="1583" r:id="rId8"/>
    <p:sldId id="1584" r:id="rId9"/>
  </p:sldIdLst>
  <p:sldSz cx="9144000" cy="5143500" type="screen16x9"/>
  <p:notesSz cx="6858000" cy="9144000"/>
  <p:embeddedFontLst>
    <p:embeddedFont>
      <p:font typeface="Montserrat" pitchFamily="2" charset="77"/>
      <p:regular r:id="rId11"/>
      <p:bold r:id="rId12"/>
      <p:italic r:id="rId13"/>
      <p:boldItalic r:id="rId14"/>
    </p:embeddedFont>
    <p:embeddedFont>
      <p:font typeface="Montserrat Medium"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94658"/>
  </p:normalViewPr>
  <p:slideViewPr>
    <p:cSldViewPr snapToGrid="0">
      <p:cViewPr varScale="1">
        <p:scale>
          <a:sx n="160" d="100"/>
          <a:sy n="160" d="100"/>
        </p:scale>
        <p:origin x="71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eb3b685b9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eb3b685b9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77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fdf6670cf9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fdf6670cf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4344520" y="3615007"/>
            <a:ext cx="1289700" cy="1775100"/>
          </a:xfrm>
          <a:prstGeom prst="rtTriangle">
            <a:avLst/>
          </a:prstGeom>
          <a:noFill/>
          <a:ln>
            <a:noFill/>
          </a:ln>
        </p:spPr>
      </p:pic>
      <p:sp>
        <p:nvSpPr>
          <p:cNvPr id="20" name="Google Shape;20;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8" name="Google Shape;28;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29" name="Google Shape;29;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 name="Google Shape;30;p3">
            <a:extLst>
              <a:ext uri="{FF2B5EF4-FFF2-40B4-BE49-F238E27FC236}">
                <a16:creationId xmlns:a16="http://schemas.microsoft.com/office/drawing/2014/main" id="{DDD023C5-4507-E7FA-6D3F-EA2DA252B4CD}"/>
              </a:ext>
            </a:extLst>
          </p:cNvPr>
          <p:cNvSpPr txBox="1"/>
          <p:nvPr userDrawn="1"/>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2"/>
                </a:solidFill>
                <a:latin typeface="Montserrat"/>
                <a:ea typeface="Montserrat"/>
                <a:cs typeface="Montserrat"/>
                <a:sym typeface="Montserrat"/>
              </a:rPr>
              <a:t>WGISS-60, 13-17 October 2025</a:t>
            </a:r>
            <a:endParaRPr sz="1100" b="1" dirty="0">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6" name="Google Shape;36;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0" name="Google Shape;40;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7" name="Google Shape;47;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 name="Google Shape;50;p5"/>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53" name="Google Shape;53;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4" name="Google Shape;5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6"/>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8">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132025" y="131950"/>
            <a:ext cx="6102520" cy="2979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US" sz="4400" dirty="0"/>
              <a:t>Data Preservation &amp; Stewardship Interest Group (DSIG) Data Collection Appraisal Procedures</a:t>
            </a:r>
          </a:p>
        </p:txBody>
      </p:sp>
      <p:sp>
        <p:nvSpPr>
          <p:cNvPr id="61" name="Google Shape;61;p7"/>
          <p:cNvSpPr txBox="1"/>
          <p:nvPr/>
        </p:nvSpPr>
        <p:spPr>
          <a:xfrm>
            <a:off x="4828309" y="3129233"/>
            <a:ext cx="4315691" cy="768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Iolanda Maggio, </a:t>
            </a:r>
          </a:p>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Starion for ESA</a:t>
            </a:r>
          </a:p>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Agenda Item 8.1</a:t>
            </a:r>
          </a:p>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WGISS-60</a:t>
            </a:r>
          </a:p>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13-17 October 2025</a:t>
            </a:r>
          </a:p>
          <a:p>
            <a:pPr marL="0" lvl="0" indent="0" algn="r" rtl="0">
              <a:lnSpc>
                <a:spcPct val="115000"/>
              </a:lnSpc>
              <a:spcBef>
                <a:spcPts val="0"/>
              </a:spcBef>
              <a:spcAft>
                <a:spcPts val="0"/>
              </a:spcAft>
              <a:buNone/>
            </a:pPr>
            <a:r>
              <a:rPr lang="en-US" sz="1700" b="1" dirty="0" err="1">
                <a:solidFill>
                  <a:schemeClr val="accent1"/>
                </a:solidFill>
                <a:latin typeface="Montserrat"/>
                <a:ea typeface="Montserrat"/>
                <a:cs typeface="Montserrat"/>
                <a:sym typeface="Montserrat"/>
              </a:rPr>
              <a:t>Oberpfaffenhofen</a:t>
            </a:r>
            <a:r>
              <a:rPr lang="en-US" sz="1700" b="1" dirty="0">
                <a:solidFill>
                  <a:schemeClr val="accent1"/>
                </a:solidFill>
                <a:latin typeface="Montserrat"/>
                <a:ea typeface="Montserrat"/>
                <a:cs typeface="Montserrat"/>
                <a:sym typeface="Montserrat"/>
              </a:rPr>
              <a:t>, Germany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69799" y="57450"/>
            <a:ext cx="8111926"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400" dirty="0"/>
              <a:t>CEOS EO Data Collection Appraisal Procedure</a:t>
            </a:r>
            <a:br>
              <a:rPr lang="en" sz="2400" dirty="0"/>
            </a:br>
            <a:r>
              <a:rPr lang="en" sz="2400" dirty="0"/>
              <a:t>White Paper</a:t>
            </a:r>
            <a:endParaRPr sz="2400" dirty="0"/>
          </a:p>
        </p:txBody>
      </p:sp>
      <p:pic>
        <p:nvPicPr>
          <p:cNvPr id="3" name="Picture 2">
            <a:extLst>
              <a:ext uri="{FF2B5EF4-FFF2-40B4-BE49-F238E27FC236}">
                <a16:creationId xmlns:a16="http://schemas.microsoft.com/office/drawing/2014/main" id="{4C703E72-5CA2-D953-32AB-D0B4371C9507}"/>
              </a:ext>
            </a:extLst>
          </p:cNvPr>
          <p:cNvPicPr>
            <a:picLocks noChangeAspect="1"/>
          </p:cNvPicPr>
          <p:nvPr/>
        </p:nvPicPr>
        <p:blipFill>
          <a:blip r:embed="rId3"/>
          <a:stretch>
            <a:fillRect/>
          </a:stretch>
        </p:blipFill>
        <p:spPr>
          <a:xfrm>
            <a:off x="568393" y="1020695"/>
            <a:ext cx="3083693" cy="3480955"/>
          </a:xfrm>
          <a:prstGeom prst="rect">
            <a:avLst/>
          </a:prstGeom>
        </p:spPr>
      </p:pic>
      <p:sp>
        <p:nvSpPr>
          <p:cNvPr id="4" name="TextBox 3">
            <a:extLst>
              <a:ext uri="{FF2B5EF4-FFF2-40B4-BE49-F238E27FC236}">
                <a16:creationId xmlns:a16="http://schemas.microsoft.com/office/drawing/2014/main" id="{9B1DFBB2-CD46-2B97-5F47-040C9985929A}"/>
              </a:ext>
            </a:extLst>
          </p:cNvPr>
          <p:cNvSpPr txBox="1"/>
          <p:nvPr/>
        </p:nvSpPr>
        <p:spPr>
          <a:xfrm>
            <a:off x="3729162" y="1193052"/>
            <a:ext cx="5189490" cy="3308598"/>
          </a:xfrm>
          <a:prstGeom prst="rect">
            <a:avLst/>
          </a:prstGeom>
          <a:noFill/>
        </p:spPr>
        <p:txBody>
          <a:bodyPr wrap="square" rtlCol="0">
            <a:spAutoFit/>
          </a:bodyPr>
          <a:lstStyle/>
          <a:p>
            <a:pPr marL="171450" indent="-171450" algn="just">
              <a:buFont typeface="Wingdings" panose="05000000000000000000" pitchFamily="2" charset="2"/>
              <a:buChar char="Ø"/>
            </a:pPr>
            <a:r>
              <a:rPr lang="en-GB" sz="1100" dirty="0">
                <a:latin typeface="Montserrat" panose="00000500000000000000" pitchFamily="2" charset="0"/>
              </a:rPr>
              <a:t>A Mission Data Collection(s) Appraisal Step is recommended as input to any decision on preserving and curating EO data collection(s) (e.g. for heritage missions).</a:t>
            </a:r>
          </a:p>
          <a:p>
            <a:pPr algn="just"/>
            <a:endParaRPr lang="en-GB" sz="1100" dirty="0">
              <a:latin typeface="Montserrat" panose="00000500000000000000" pitchFamily="2" charset="0"/>
            </a:endParaRPr>
          </a:p>
          <a:p>
            <a:pPr marL="171450" indent="-171450" algn="just">
              <a:buFont typeface="Wingdings" panose="05000000000000000000" pitchFamily="2" charset="2"/>
              <a:buChar char="Ø"/>
            </a:pPr>
            <a:r>
              <a:rPr lang="en-GB" sz="1100" dirty="0">
                <a:latin typeface="Montserrat" panose="00000500000000000000" pitchFamily="2" charset="0"/>
              </a:rPr>
              <a:t>The appraisal report includes a high-level mission description, sensor typology, archives holdings, mission peculiarities, designated communities, and every technical detail supporting the decision process and helping the subsequent preservation and curation steps.</a:t>
            </a:r>
          </a:p>
          <a:p>
            <a:pPr algn="just"/>
            <a:endParaRPr lang="en-US" sz="1100" dirty="0">
              <a:latin typeface="Montserrat" panose="00000500000000000000" pitchFamily="2" charset="0"/>
            </a:endParaRPr>
          </a:p>
          <a:p>
            <a:pPr marL="171450" indent="-171450" algn="just">
              <a:buFont typeface="Wingdings" panose="05000000000000000000" pitchFamily="2" charset="2"/>
              <a:buChar char="Ø"/>
            </a:pPr>
            <a:r>
              <a:rPr lang="en-GB" sz="1100" dirty="0">
                <a:latin typeface="Montserrat" panose="00000500000000000000" pitchFamily="2" charset="0"/>
              </a:rPr>
              <a:t>The appraisal questionnaire can be used to perform an assessment of the status of the mission assets and to define an initial conception of whether the datasets under evaluation has to be preserved and kept accessible and usable for the long term. </a:t>
            </a:r>
          </a:p>
          <a:p>
            <a:pPr algn="just"/>
            <a:endParaRPr lang="en-GB" sz="1100" dirty="0">
              <a:latin typeface="Montserrat" panose="00000500000000000000" pitchFamily="2" charset="0"/>
            </a:endParaRPr>
          </a:p>
          <a:p>
            <a:pPr marL="171450" indent="-171450" algn="just">
              <a:buFont typeface="Wingdings" panose="05000000000000000000" pitchFamily="2" charset="2"/>
              <a:buChar char="Ø"/>
            </a:pPr>
            <a:r>
              <a:rPr lang="en-GB" sz="1100" dirty="0">
                <a:latin typeface="Montserrat" panose="00000500000000000000" pitchFamily="2" charset="0"/>
              </a:rPr>
              <a:t>The appraisal task is mandatory for missions under the Agency responsibility (e.g. when the mission becomes historical, surveys on Mission managers and Operations Managers could help the Data Curator with the preservation and curation process). </a:t>
            </a:r>
            <a:endParaRPr lang="en-US" sz="1100" dirty="0">
              <a:latin typeface="Montserrat" panose="00000500000000000000" pitchFamily="2" charset="0"/>
            </a:endParaRPr>
          </a:p>
        </p:txBody>
      </p:sp>
    </p:spTree>
    <p:extLst>
      <p:ext uri="{BB962C8B-B14F-4D97-AF65-F5344CB8AC3E}">
        <p14:creationId xmlns:p14="http://schemas.microsoft.com/office/powerpoint/2010/main" val="42849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Google Shape;66;p8">
            <a:extLst>
              <a:ext uri="{FF2B5EF4-FFF2-40B4-BE49-F238E27FC236}">
                <a16:creationId xmlns:a16="http://schemas.microsoft.com/office/drawing/2014/main" id="{152132D3-26B2-893E-D43F-B332C6CBC965}"/>
              </a:ext>
            </a:extLst>
          </p:cNvPr>
          <p:cNvSpPr txBox="1">
            <a:spLocks/>
          </p:cNvSpPr>
          <p:nvPr/>
        </p:nvSpPr>
        <p:spPr>
          <a:xfrm>
            <a:off x="74587" y="85650"/>
            <a:ext cx="8111926" cy="5844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300"/>
              <a:buFont typeface="Montserrat Medium"/>
              <a:buNone/>
              <a:defRPr sz="3300" b="0" i="0" u="none" strike="noStrike" cap="none">
                <a:solidFill>
                  <a:schemeClr val="lt1"/>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US" sz="2400" dirty="0"/>
              <a:t>CEOS EO Data Collection Appraisal Procedure</a:t>
            </a:r>
            <a:br>
              <a:rPr lang="en-US" sz="2400" dirty="0"/>
            </a:br>
            <a:endParaRPr lang="en-US" sz="2400" dirty="0"/>
          </a:p>
        </p:txBody>
      </p:sp>
      <p:sp>
        <p:nvSpPr>
          <p:cNvPr id="8" name="TextBox 7">
            <a:extLst>
              <a:ext uri="{FF2B5EF4-FFF2-40B4-BE49-F238E27FC236}">
                <a16:creationId xmlns:a16="http://schemas.microsoft.com/office/drawing/2014/main" id="{6339E30B-7F5D-E86E-9CA4-D54B9FFB7CBC}"/>
              </a:ext>
            </a:extLst>
          </p:cNvPr>
          <p:cNvSpPr txBox="1"/>
          <p:nvPr/>
        </p:nvSpPr>
        <p:spPr>
          <a:xfrm>
            <a:off x="488319" y="1066818"/>
            <a:ext cx="8363648" cy="3108543"/>
          </a:xfrm>
          <a:prstGeom prst="rect">
            <a:avLst/>
          </a:prstGeom>
          <a:noFill/>
        </p:spPr>
        <p:txBody>
          <a:bodyPr wrap="square">
            <a:spAutoFit/>
          </a:bodyPr>
          <a:lstStyle/>
          <a:p>
            <a:pPr marL="0" marR="0" algn="just">
              <a:buNone/>
            </a:pP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The space data appraisal is the process which allows:</a:t>
            </a:r>
          </a:p>
          <a:p>
            <a:pPr marL="0" marR="0" algn="just">
              <a:buNone/>
            </a:pP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 </a:t>
            </a:r>
          </a:p>
          <a:p>
            <a:pPr marL="342900" marR="0" lvl="0" indent="-342900" algn="just">
              <a:buSzPts val="1000"/>
              <a:buFont typeface="Symbol" panose="05050102010706020507" pitchFamily="18" charset="2"/>
              <a:buChar char=""/>
              <a:tabLst>
                <a:tab pos="457200" algn="l"/>
              </a:tabLst>
            </a:pPr>
            <a:r>
              <a:rPr lang="en-US" sz="1400" b="1" dirty="0">
                <a:effectLst/>
                <a:latin typeface="Montserrat" panose="00000500000000000000" pitchFamily="2" charset="0"/>
                <a:ea typeface="Times New Roman" panose="02020603050405020304" pitchFamily="18" charset="0"/>
                <a:cs typeface="Times New Roman" panose="02020603050405020304" pitchFamily="18" charset="0"/>
              </a:rPr>
              <a:t>Assessing the value, relevance, and usability</a:t>
            </a: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 of space mission data.</a:t>
            </a:r>
          </a:p>
          <a:p>
            <a:pPr marL="342900" marR="0" lvl="0" indent="-342900" algn="just">
              <a:buSzPts val="1000"/>
              <a:buFont typeface="Symbol" panose="05050102010706020507" pitchFamily="18" charset="2"/>
              <a:buChar char=""/>
              <a:tabLst>
                <a:tab pos="457200" algn="l"/>
              </a:tabLst>
            </a:pPr>
            <a:r>
              <a:rPr lang="en-US" sz="1400" b="1" dirty="0">
                <a:effectLst/>
                <a:latin typeface="Montserrat" panose="00000500000000000000" pitchFamily="2" charset="0"/>
                <a:ea typeface="Times New Roman" panose="02020603050405020304" pitchFamily="18" charset="0"/>
                <a:cs typeface="Times New Roman" panose="02020603050405020304" pitchFamily="18" charset="0"/>
              </a:rPr>
              <a:t>Determining what data should be preserved, archived, or shared</a:t>
            </a: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a:t>
            </a:r>
          </a:p>
          <a:p>
            <a:pPr marL="342900" marR="0" lvl="0" indent="-342900" algn="just">
              <a:buSzPts val="1000"/>
              <a:buFont typeface="Symbol" panose="05050102010706020507" pitchFamily="18" charset="2"/>
              <a:buChar char=""/>
              <a:tabLst>
                <a:tab pos="457200" algn="l"/>
              </a:tabLst>
            </a:pPr>
            <a:r>
              <a:rPr lang="en-US" sz="1400" b="1" dirty="0">
                <a:effectLst/>
                <a:latin typeface="Montserrat" panose="00000500000000000000" pitchFamily="2" charset="0"/>
                <a:ea typeface="Times New Roman" panose="02020603050405020304" pitchFamily="18" charset="0"/>
                <a:cs typeface="Times New Roman" panose="02020603050405020304" pitchFamily="18" charset="0"/>
              </a:rPr>
              <a:t>Establishing quality standards, metadata, and long-term storage protocols</a:t>
            </a: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a:t>
            </a:r>
          </a:p>
          <a:p>
            <a:pPr marL="0" marR="0" algn="just">
              <a:buNone/>
            </a:pP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 </a:t>
            </a:r>
          </a:p>
          <a:p>
            <a:pPr marL="0" marR="0" algn="just">
              <a:buNone/>
            </a:pP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The Space Data Appraisal procedure is relevant because of: </a:t>
            </a:r>
          </a:p>
          <a:p>
            <a:pPr marL="0" marR="0" algn="just">
              <a:buNone/>
            </a:pP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 </a:t>
            </a:r>
          </a:p>
          <a:p>
            <a:pPr marL="342900" marR="0" lvl="0" indent="-342900" algn="just">
              <a:buSzPts val="1000"/>
              <a:buFont typeface="Symbol" panose="05050102010706020507" pitchFamily="18" charset="2"/>
              <a:buChar char=""/>
              <a:tabLst>
                <a:tab pos="457200" algn="l"/>
              </a:tabLst>
            </a:pPr>
            <a:r>
              <a:rPr lang="en-US" sz="1400" b="1" dirty="0">
                <a:effectLst/>
                <a:latin typeface="Montserrat" panose="00000500000000000000" pitchFamily="2" charset="0"/>
                <a:ea typeface="Times New Roman" panose="02020603050405020304" pitchFamily="18" charset="0"/>
                <a:cs typeface="Times New Roman" panose="02020603050405020304" pitchFamily="18" charset="0"/>
              </a:rPr>
              <a:t>Data Overload</a:t>
            </a: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 Space missions generate enormous volumes of raw and processed data.</a:t>
            </a:r>
          </a:p>
          <a:p>
            <a:pPr marL="342900" marR="0" lvl="0" indent="-342900" algn="just">
              <a:buSzPts val="1000"/>
              <a:buFont typeface="Symbol" panose="05050102010706020507" pitchFamily="18" charset="2"/>
              <a:buChar char=""/>
              <a:tabLst>
                <a:tab pos="457200" algn="l"/>
              </a:tabLst>
            </a:pPr>
            <a:r>
              <a:rPr lang="en-US" sz="1400" b="1" dirty="0">
                <a:effectLst/>
                <a:latin typeface="Montserrat" panose="00000500000000000000" pitchFamily="2" charset="0"/>
                <a:ea typeface="Times New Roman" panose="02020603050405020304" pitchFamily="18" charset="0"/>
                <a:cs typeface="Times New Roman" panose="02020603050405020304" pitchFamily="18" charset="0"/>
              </a:rPr>
              <a:t>Cost of Storage</a:t>
            </a: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 Long-term archiving and access management are expensive.</a:t>
            </a:r>
          </a:p>
          <a:p>
            <a:pPr marL="342900" marR="0" lvl="0" indent="-342900" algn="just">
              <a:buSzPts val="1000"/>
              <a:buFont typeface="Symbol" panose="05050102010706020507" pitchFamily="18" charset="2"/>
              <a:buChar char=""/>
              <a:tabLst>
                <a:tab pos="457200" algn="l"/>
              </a:tabLst>
            </a:pPr>
            <a:r>
              <a:rPr lang="en-US" sz="1400" b="1" dirty="0">
                <a:effectLst/>
                <a:latin typeface="Montserrat" panose="00000500000000000000" pitchFamily="2" charset="0"/>
                <a:ea typeface="Times New Roman" panose="02020603050405020304" pitchFamily="18" charset="0"/>
                <a:cs typeface="Times New Roman" panose="02020603050405020304" pitchFamily="18" charset="0"/>
              </a:rPr>
              <a:t>Scientific Value</a:t>
            </a: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 Some datasets may lead to new discoveries decades later.</a:t>
            </a:r>
          </a:p>
          <a:p>
            <a:pPr marL="342900" marR="0" lvl="0" indent="-342900" algn="just">
              <a:buSzPts val="1000"/>
              <a:buFont typeface="Symbol" panose="05050102010706020507" pitchFamily="18" charset="2"/>
              <a:buChar char=""/>
              <a:tabLst>
                <a:tab pos="457200" algn="l"/>
              </a:tabLst>
            </a:pPr>
            <a:r>
              <a:rPr lang="en-US" sz="1400" b="1" dirty="0">
                <a:effectLst/>
                <a:latin typeface="Montserrat" panose="00000500000000000000" pitchFamily="2" charset="0"/>
                <a:ea typeface="Times New Roman" panose="02020603050405020304" pitchFamily="18" charset="0"/>
                <a:cs typeface="Times New Roman" panose="02020603050405020304" pitchFamily="18" charset="0"/>
              </a:rPr>
              <a:t>Legal &amp; Ethical Compliance</a:t>
            </a: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 Especially for Earth observation data with privacy or geopolitical implications.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4D248-C037-BB77-061F-8F23BC9272C2}"/>
              </a:ext>
            </a:extLst>
          </p:cNvPr>
          <p:cNvSpPr>
            <a:spLocks noGrp="1"/>
          </p:cNvSpPr>
          <p:nvPr>
            <p:ph type="title"/>
          </p:nvPr>
        </p:nvSpPr>
        <p:spPr>
          <a:xfrm>
            <a:off x="132036" y="131954"/>
            <a:ext cx="7642758" cy="584400"/>
          </a:xfrm>
        </p:spPr>
        <p:txBody>
          <a:bodyPr/>
          <a:lstStyle/>
          <a:p>
            <a:r>
              <a:rPr lang="en-US" sz="2400" dirty="0"/>
              <a:t>CEOS EO Data Collection Appraisal Procedure</a:t>
            </a:r>
            <a:br>
              <a:rPr lang="en-US" sz="2400" dirty="0"/>
            </a:br>
            <a:r>
              <a:rPr lang="en-US" sz="2400" dirty="0"/>
              <a:t>Report content</a:t>
            </a:r>
            <a:br>
              <a:rPr lang="en-US" sz="2400" dirty="0"/>
            </a:br>
            <a:endParaRPr lang="en-US" sz="2400" dirty="0"/>
          </a:p>
        </p:txBody>
      </p:sp>
      <p:sp>
        <p:nvSpPr>
          <p:cNvPr id="2" name="Rectangle 1">
            <a:extLst>
              <a:ext uri="{FF2B5EF4-FFF2-40B4-BE49-F238E27FC236}">
                <a16:creationId xmlns:a16="http://schemas.microsoft.com/office/drawing/2014/main" id="{DF68A605-8823-ECC8-4C9A-522D8C8FA137}"/>
              </a:ext>
            </a:extLst>
          </p:cNvPr>
          <p:cNvSpPr/>
          <p:nvPr/>
        </p:nvSpPr>
        <p:spPr>
          <a:xfrm>
            <a:off x="59624" y="867705"/>
            <a:ext cx="8925048" cy="3962623"/>
          </a:xfrm>
          <a:prstGeom prst="rect">
            <a:avLst/>
          </a:prstGeom>
        </p:spPr>
        <p:txBody>
          <a:bodyPr wrap="square">
            <a:spAutoFit/>
          </a:bodyPr>
          <a:lstStyle/>
          <a:p>
            <a:pPr marL="342900" lvl="0" indent="-342900">
              <a:buFont typeface="+mj-lt"/>
              <a:buAutoNum type="arabicPeriod"/>
            </a:pPr>
            <a:r>
              <a:rPr lang="en-GB" sz="1100" dirty="0">
                <a:latin typeface="Montserrat" panose="00000500000000000000" pitchFamily="2" charset="0"/>
              </a:rPr>
              <a:t>The benefit resulting from Agency keeping the data custody and preserving the data, including the value of the mission data in terms of potential utilisation for scientific and/or operational purposes: </a:t>
            </a:r>
            <a:endParaRPr lang="en-US" sz="1100" dirty="0">
              <a:latin typeface="Montserrat" panose="00000500000000000000" pitchFamily="2" charset="0"/>
            </a:endParaRPr>
          </a:p>
          <a:p>
            <a:pPr marL="342900" lvl="4" indent="-342900">
              <a:buFont typeface="Arial" panose="020B0604020202020204" pitchFamily="34" charset="0"/>
              <a:buChar char="•"/>
            </a:pPr>
            <a:r>
              <a:rPr lang="en-US" sz="900" b="1" dirty="0">
                <a:latin typeface="Montserrat" panose="00000500000000000000" pitchFamily="2" charset="0"/>
              </a:rPr>
              <a:t>Uniqueness</a:t>
            </a:r>
            <a:r>
              <a:rPr lang="en-US" sz="900" dirty="0">
                <a:latin typeface="Montserrat" panose="00000500000000000000" pitchFamily="2" charset="0"/>
              </a:rPr>
              <a:t>:</a:t>
            </a:r>
            <a:r>
              <a:rPr lang="en-US" sz="900" b="1" dirty="0">
                <a:latin typeface="Montserrat" panose="00000500000000000000" pitchFamily="2" charset="0"/>
              </a:rPr>
              <a:t> </a:t>
            </a:r>
            <a:r>
              <a:rPr lang="en-US" sz="900" dirty="0">
                <a:latin typeface="Montserrat" panose="00000500000000000000" pitchFamily="2" charset="0"/>
              </a:rPr>
              <a:t>type of sensor and characteristics, domain and variety of applications; specific and unique aspects of the mission as stand-alone data utilization potential.</a:t>
            </a:r>
          </a:p>
          <a:p>
            <a:pPr marL="342900" lvl="8" indent="-342900">
              <a:buFont typeface="Arial" panose="020B0604020202020204" pitchFamily="34" charset="0"/>
              <a:buChar char="•"/>
            </a:pPr>
            <a:r>
              <a:rPr lang="en-US" sz="900" b="1" dirty="0">
                <a:latin typeface="Montserrat" panose="00000500000000000000" pitchFamily="2" charset="0"/>
              </a:rPr>
              <a:t>Spatial and temporal complementarity</a:t>
            </a:r>
            <a:r>
              <a:rPr lang="en-US" sz="900" dirty="0">
                <a:latin typeface="Montserrat" panose="00000500000000000000" pitchFamily="2" charset="0"/>
              </a:rPr>
              <a:t>:</a:t>
            </a:r>
            <a:r>
              <a:rPr lang="en-US" sz="900" b="1" dirty="0">
                <a:latin typeface="Montserrat" panose="00000500000000000000" pitchFamily="2" charset="0"/>
              </a:rPr>
              <a:t> </a:t>
            </a:r>
            <a:r>
              <a:rPr lang="en-US" sz="900" dirty="0">
                <a:latin typeface="Montserrat" panose="00000500000000000000" pitchFamily="2" charset="0"/>
              </a:rPr>
              <a:t>data exploitation in conjunction with other data sources; complementarity and gap filling of Agency and national missions data holdings.</a:t>
            </a:r>
          </a:p>
          <a:p>
            <a:pPr marL="342900" lvl="8" indent="-342900">
              <a:buFont typeface="Arial" panose="020B0604020202020204" pitchFamily="34" charset="0"/>
              <a:buChar char="•"/>
            </a:pPr>
            <a:r>
              <a:rPr lang="en-US" sz="900" b="1" dirty="0">
                <a:latin typeface="Montserrat" panose="00000500000000000000" pitchFamily="2" charset="0"/>
              </a:rPr>
              <a:t>Continuity </a:t>
            </a:r>
            <a:r>
              <a:rPr lang="en-US" sz="900" dirty="0">
                <a:latin typeface="Montserrat" panose="00000500000000000000" pitchFamily="2" charset="0"/>
              </a:rPr>
              <a:t>of services, research, and exploitation with on-going and future missions.</a:t>
            </a:r>
          </a:p>
          <a:p>
            <a:pPr marL="342900" lvl="8" indent="-342900">
              <a:buFont typeface="Arial" panose="020B0604020202020204" pitchFamily="34" charset="0"/>
              <a:buChar char="•"/>
            </a:pPr>
            <a:r>
              <a:rPr lang="it-IT" sz="900" b="1" dirty="0">
                <a:latin typeface="Montserrat" panose="00000500000000000000" pitchFamily="2" charset="0"/>
              </a:rPr>
              <a:t>Data quality</a:t>
            </a:r>
            <a:r>
              <a:rPr lang="it-IT" sz="900" dirty="0">
                <a:latin typeface="Montserrat" panose="00000500000000000000" pitchFamily="2" charset="0"/>
              </a:rPr>
              <a:t>.</a:t>
            </a:r>
            <a:endParaRPr lang="en-US" sz="900" dirty="0">
              <a:latin typeface="Montserrat" panose="00000500000000000000" pitchFamily="2" charset="0"/>
            </a:endParaRPr>
          </a:p>
          <a:p>
            <a:pPr marL="342900" lvl="8" indent="-342900">
              <a:buFont typeface="Arial" panose="020B0604020202020204" pitchFamily="34" charset="0"/>
              <a:buChar char="•"/>
            </a:pPr>
            <a:r>
              <a:rPr lang="en-US" sz="900" b="1" dirty="0">
                <a:latin typeface="Montserrat" panose="00000500000000000000" pitchFamily="2" charset="0"/>
              </a:rPr>
              <a:t>Usefulness for research and application projects and potential future impact</a:t>
            </a:r>
            <a:r>
              <a:rPr lang="en-US" sz="900" dirty="0">
                <a:latin typeface="Montserrat" panose="00000500000000000000" pitchFamily="2" charset="0"/>
              </a:rPr>
              <a:t>:</a:t>
            </a:r>
            <a:r>
              <a:rPr lang="en-US" sz="900" b="1" dirty="0">
                <a:latin typeface="Montserrat" panose="00000500000000000000" pitchFamily="2" charset="0"/>
              </a:rPr>
              <a:t> </a:t>
            </a:r>
            <a:r>
              <a:rPr lang="en-US" sz="900" dirty="0">
                <a:latin typeface="Montserrat" panose="00000500000000000000" pitchFamily="2" charset="0"/>
              </a:rPr>
              <a:t>checked with different European user communities (e.g. Researchers, Public services, Value-adding Industry).</a:t>
            </a:r>
          </a:p>
          <a:p>
            <a:pPr marL="342900" lvl="0" indent="-342900">
              <a:buFont typeface="+mj-lt"/>
              <a:buAutoNum type="arabicPeriod"/>
            </a:pPr>
            <a:r>
              <a:rPr lang="en-GB" sz="1100" dirty="0">
                <a:latin typeface="Montserrat" panose="00000500000000000000" pitchFamily="2" charset="0"/>
              </a:rPr>
              <a:t>Status of accessibility and rights for users:</a:t>
            </a:r>
            <a:endParaRPr lang="en-US" sz="1100" dirty="0">
              <a:latin typeface="Montserrat" panose="00000500000000000000" pitchFamily="2" charset="0"/>
            </a:endParaRPr>
          </a:p>
          <a:p>
            <a:pPr marL="342900" lvl="1" indent="-342900">
              <a:buFont typeface="Arial" panose="020B0604020202020204" pitchFamily="34" charset="0"/>
              <a:buChar char="•"/>
            </a:pPr>
            <a:r>
              <a:rPr lang="en-US" sz="900" b="1" dirty="0">
                <a:latin typeface="Montserrat" panose="00000500000000000000" pitchFamily="2" charset="0"/>
              </a:rPr>
              <a:t>Access conditions</a:t>
            </a:r>
            <a:r>
              <a:rPr lang="en-US" sz="900" dirty="0">
                <a:latin typeface="Montserrat" panose="00000500000000000000" pitchFamily="2" charset="0"/>
              </a:rPr>
              <a:t>: time-unlimited right for the Agency to use and distribute the Dataset according to an open and free access policy. Former data owners’ credits by the Agency when data are distributed to users, and right to get a copy of the data for free or at reproduction cost for their internal use.</a:t>
            </a:r>
          </a:p>
          <a:p>
            <a:pPr marL="342900" lvl="1" indent="-342900">
              <a:buFont typeface="Arial" panose="020B0604020202020204" pitchFamily="34" charset="0"/>
              <a:buChar char="•"/>
            </a:pPr>
            <a:r>
              <a:rPr lang="en-US" sz="900" b="1" dirty="0">
                <a:latin typeface="Montserrat" panose="00000500000000000000" pitchFamily="2" charset="0"/>
              </a:rPr>
              <a:t>Preservation responsibility</a:t>
            </a:r>
            <a:r>
              <a:rPr lang="en-US" sz="900" dirty="0">
                <a:latin typeface="Montserrat" panose="00000500000000000000" pitchFamily="2" charset="0"/>
              </a:rPr>
              <a:t>: responsibility for preservation and management (e.g. archiving, processing, access provision, disposal or handover to third parties) granted to the Agency for an unlimited time in case data and information to be kept within the Agency infrastructure.</a:t>
            </a:r>
          </a:p>
          <a:p>
            <a:pPr marL="342900" lvl="1" indent="-342900">
              <a:buFont typeface="Arial" panose="020B0604020202020204" pitchFamily="34" charset="0"/>
              <a:buChar char="•"/>
            </a:pPr>
            <a:r>
              <a:rPr lang="en-US" sz="900" b="1" dirty="0">
                <a:latin typeface="Montserrat" panose="00000500000000000000" pitchFamily="2" charset="0"/>
              </a:rPr>
              <a:t>Ownership and copyrights</a:t>
            </a:r>
            <a:r>
              <a:rPr lang="en-US" sz="900" dirty="0">
                <a:latin typeface="Montserrat" panose="00000500000000000000" pitchFamily="2" charset="0"/>
              </a:rPr>
              <a:t>: kept with owner or transferred to the Agency.</a:t>
            </a:r>
          </a:p>
          <a:p>
            <a:pPr marL="228600" lvl="0" indent="-228600">
              <a:buFont typeface="+mj-lt"/>
              <a:buAutoNum type="arabicPeriod"/>
            </a:pPr>
            <a:r>
              <a:rPr lang="en-GB" sz="1100" dirty="0">
                <a:latin typeface="Montserrat" panose="00000500000000000000" pitchFamily="2" charset="0"/>
              </a:rPr>
              <a:t>Cost/Investment</a:t>
            </a:r>
            <a:endParaRPr lang="en-US" sz="1100" dirty="0">
              <a:latin typeface="Montserrat" panose="00000500000000000000" pitchFamily="2" charset="0"/>
            </a:endParaRPr>
          </a:p>
          <a:p>
            <a:pPr marL="342900" lvl="1" indent="-342900">
              <a:buFont typeface="Arial" panose="020B0604020202020204" pitchFamily="34" charset="0"/>
              <a:buChar char="•"/>
            </a:pPr>
            <a:r>
              <a:rPr lang="en-US" sz="900" b="1" dirty="0">
                <a:latin typeface="Montserrat" panose="00000500000000000000" pitchFamily="2" charset="0"/>
              </a:rPr>
              <a:t>Cost assessment</a:t>
            </a:r>
            <a:r>
              <a:rPr lang="en-US" sz="900" dirty="0">
                <a:latin typeface="Montserrat" panose="00000500000000000000" pitchFamily="2" charset="0"/>
              </a:rPr>
              <a:t> depending on the type and technical realization needed for dataset recovery, consolidation, and preservation. It might include costs raised by the third- party operator and for data consolidation activities, ingestion, archiving, etc.</a:t>
            </a:r>
          </a:p>
          <a:p>
            <a:pPr marL="342900" lvl="0" indent="-342900">
              <a:buFont typeface="+mj-lt"/>
              <a:buAutoNum type="arabicPeriod"/>
            </a:pPr>
            <a:r>
              <a:rPr lang="en-US" sz="1100" dirty="0">
                <a:latin typeface="Montserrat" panose="00000500000000000000" pitchFamily="2" charset="0"/>
              </a:rPr>
              <a:t>Assessment of suitability of the Dataset to the Agency programmatic scheme concerning: </a:t>
            </a:r>
          </a:p>
          <a:p>
            <a:pPr marL="171450" lvl="3" indent="-171450">
              <a:buFont typeface="Arial" panose="020B0604020202020204" pitchFamily="34" charset="0"/>
              <a:buChar char="•"/>
            </a:pPr>
            <a:r>
              <a:rPr lang="en-US" sz="900" dirty="0">
                <a:latin typeface="Montserrat" panose="00000500000000000000" pitchFamily="2" charset="0"/>
              </a:rPr>
              <a:t>Relevance for/impact on Agency EO strategy and objectives (also data policy).</a:t>
            </a:r>
          </a:p>
          <a:p>
            <a:pPr marL="171450" lvl="3" indent="-171450">
              <a:buFont typeface="Arial" panose="020B0604020202020204" pitchFamily="34" charset="0"/>
              <a:buChar char="•"/>
            </a:pPr>
            <a:r>
              <a:rPr lang="en-US" sz="900" dirty="0">
                <a:latin typeface="Montserrat" panose="00000500000000000000" pitchFamily="2" charset="0"/>
              </a:rPr>
              <a:t>New products and services potential/spin-off and synergy effects for Agency products.</a:t>
            </a:r>
          </a:p>
          <a:p>
            <a:pPr marL="171450" lvl="3" indent="-171450">
              <a:buFont typeface="Arial" panose="020B0604020202020204" pitchFamily="34" charset="0"/>
              <a:buChar char="•"/>
            </a:pPr>
            <a:r>
              <a:rPr lang="en-US" sz="900" dirty="0">
                <a:latin typeface="Montserrat" panose="00000500000000000000" pitchFamily="2" charset="0"/>
              </a:rPr>
              <a:t>Opportunity for new international collaboration/"door-opener" function.</a:t>
            </a:r>
          </a:p>
          <a:p>
            <a:pPr marL="171450" lvl="3" indent="-171450">
              <a:buFont typeface="Arial" panose="020B0604020202020204" pitchFamily="34" charset="0"/>
              <a:buChar char="•"/>
            </a:pPr>
            <a:r>
              <a:rPr lang="en-US" sz="900" dirty="0">
                <a:latin typeface="Montserrat" panose="00000500000000000000" pitchFamily="2" charset="0"/>
              </a:rPr>
              <a:t>Experience gained for future missions.</a:t>
            </a:r>
          </a:p>
          <a:p>
            <a:pPr marL="171450" lvl="3" indent="-171450">
              <a:buFont typeface="Arial" panose="020B0604020202020204" pitchFamily="34" charset="0"/>
              <a:buChar char="•"/>
            </a:pPr>
            <a:r>
              <a:rPr lang="en-GB" sz="900" dirty="0">
                <a:latin typeface="Montserrat" panose="00000500000000000000" pitchFamily="2" charset="0"/>
              </a:rPr>
              <a:t>Continuity of agreements.</a:t>
            </a:r>
            <a:endParaRPr lang="en-US" sz="900" dirty="0">
              <a:latin typeface="Montserrat" panose="00000500000000000000" pitchFamily="2" charset="0"/>
            </a:endParaRPr>
          </a:p>
        </p:txBody>
      </p:sp>
    </p:spTree>
    <p:extLst>
      <p:ext uri="{BB962C8B-B14F-4D97-AF65-F5344CB8AC3E}">
        <p14:creationId xmlns:p14="http://schemas.microsoft.com/office/powerpoint/2010/main" val="279834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18027-284C-507C-B91A-E68583CD15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6422B2-BA50-5935-3ED7-DA9FAC3B3602}"/>
              </a:ext>
            </a:extLst>
          </p:cNvPr>
          <p:cNvSpPr>
            <a:spLocks noGrp="1"/>
          </p:cNvSpPr>
          <p:nvPr>
            <p:ph type="title"/>
          </p:nvPr>
        </p:nvSpPr>
        <p:spPr>
          <a:xfrm>
            <a:off x="132036" y="131954"/>
            <a:ext cx="7642758" cy="584400"/>
          </a:xfrm>
        </p:spPr>
        <p:txBody>
          <a:bodyPr/>
          <a:lstStyle/>
          <a:p>
            <a:r>
              <a:rPr lang="en-US" sz="2400" dirty="0"/>
              <a:t>CEOS EO Data Collection Appraisal Procedure</a:t>
            </a:r>
            <a:br>
              <a:rPr lang="en-US" sz="2400" dirty="0"/>
            </a:br>
            <a:r>
              <a:rPr lang="en-US" sz="2400" dirty="0"/>
              <a:t>Questionnaire</a:t>
            </a:r>
            <a:br>
              <a:rPr lang="en-US" sz="2400" dirty="0"/>
            </a:br>
            <a:endParaRPr lang="en-US" sz="2400" dirty="0"/>
          </a:p>
        </p:txBody>
      </p:sp>
      <p:sp>
        <p:nvSpPr>
          <p:cNvPr id="2" name="Rectangle 1">
            <a:extLst>
              <a:ext uri="{FF2B5EF4-FFF2-40B4-BE49-F238E27FC236}">
                <a16:creationId xmlns:a16="http://schemas.microsoft.com/office/drawing/2014/main" id="{61A24268-C1FD-09AB-4FBE-AAAF03691E49}"/>
              </a:ext>
            </a:extLst>
          </p:cNvPr>
          <p:cNvSpPr/>
          <p:nvPr/>
        </p:nvSpPr>
        <p:spPr>
          <a:xfrm>
            <a:off x="59624" y="867705"/>
            <a:ext cx="8925048" cy="4108817"/>
          </a:xfrm>
          <a:prstGeom prst="rect">
            <a:avLst/>
          </a:prstGeom>
        </p:spPr>
        <p:txBody>
          <a:bodyPr wrap="square">
            <a:spAutoFit/>
          </a:bodyPr>
          <a:lstStyle/>
          <a:p>
            <a:pPr marL="342900" lvl="0" indent="-342900">
              <a:buFont typeface="+mj-lt"/>
              <a:buAutoNum type="arabicPeriod"/>
            </a:pPr>
            <a:r>
              <a:rPr lang="en-GB" dirty="0">
                <a:latin typeface="Montserrat" panose="00000500000000000000" pitchFamily="2" charset="0"/>
              </a:rPr>
              <a:t>How significant, different, or unique are the records to the remote sensing, cartographic, and Earth science data user community, i.e. what significant and unique contributions do the collection contain that upgrade our current archive holdings?</a:t>
            </a:r>
            <a:endParaRPr lang="en-US" dirty="0">
              <a:latin typeface="Montserrat" panose="00000500000000000000" pitchFamily="2" charset="0"/>
            </a:endParaRPr>
          </a:p>
          <a:p>
            <a:pPr marL="342900" lvl="0" indent="-342900">
              <a:buFont typeface="+mj-lt"/>
              <a:buAutoNum type="arabicPeriod"/>
            </a:pPr>
            <a:r>
              <a:rPr lang="en-GB" dirty="0">
                <a:latin typeface="Montserrat" panose="00000500000000000000" pitchFamily="2" charset="0"/>
              </a:rPr>
              <a:t>What are the consequences for the Agency if the collection is not obtained or maintained?</a:t>
            </a:r>
            <a:endParaRPr lang="en-US" dirty="0">
              <a:latin typeface="Montserrat" panose="00000500000000000000" pitchFamily="2" charset="0"/>
            </a:endParaRPr>
          </a:p>
          <a:p>
            <a:pPr marL="342900" lvl="0" indent="-342900">
              <a:buFont typeface="+mj-lt"/>
              <a:buAutoNum type="arabicPeriod"/>
            </a:pPr>
            <a:r>
              <a:rPr lang="en-GB" dirty="0">
                <a:latin typeface="Montserrat" panose="00000500000000000000" pitchFamily="2" charset="0"/>
              </a:rPr>
              <a:t>How can the records Authenticity be judged, i.e. how are the records considered to be authentic?</a:t>
            </a:r>
            <a:endParaRPr lang="en-US" dirty="0">
              <a:latin typeface="Montserrat" panose="00000500000000000000" pitchFamily="2" charset="0"/>
            </a:endParaRPr>
          </a:p>
          <a:p>
            <a:pPr marL="342900" lvl="0" indent="-342900">
              <a:buFont typeface="+mj-lt"/>
              <a:buAutoNum type="arabicPeriod"/>
            </a:pPr>
            <a:r>
              <a:rPr lang="en-GB" dirty="0">
                <a:latin typeface="Montserrat" panose="00000500000000000000" pitchFamily="2" charset="0"/>
              </a:rPr>
              <a:t>How can the records Reliability be assessed?</a:t>
            </a:r>
            <a:endParaRPr lang="en-US" dirty="0">
              <a:latin typeface="Montserrat" panose="00000500000000000000" pitchFamily="2" charset="0"/>
            </a:endParaRPr>
          </a:p>
          <a:p>
            <a:pPr marL="342900" lvl="0" indent="-342900">
              <a:buFont typeface="+mj-lt"/>
              <a:buAutoNum type="arabicPeriod"/>
            </a:pPr>
            <a:r>
              <a:rPr lang="en-GB" dirty="0">
                <a:latin typeface="Montserrat" panose="00000500000000000000" pitchFamily="2" charset="0"/>
              </a:rPr>
              <a:t>How can the records Integrity can be determined?</a:t>
            </a:r>
            <a:endParaRPr lang="en-US" dirty="0">
              <a:latin typeface="Montserrat" panose="00000500000000000000" pitchFamily="2" charset="0"/>
            </a:endParaRPr>
          </a:p>
          <a:p>
            <a:pPr marL="342900" lvl="0" indent="-342900">
              <a:buFont typeface="+mj-lt"/>
              <a:buAutoNum type="arabicPeriod"/>
            </a:pPr>
            <a:r>
              <a:rPr lang="en-GB" dirty="0">
                <a:latin typeface="Montserrat" panose="00000500000000000000" pitchFamily="2" charset="0"/>
              </a:rPr>
              <a:t>How are the records Usability conducive to our anticipated exploitation of the information value in the records? </a:t>
            </a:r>
            <a:endParaRPr lang="en-US" dirty="0">
              <a:latin typeface="Montserrat" panose="00000500000000000000" pitchFamily="2" charset="0"/>
            </a:endParaRPr>
          </a:p>
          <a:p>
            <a:pPr marL="342900" lvl="0" indent="-342900">
              <a:buFont typeface="+mj-lt"/>
              <a:buAutoNum type="arabicPeriod"/>
            </a:pPr>
            <a:r>
              <a:rPr lang="en-GB" dirty="0">
                <a:latin typeface="Montserrat" panose="00000500000000000000" pitchFamily="2" charset="0"/>
              </a:rPr>
              <a:t>Do the data involve any legal rights of the Government or individuals or will the data be needed to defend the agency or the Government against charges of data fraud or misrepresentation?</a:t>
            </a:r>
            <a:endParaRPr lang="en-US" dirty="0">
              <a:latin typeface="Montserrat" panose="00000500000000000000" pitchFamily="2" charset="0"/>
            </a:endParaRPr>
          </a:p>
          <a:p>
            <a:pPr marL="342900" lvl="0" indent="-342900">
              <a:buFont typeface="+mj-lt"/>
              <a:buAutoNum type="arabicPeriod"/>
            </a:pPr>
            <a:r>
              <a:rPr lang="en-GB" dirty="0">
                <a:latin typeface="Montserrat" panose="00000500000000000000" pitchFamily="2" charset="0"/>
              </a:rPr>
              <a:t>Which are the relevant designated communities? Who are the anticipated user groups and what are their expected demands for the collection?</a:t>
            </a:r>
            <a:endParaRPr lang="en-US" dirty="0">
              <a:latin typeface="Montserrat" panose="00000500000000000000" pitchFamily="2" charset="0"/>
            </a:endParaRPr>
          </a:p>
          <a:p>
            <a:pPr marL="342900" lvl="0" indent="-342900">
              <a:buFont typeface="+mj-lt"/>
              <a:buAutoNum type="arabicPeriod"/>
            </a:pPr>
            <a:r>
              <a:rPr lang="en-GB" dirty="0">
                <a:latin typeface="Montserrat" panose="00000500000000000000" pitchFamily="2" charset="0"/>
              </a:rPr>
              <a:t>Which Archive holdings? Detail all the locations where the collection exists and the organisations that the collection has been offered to.</a:t>
            </a:r>
            <a:endParaRPr lang="en-US" dirty="0">
              <a:latin typeface="Montserrat" panose="00000500000000000000" pitchFamily="2" charset="0"/>
            </a:endParaRPr>
          </a:p>
          <a:p>
            <a:pPr marL="342900" lvl="0" indent="-342900">
              <a:buFont typeface="+mj-lt"/>
              <a:buAutoNum type="arabicPeriod"/>
            </a:pPr>
            <a:r>
              <a:rPr lang="en-GB" dirty="0">
                <a:latin typeface="Montserrat" panose="00000500000000000000" pitchFamily="2" charset="0"/>
              </a:rPr>
              <a:t>How is this collection to be distributed or accessed?</a:t>
            </a:r>
            <a:endParaRPr lang="en-US" dirty="0">
              <a:latin typeface="Montserrat" panose="00000500000000000000" pitchFamily="2" charset="0"/>
            </a:endParaRPr>
          </a:p>
          <a:p>
            <a:pPr marL="228600" lvl="3" indent="-228600">
              <a:buFont typeface="+mj-lt"/>
              <a:buAutoNum type="arabicPeriod"/>
            </a:pPr>
            <a:endParaRPr lang="en-US" sz="900" dirty="0">
              <a:latin typeface="Montserrat" panose="00000500000000000000" pitchFamily="2" charset="0"/>
            </a:endParaRPr>
          </a:p>
        </p:txBody>
      </p:sp>
    </p:spTree>
    <p:extLst>
      <p:ext uri="{BB962C8B-B14F-4D97-AF65-F5344CB8AC3E}">
        <p14:creationId xmlns:p14="http://schemas.microsoft.com/office/powerpoint/2010/main" val="11192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27733-43F2-4965-7D2E-E495FE75B8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944E67-8A0F-ACA1-ECD2-D103A58B2C31}"/>
              </a:ext>
            </a:extLst>
          </p:cNvPr>
          <p:cNvSpPr>
            <a:spLocks noGrp="1"/>
          </p:cNvSpPr>
          <p:nvPr>
            <p:ph type="title"/>
          </p:nvPr>
        </p:nvSpPr>
        <p:spPr>
          <a:xfrm>
            <a:off x="132036" y="131954"/>
            <a:ext cx="7642758" cy="584400"/>
          </a:xfrm>
        </p:spPr>
        <p:txBody>
          <a:bodyPr/>
          <a:lstStyle/>
          <a:p>
            <a:r>
              <a:rPr lang="en-US" sz="2400" dirty="0"/>
              <a:t>CEOS EO Data Collection Appraisal Procedure</a:t>
            </a:r>
            <a:br>
              <a:rPr lang="en-US" sz="2400" dirty="0"/>
            </a:br>
            <a:r>
              <a:rPr lang="en-US" sz="2400" dirty="0"/>
              <a:t>Questionnaire</a:t>
            </a:r>
            <a:br>
              <a:rPr lang="en-US" sz="2400" dirty="0"/>
            </a:br>
            <a:endParaRPr lang="en-US" sz="2400" dirty="0"/>
          </a:p>
        </p:txBody>
      </p:sp>
      <p:sp>
        <p:nvSpPr>
          <p:cNvPr id="2" name="Rectangle 1">
            <a:extLst>
              <a:ext uri="{FF2B5EF4-FFF2-40B4-BE49-F238E27FC236}">
                <a16:creationId xmlns:a16="http://schemas.microsoft.com/office/drawing/2014/main" id="{5B65F646-4050-CBAF-CDF7-31E21912CE75}"/>
              </a:ext>
            </a:extLst>
          </p:cNvPr>
          <p:cNvSpPr/>
          <p:nvPr/>
        </p:nvSpPr>
        <p:spPr>
          <a:xfrm>
            <a:off x="59624" y="867705"/>
            <a:ext cx="8925048" cy="3677930"/>
          </a:xfrm>
          <a:prstGeom prst="rect">
            <a:avLst/>
          </a:prstGeom>
        </p:spPr>
        <p:txBody>
          <a:bodyPr wrap="square">
            <a:spAutoFit/>
          </a:bodyPr>
          <a:lstStyle/>
          <a:p>
            <a:pPr marL="342900" lvl="0" indent="-342900">
              <a:buFont typeface="+mj-lt"/>
              <a:buAutoNum type="arabicPeriod" startAt="11"/>
            </a:pPr>
            <a:r>
              <a:rPr lang="en-GB" dirty="0">
                <a:latin typeface="Montserrat" panose="00000500000000000000" pitchFamily="2" charset="0"/>
              </a:rPr>
              <a:t>What are the physical, intellectual, or legal barriers to making the records accessible?</a:t>
            </a:r>
            <a:endParaRPr lang="en-US" dirty="0">
              <a:latin typeface="Montserrat" panose="00000500000000000000" pitchFamily="2" charset="0"/>
            </a:endParaRPr>
          </a:p>
          <a:p>
            <a:pPr marL="342900" lvl="0" indent="-342900">
              <a:buFont typeface="+mj-lt"/>
              <a:buAutoNum type="arabicPeriod" startAt="11"/>
            </a:pPr>
            <a:r>
              <a:rPr lang="en-GB" dirty="0">
                <a:latin typeface="Montserrat" panose="00000500000000000000" pitchFamily="2" charset="0"/>
              </a:rPr>
              <a:t>What is the spatial area covered by the collection?</a:t>
            </a:r>
            <a:endParaRPr lang="en-US" dirty="0">
              <a:latin typeface="Montserrat" panose="00000500000000000000" pitchFamily="2" charset="0"/>
            </a:endParaRPr>
          </a:p>
          <a:p>
            <a:pPr marL="342900" lvl="0" indent="-342900">
              <a:buFont typeface="+mj-lt"/>
              <a:buAutoNum type="arabicPeriod" startAt="11"/>
            </a:pPr>
            <a:r>
              <a:rPr lang="en-GB" dirty="0">
                <a:latin typeface="Montserrat" panose="00000500000000000000" pitchFamily="2" charset="0"/>
              </a:rPr>
              <a:t>What is the temporal range(s) spanned by the collection?</a:t>
            </a:r>
            <a:endParaRPr lang="en-US" dirty="0">
              <a:latin typeface="Montserrat" panose="00000500000000000000" pitchFamily="2" charset="0"/>
            </a:endParaRPr>
          </a:p>
          <a:p>
            <a:pPr marL="342900" lvl="0" indent="-342900">
              <a:buFont typeface="+mj-lt"/>
              <a:buAutoNum type="arabicPeriod" startAt="11"/>
            </a:pPr>
            <a:r>
              <a:rPr lang="en-GB" dirty="0">
                <a:latin typeface="Montserrat" panose="00000500000000000000" pitchFamily="2" charset="0"/>
              </a:rPr>
              <a:t>Does the collection represent a complete population or a statistically valid sample?  If the collection is not complete, describe what is missing.</a:t>
            </a:r>
            <a:endParaRPr lang="en-US" dirty="0">
              <a:latin typeface="Montserrat" panose="00000500000000000000" pitchFamily="2" charset="0"/>
            </a:endParaRPr>
          </a:p>
          <a:p>
            <a:pPr marL="342900" lvl="0" indent="-342900">
              <a:buFont typeface="+mj-lt"/>
              <a:buAutoNum type="arabicPeriod" startAt="11"/>
            </a:pPr>
            <a:r>
              <a:rPr lang="en-GB" dirty="0">
                <a:latin typeface="Montserrat" panose="00000500000000000000" pitchFamily="2" charset="0"/>
              </a:rPr>
              <a:t>Who created the records and for what purpose, noting whom else in the past has owned this collection and who is considered the current owner, i.e. detail the lineage and provenance of the collection?  Will any legal tags such as copyright notices be removed before transfer?</a:t>
            </a:r>
            <a:endParaRPr lang="en-US" dirty="0">
              <a:latin typeface="Montserrat" panose="00000500000000000000" pitchFamily="2" charset="0"/>
            </a:endParaRPr>
          </a:p>
          <a:p>
            <a:pPr marL="342900" lvl="0" indent="-342900">
              <a:buFont typeface="+mj-lt"/>
              <a:buAutoNum type="arabicPeriod" startAt="11"/>
            </a:pPr>
            <a:r>
              <a:rPr lang="en-GB" dirty="0">
                <a:latin typeface="Montserrat" panose="00000500000000000000" pitchFamily="2" charset="0"/>
              </a:rPr>
              <a:t>How would acceptance of the records impose unique, different, or difficult archiving, distribution, or customer service requirements?</a:t>
            </a:r>
            <a:endParaRPr lang="en-US" dirty="0">
              <a:latin typeface="Montserrat" panose="00000500000000000000" pitchFamily="2" charset="0"/>
            </a:endParaRPr>
          </a:p>
          <a:p>
            <a:pPr marL="342900" lvl="0" indent="-342900">
              <a:buFont typeface="+mj-lt"/>
              <a:buAutoNum type="arabicPeriod" startAt="11"/>
            </a:pPr>
            <a:r>
              <a:rPr lang="en-GB" dirty="0">
                <a:latin typeface="Montserrat" panose="00000500000000000000" pitchFamily="2" charset="0"/>
              </a:rPr>
              <a:t>If this is a continuously growing data collection, detail the anticipated volume of additional records and volume per year.</a:t>
            </a:r>
            <a:endParaRPr lang="en-US" dirty="0">
              <a:latin typeface="Montserrat" panose="00000500000000000000" pitchFamily="2" charset="0"/>
            </a:endParaRPr>
          </a:p>
          <a:p>
            <a:pPr marL="342900" lvl="0" indent="-342900">
              <a:buFont typeface="+mj-lt"/>
              <a:buAutoNum type="arabicPeriod" startAt="11"/>
            </a:pPr>
            <a:r>
              <a:rPr lang="en-GB" dirty="0">
                <a:latin typeface="Montserrat" panose="00000500000000000000" pitchFamily="2" charset="0"/>
              </a:rPr>
              <a:t>Describe if any of the records hold intrinsic or historical value. </a:t>
            </a:r>
            <a:endParaRPr lang="en-US" dirty="0">
              <a:latin typeface="Montserrat" panose="00000500000000000000" pitchFamily="2" charset="0"/>
            </a:endParaRPr>
          </a:p>
          <a:p>
            <a:pPr marL="342900" lvl="0" indent="-342900">
              <a:buFont typeface="+mj-lt"/>
              <a:buAutoNum type="arabicPeriod" startAt="11"/>
            </a:pPr>
            <a:r>
              <a:rPr lang="en-GB" dirty="0">
                <a:latin typeface="Montserrat" panose="00000500000000000000" pitchFamily="2" charset="0"/>
              </a:rPr>
              <a:t>What media are the records stored on?</a:t>
            </a:r>
            <a:endParaRPr lang="en-US" dirty="0">
              <a:latin typeface="Montserrat" panose="00000500000000000000" pitchFamily="2" charset="0"/>
            </a:endParaRPr>
          </a:p>
          <a:p>
            <a:pPr marL="342900" lvl="0" indent="-342900">
              <a:buFont typeface="+mj-lt"/>
              <a:buAutoNum type="arabicPeriod" startAt="11"/>
            </a:pPr>
            <a:r>
              <a:rPr lang="en-GB" dirty="0">
                <a:latin typeface="Montserrat" panose="00000500000000000000" pitchFamily="2" charset="0"/>
              </a:rPr>
              <a:t>Describe the total size of the collection in terms of volume, e.g. scenes, swaths, mini-swaths, boxes, pallets, tapes, canisters, or whatever is appropriate for the collection.</a:t>
            </a:r>
            <a:endParaRPr lang="en-US" dirty="0">
              <a:latin typeface="Montserrat" panose="00000500000000000000" pitchFamily="2" charset="0"/>
            </a:endParaRPr>
          </a:p>
          <a:p>
            <a:pPr marL="228600" lvl="3" indent="-228600">
              <a:buFont typeface="+mj-lt"/>
              <a:buAutoNum type="arabicPeriod"/>
            </a:pPr>
            <a:endParaRPr lang="en-US" sz="900" dirty="0">
              <a:latin typeface="Montserrat" panose="00000500000000000000" pitchFamily="2" charset="0"/>
            </a:endParaRPr>
          </a:p>
        </p:txBody>
      </p:sp>
    </p:spTree>
    <p:extLst>
      <p:ext uri="{BB962C8B-B14F-4D97-AF65-F5344CB8AC3E}">
        <p14:creationId xmlns:p14="http://schemas.microsoft.com/office/powerpoint/2010/main" val="202865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53EB0-1360-802C-1282-0CFFB8E878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7C11C0-C041-CFA6-43A4-25B3F4E56A7F}"/>
              </a:ext>
            </a:extLst>
          </p:cNvPr>
          <p:cNvSpPr>
            <a:spLocks noGrp="1"/>
          </p:cNvSpPr>
          <p:nvPr>
            <p:ph type="title"/>
          </p:nvPr>
        </p:nvSpPr>
        <p:spPr>
          <a:xfrm>
            <a:off x="132036" y="131954"/>
            <a:ext cx="7642758" cy="584400"/>
          </a:xfrm>
        </p:spPr>
        <p:txBody>
          <a:bodyPr/>
          <a:lstStyle/>
          <a:p>
            <a:r>
              <a:rPr lang="en-US" sz="2400" dirty="0"/>
              <a:t>CEOS EO Data Collection Appraisal Procedure</a:t>
            </a:r>
            <a:br>
              <a:rPr lang="en-US" sz="2400" dirty="0"/>
            </a:br>
            <a:r>
              <a:rPr lang="en-US" sz="2400" dirty="0"/>
              <a:t>Questionnaire</a:t>
            </a:r>
            <a:br>
              <a:rPr lang="en-US" sz="2400" dirty="0"/>
            </a:br>
            <a:endParaRPr lang="en-US" sz="2400" dirty="0"/>
          </a:p>
        </p:txBody>
      </p:sp>
      <p:sp>
        <p:nvSpPr>
          <p:cNvPr id="2" name="Rectangle 1">
            <a:extLst>
              <a:ext uri="{FF2B5EF4-FFF2-40B4-BE49-F238E27FC236}">
                <a16:creationId xmlns:a16="http://schemas.microsoft.com/office/drawing/2014/main" id="{C90DB455-32D3-9591-0D56-77B0704DA87C}"/>
              </a:ext>
            </a:extLst>
          </p:cNvPr>
          <p:cNvSpPr/>
          <p:nvPr/>
        </p:nvSpPr>
        <p:spPr>
          <a:xfrm>
            <a:off x="40474" y="834193"/>
            <a:ext cx="9103526" cy="4401205"/>
          </a:xfrm>
          <a:prstGeom prst="rect">
            <a:avLst/>
          </a:prstGeom>
        </p:spPr>
        <p:txBody>
          <a:bodyPr wrap="square">
            <a:spAutoFit/>
          </a:bodyPr>
          <a:lstStyle/>
          <a:p>
            <a:pPr marL="342900" lvl="0" indent="-342900">
              <a:buFont typeface="+mj-lt"/>
              <a:buAutoNum type="arabicPeriod" startAt="21"/>
            </a:pPr>
            <a:r>
              <a:rPr lang="en-GB" dirty="0">
                <a:latin typeface="Montserrat" panose="00000500000000000000" pitchFamily="2" charset="0"/>
              </a:rPr>
              <a:t>What order, level of processing, and/or format(s), especially noting proprietary ones, are the records currently in?  Describe how the order or format has changed over time including any processing histories available. Note what the best preservation level would be and if that differs from what is most useful to researchers.</a:t>
            </a:r>
            <a:endParaRPr lang="en-US" dirty="0">
              <a:latin typeface="Montserrat" panose="00000500000000000000" pitchFamily="2" charset="0"/>
            </a:endParaRPr>
          </a:p>
          <a:p>
            <a:pPr marL="342900" lvl="0" indent="-342900">
              <a:buFont typeface="+mj-lt"/>
              <a:buAutoNum type="arabicPeriod" startAt="21"/>
            </a:pPr>
            <a:r>
              <a:rPr lang="en-GB" dirty="0">
                <a:latin typeface="Montserrat" panose="00000500000000000000" pitchFamily="2" charset="0"/>
              </a:rPr>
              <a:t>Detail what physical condition and overall quality the records are in.  Include any metrics on cloud cover, if available. Indicate if the scenes, swaths, mini-swaths, or images are north-oriented or have been rotated in any way.</a:t>
            </a:r>
            <a:endParaRPr lang="en-US" dirty="0">
              <a:latin typeface="Montserrat" panose="00000500000000000000" pitchFamily="2" charset="0"/>
            </a:endParaRPr>
          </a:p>
          <a:p>
            <a:pPr marL="342900" lvl="0" indent="-342900">
              <a:buFont typeface="+mj-lt"/>
              <a:buAutoNum type="arabicPeriod" startAt="21"/>
            </a:pPr>
            <a:r>
              <a:rPr lang="en-GB" dirty="0">
                <a:latin typeface="Montserrat" panose="00000500000000000000" pitchFamily="2" charset="0"/>
              </a:rPr>
              <a:t>Describe in detail any compression techniques utilised on the records.</a:t>
            </a:r>
            <a:endParaRPr lang="en-US" dirty="0">
              <a:latin typeface="Montserrat" panose="00000500000000000000" pitchFamily="2" charset="0"/>
            </a:endParaRPr>
          </a:p>
          <a:p>
            <a:pPr marL="342900" lvl="0" indent="-342900">
              <a:buFont typeface="+mj-lt"/>
              <a:buAutoNum type="arabicPeriod" startAt="21"/>
            </a:pPr>
            <a:r>
              <a:rPr lang="en-GB" dirty="0">
                <a:latin typeface="Montserrat" panose="00000500000000000000" pitchFamily="2" charset="0"/>
              </a:rPr>
              <a:t>What is the file or image naming convention used?</a:t>
            </a:r>
            <a:endParaRPr lang="en-US" dirty="0">
              <a:latin typeface="Montserrat" panose="00000500000000000000" pitchFamily="2" charset="0"/>
            </a:endParaRPr>
          </a:p>
          <a:p>
            <a:pPr marL="342900" lvl="0" indent="-342900">
              <a:buFont typeface="+mj-lt"/>
              <a:buAutoNum type="arabicPeriod" startAt="21"/>
            </a:pPr>
            <a:r>
              <a:rPr lang="en-GB" dirty="0">
                <a:latin typeface="Montserrat" panose="00000500000000000000" pitchFamily="2" charset="0"/>
              </a:rPr>
              <a:t>If the collection contains browse imagery, describe the format and availability of the browse.</a:t>
            </a:r>
            <a:endParaRPr lang="en-US" dirty="0">
              <a:latin typeface="Montserrat" panose="00000500000000000000" pitchFamily="2" charset="0"/>
            </a:endParaRPr>
          </a:p>
          <a:p>
            <a:pPr marL="342900" lvl="0" indent="-342900">
              <a:buFont typeface="+mj-lt"/>
              <a:buAutoNum type="arabicPeriod" startAt="21"/>
            </a:pPr>
            <a:r>
              <a:rPr lang="en-GB" dirty="0">
                <a:latin typeface="Montserrat" panose="00000500000000000000" pitchFamily="2" charset="0"/>
              </a:rPr>
              <a:t>Detail the amount, quality or accuracy, level, availability, and usability of metadata describing this collection.</a:t>
            </a:r>
            <a:endParaRPr lang="en-US" dirty="0">
              <a:latin typeface="Montserrat" panose="00000500000000000000" pitchFamily="2" charset="0"/>
            </a:endParaRPr>
          </a:p>
          <a:p>
            <a:pPr marL="342900" lvl="0" indent="-342900">
              <a:buFont typeface="+mj-lt"/>
              <a:buAutoNum type="arabicPeriod" startAt="21"/>
            </a:pPr>
            <a:r>
              <a:rPr lang="en-GB" dirty="0">
                <a:latin typeface="Montserrat" panose="00000500000000000000" pitchFamily="2" charset="0"/>
              </a:rPr>
              <a:t>What additional information is available (e.g. libraries of documentation, guides, Data Information Files, fact sheets, …)?</a:t>
            </a:r>
            <a:endParaRPr lang="en-US" dirty="0">
              <a:latin typeface="Montserrat" panose="00000500000000000000" pitchFamily="2" charset="0"/>
            </a:endParaRPr>
          </a:p>
          <a:p>
            <a:pPr marL="342900" lvl="0" indent="-342900">
              <a:buFont typeface="+mj-lt"/>
              <a:buAutoNum type="arabicPeriod" startAt="21"/>
            </a:pPr>
            <a:r>
              <a:rPr lang="en-GB" dirty="0">
                <a:latin typeface="Montserrat" panose="00000500000000000000" pitchFamily="2" charset="0"/>
              </a:rPr>
              <a:t>What Programme(s) or funding source has been identified to sponsor any costs associated with acquiring, preserving, and making the records accessible?</a:t>
            </a:r>
            <a:endParaRPr lang="en-US" dirty="0">
              <a:latin typeface="Montserrat" panose="00000500000000000000" pitchFamily="2" charset="0"/>
            </a:endParaRPr>
          </a:p>
          <a:p>
            <a:pPr marL="342900" lvl="0" indent="-342900">
              <a:buFont typeface="+mj-lt"/>
              <a:buAutoNum type="arabicPeriod" startAt="21"/>
            </a:pPr>
            <a:r>
              <a:rPr lang="en-GB" dirty="0">
                <a:latin typeface="Montserrat" panose="00000500000000000000" pitchFamily="2" charset="0"/>
              </a:rPr>
              <a:t>Estimate the expense to reproduce the collection by us or someone else and how the scientific, operational, or secondary value of the collection exceeds the costs to preserve and make the records accessible.</a:t>
            </a:r>
          </a:p>
          <a:p>
            <a:pPr marL="228600" lvl="3" indent="-228600">
              <a:buFont typeface="+mj-lt"/>
              <a:buAutoNum type="arabicPeriod" startAt="21"/>
            </a:pPr>
            <a:endParaRPr lang="en-US" dirty="0">
              <a:latin typeface="Montserrat" panose="00000500000000000000" pitchFamily="2" charset="0"/>
            </a:endParaRPr>
          </a:p>
        </p:txBody>
      </p:sp>
    </p:spTree>
    <p:extLst>
      <p:ext uri="{BB962C8B-B14F-4D97-AF65-F5344CB8AC3E}">
        <p14:creationId xmlns:p14="http://schemas.microsoft.com/office/powerpoint/2010/main" val="345172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F50A1-C220-393B-9889-9453F37C88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8D847B-2B6D-4F5D-6240-E178C43A7385}"/>
              </a:ext>
            </a:extLst>
          </p:cNvPr>
          <p:cNvSpPr>
            <a:spLocks noGrp="1"/>
          </p:cNvSpPr>
          <p:nvPr>
            <p:ph type="title"/>
          </p:nvPr>
        </p:nvSpPr>
        <p:spPr>
          <a:xfrm>
            <a:off x="132036" y="131954"/>
            <a:ext cx="7642758" cy="584400"/>
          </a:xfrm>
        </p:spPr>
        <p:txBody>
          <a:bodyPr/>
          <a:lstStyle/>
          <a:p>
            <a:r>
              <a:rPr lang="en-US" sz="2400" dirty="0"/>
              <a:t>CEOS EO Data Collection Appraisal Procedure</a:t>
            </a:r>
            <a:br>
              <a:rPr lang="en-US" sz="2400" dirty="0"/>
            </a:br>
            <a:r>
              <a:rPr lang="en-US" sz="2400" dirty="0"/>
              <a:t>Questionnaire</a:t>
            </a:r>
            <a:br>
              <a:rPr lang="en-US" sz="2400" dirty="0"/>
            </a:br>
            <a:endParaRPr lang="en-US" sz="2400" dirty="0"/>
          </a:p>
        </p:txBody>
      </p:sp>
      <p:sp>
        <p:nvSpPr>
          <p:cNvPr id="2" name="Rectangle 1">
            <a:extLst>
              <a:ext uri="{FF2B5EF4-FFF2-40B4-BE49-F238E27FC236}">
                <a16:creationId xmlns:a16="http://schemas.microsoft.com/office/drawing/2014/main" id="{B857248D-CD85-82F2-1928-69565C825D9D}"/>
              </a:ext>
            </a:extLst>
          </p:cNvPr>
          <p:cNvSpPr/>
          <p:nvPr/>
        </p:nvSpPr>
        <p:spPr>
          <a:xfrm>
            <a:off x="40474" y="1135806"/>
            <a:ext cx="9103526" cy="1800493"/>
          </a:xfrm>
          <a:prstGeom prst="rect">
            <a:avLst/>
          </a:prstGeom>
        </p:spPr>
        <p:txBody>
          <a:bodyPr wrap="square">
            <a:spAutoFit/>
          </a:bodyPr>
          <a:lstStyle/>
          <a:p>
            <a:pPr marL="342900" indent="-342900">
              <a:buFont typeface="+mj-lt"/>
              <a:buAutoNum type="arabicPeriod" startAt="30"/>
            </a:pPr>
            <a:r>
              <a:rPr lang="en-US" dirty="0">
                <a:latin typeface="Montserrat" panose="00000500000000000000" pitchFamily="2" charset="0"/>
              </a:rPr>
              <a:t>Identify any unique equipment required to read or process the records. Identify if any equipment needs to be purchased or can be obtained from the donor and any costs involved.</a:t>
            </a:r>
          </a:p>
          <a:p>
            <a:pPr marL="342900" lvl="0" indent="-342900">
              <a:buFont typeface="+mj-lt"/>
              <a:buAutoNum type="arabicPeriod" startAt="30"/>
            </a:pPr>
            <a:r>
              <a:rPr lang="en-GB" dirty="0">
                <a:latin typeface="Montserrat" panose="00000500000000000000" pitchFamily="2" charset="0"/>
              </a:rPr>
              <a:t>Estimate the cost for deaccession/purge/disposal of the collection.</a:t>
            </a:r>
            <a:endParaRPr lang="en-US" dirty="0">
              <a:latin typeface="Montserrat" panose="00000500000000000000" pitchFamily="2" charset="0"/>
            </a:endParaRPr>
          </a:p>
          <a:p>
            <a:pPr marL="342900" lvl="0" indent="-342900">
              <a:buFont typeface="+mj-lt"/>
              <a:buAutoNum type="arabicPeriod" startAt="30"/>
            </a:pPr>
            <a:r>
              <a:rPr lang="en-GB" dirty="0">
                <a:latin typeface="Montserrat" panose="00000500000000000000" pitchFamily="2" charset="0"/>
              </a:rPr>
              <a:t>What priority will the Project assign to processing this collection?  </a:t>
            </a:r>
            <a:endParaRPr lang="en-US" dirty="0">
              <a:latin typeface="Montserrat" panose="00000500000000000000" pitchFamily="2" charset="0"/>
            </a:endParaRPr>
          </a:p>
          <a:p>
            <a:pPr marL="342900" lvl="0" indent="-342900">
              <a:buFont typeface="+mj-lt"/>
              <a:buAutoNum type="arabicPeriod" startAt="30"/>
            </a:pPr>
            <a:r>
              <a:rPr lang="en-GB" dirty="0">
                <a:latin typeface="Montserrat" panose="00000500000000000000" pitchFamily="2" charset="0"/>
              </a:rPr>
              <a:t>Identify any risks inherent in maintaining or accepting this collection.</a:t>
            </a:r>
            <a:endParaRPr lang="en-US" dirty="0">
              <a:latin typeface="Montserrat" panose="00000500000000000000" pitchFamily="2" charset="0"/>
            </a:endParaRPr>
          </a:p>
          <a:p>
            <a:pPr marL="342900" lvl="0" indent="-342900">
              <a:buFont typeface="+mj-lt"/>
              <a:buAutoNum type="arabicPeriod" startAt="30"/>
            </a:pPr>
            <a:r>
              <a:rPr lang="en-GB" dirty="0">
                <a:latin typeface="Montserrat" panose="00000500000000000000" pitchFamily="2" charset="0"/>
              </a:rPr>
              <a:t>Is there a time constraint related to the collection, e.g. the records will be destroyed if not acted upon by a certain date?</a:t>
            </a:r>
            <a:endParaRPr lang="en-US" dirty="0">
              <a:latin typeface="Montserrat" panose="00000500000000000000" pitchFamily="2" charset="0"/>
            </a:endParaRPr>
          </a:p>
          <a:p>
            <a:pPr marL="342900" lvl="3" indent="-342900">
              <a:buFont typeface="+mj-lt"/>
              <a:buAutoNum type="arabicPeriod" startAt="31"/>
            </a:pPr>
            <a:endParaRPr lang="en-US" sz="1300" dirty="0">
              <a:latin typeface="Montserrat" panose="00000500000000000000" pitchFamily="2" charset="0"/>
            </a:endParaRPr>
          </a:p>
        </p:txBody>
      </p:sp>
      <p:sp>
        <p:nvSpPr>
          <p:cNvPr id="4" name="TextBox 3">
            <a:extLst>
              <a:ext uri="{FF2B5EF4-FFF2-40B4-BE49-F238E27FC236}">
                <a16:creationId xmlns:a16="http://schemas.microsoft.com/office/drawing/2014/main" id="{B76FE3FF-2BC1-9A9A-176E-0E38BCACE60B}"/>
              </a:ext>
            </a:extLst>
          </p:cNvPr>
          <p:cNvSpPr txBox="1"/>
          <p:nvPr/>
        </p:nvSpPr>
        <p:spPr>
          <a:xfrm>
            <a:off x="1732319" y="3406361"/>
            <a:ext cx="5719836" cy="461665"/>
          </a:xfrm>
          <a:prstGeom prst="rect">
            <a:avLst/>
          </a:prstGeom>
          <a:noFill/>
        </p:spPr>
        <p:txBody>
          <a:bodyPr wrap="none" rtlCol="0">
            <a:spAutoFit/>
          </a:bodyPr>
          <a:lstStyle/>
          <a:p>
            <a:r>
              <a:rPr lang="en-US" sz="2400" b="1" dirty="0">
                <a:solidFill>
                  <a:srgbClr val="92D050"/>
                </a:solidFill>
              </a:rPr>
              <a:t>Any other question to be considered?</a:t>
            </a:r>
          </a:p>
        </p:txBody>
      </p:sp>
    </p:spTree>
    <p:extLst>
      <p:ext uri="{BB962C8B-B14F-4D97-AF65-F5344CB8AC3E}">
        <p14:creationId xmlns:p14="http://schemas.microsoft.com/office/powerpoint/2010/main" val="581290621"/>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359</TotalTime>
  <Words>1502</Words>
  <Application>Microsoft Macintosh PowerPoint</Application>
  <PresentationFormat>On-screen Show (16:9)</PresentationFormat>
  <Paragraphs>86</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Wingdings</vt:lpstr>
      <vt:lpstr>Montserrat</vt:lpstr>
      <vt:lpstr>Montserrat Medium</vt:lpstr>
      <vt:lpstr>Symbol</vt:lpstr>
      <vt:lpstr>ceos</vt:lpstr>
      <vt:lpstr>Data Preservation &amp; Stewardship Interest Group (DSIG) Data Collection Appraisal Procedures</vt:lpstr>
      <vt:lpstr>CEOS EO Data Collection Appraisal Procedure White Paper</vt:lpstr>
      <vt:lpstr>PowerPoint Presentation</vt:lpstr>
      <vt:lpstr>CEOS EO Data Collection Appraisal Procedure Report content </vt:lpstr>
      <vt:lpstr>CEOS EO Data Collection Appraisal Procedure Questionnaire </vt:lpstr>
      <vt:lpstr>CEOS EO Data Collection Appraisal Procedure Questionnaire </vt:lpstr>
      <vt:lpstr>CEOS EO Data Collection Appraisal Procedure Questionnaire </vt:lpstr>
      <vt:lpstr>CEOS EO Data Collection Appraisal Procedure Questionnaire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lastModifiedBy>Mirko Albani</cp:lastModifiedBy>
  <cp:revision>21</cp:revision>
  <dcterms:modified xsi:type="dcterms:W3CDTF">2025-10-07T09:34:32Z</dcterms:modified>
</cp:coreProperties>
</file>