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Montserrat"/>
      <p:regular r:id="rId33"/>
      <p:bold r:id="rId34"/>
      <p:italic r:id="rId35"/>
      <p:boldItalic r:id="rId36"/>
    </p:embeddedFont>
    <p:embeddedFont>
      <p:font typeface="Montserrat Medium"/>
      <p:regular r:id="rId37"/>
      <p:bold r:id="rId38"/>
      <p:italic r:id="rId39"/>
      <p:boldItalic r:id="rId40"/>
    </p:embeddedFont>
    <p:embeddedFont>
      <p:font typeface="Tahoma"/>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3" roundtripDataSignature="AMtx7mhKpbLxmkI9lYqILdchRMiq2JsY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boldItalic.fntdata"/><Relationship Id="rId20" Type="http://schemas.openxmlformats.org/officeDocument/2006/relationships/slide" Target="slides/slide15.xml"/><Relationship Id="rId42" Type="http://schemas.openxmlformats.org/officeDocument/2006/relationships/font" Target="fonts/Tahoma-bold.fntdata"/><Relationship Id="rId41" Type="http://schemas.openxmlformats.org/officeDocument/2006/relationships/font" Target="fonts/Tahoma-regular.fntdata"/><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Montserrat-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Montserrat-italic.fntdata"/><Relationship Id="rId12" Type="http://schemas.openxmlformats.org/officeDocument/2006/relationships/slide" Target="slides/slide7.xml"/><Relationship Id="rId34" Type="http://schemas.openxmlformats.org/officeDocument/2006/relationships/font" Target="fonts/Montserrat-bold.fntdata"/><Relationship Id="rId15" Type="http://schemas.openxmlformats.org/officeDocument/2006/relationships/slide" Target="slides/slide10.xml"/><Relationship Id="rId37" Type="http://schemas.openxmlformats.org/officeDocument/2006/relationships/font" Target="fonts/MontserratMedium-regular.fntdata"/><Relationship Id="rId14" Type="http://schemas.openxmlformats.org/officeDocument/2006/relationships/slide" Target="slides/slide9.xml"/><Relationship Id="rId36" Type="http://schemas.openxmlformats.org/officeDocument/2006/relationships/font" Target="fonts/Montserrat-boldItalic.fntdata"/><Relationship Id="rId17" Type="http://schemas.openxmlformats.org/officeDocument/2006/relationships/slide" Target="slides/slide12.xml"/><Relationship Id="rId39" Type="http://schemas.openxmlformats.org/officeDocument/2006/relationships/font" Target="fonts/MontserratMedium-italic.fntdata"/><Relationship Id="rId16" Type="http://schemas.openxmlformats.org/officeDocument/2006/relationships/slide" Target="slides/slide11.xml"/><Relationship Id="rId38" Type="http://schemas.openxmlformats.org/officeDocument/2006/relationships/font" Target="fonts/MontserratMedium-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34" name="Google Shape;134;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67" name="Google Shape;167;p1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
        <p:nvSpPr>
          <p:cNvPr id="75" name="Google Shape;75;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
        <p:nvSpPr>
          <p:cNvPr id="96" name="Google Shape;96;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
        <p:nvSpPr>
          <p:cNvPr id="104" name="Google Shape;104;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sz="1200">
                <a:latin typeface="Calibri"/>
                <a:ea typeface="Calibri"/>
                <a:cs typeface="Calibri"/>
                <a:sym typeface="Calibri"/>
              </a:rPr>
              <a:t>to be taken into account </a:t>
            </a:r>
            <a:endParaRPr/>
          </a:p>
        </p:txBody>
      </p:sp>
      <p:sp>
        <p:nvSpPr>
          <p:cNvPr id="126" name="Google Shape;126;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20.jp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9"/>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 name="Google Shape;13;p29"/>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 name="Google Shape;14;p29"/>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5" name="Google Shape;15;p29"/>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 name="Google Shape;16;p29"/>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 name="Google Shape;17;p29"/>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8" name="Google Shape;18;p29"/>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19" name="Google Shape;19;p29"/>
          <p:cNvPicPr preferRelativeResize="0"/>
          <p:nvPr/>
        </p:nvPicPr>
        <p:blipFill rotWithShape="1">
          <a:blip r:embed="rId6">
            <a:alphaModFix amt="34000"/>
          </a:blip>
          <a:srcRect b="672" l="54016" r="11355" t="36081"/>
          <a:stretch/>
        </p:blipFill>
        <p:spPr>
          <a:xfrm rot="-5400000">
            <a:off x="4344520" y="3615007"/>
            <a:ext cx="1289700" cy="1775100"/>
          </a:xfrm>
          <a:prstGeom prst="rtTriangle">
            <a:avLst/>
          </a:prstGeom>
          <a:noFill/>
          <a:ln>
            <a:noFill/>
          </a:ln>
        </p:spPr>
      </p:pic>
      <p:sp>
        <p:nvSpPr>
          <p:cNvPr id="20" name="Google Shape;20;p29"/>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0"/>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23" name="Google Shape;23;p30"/>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24" name="Google Shape;24;p30"/>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25" name="Google Shape;25;p30"/>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6" name="Google Shape;26;p30"/>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7" name="Google Shape;27;p30"/>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28" name="Google Shape;28;p30"/>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29" name="Google Shape;29;p30"/>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30"/>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WGISS-60, 13-17 October 2025</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31" name="Shape 31"/>
        <p:cNvGrpSpPr/>
        <p:nvPr/>
      </p:nvGrpSpPr>
      <p:grpSpPr>
        <a:xfrm>
          <a:off x="0" y="0"/>
          <a:ext cx="0" cy="0"/>
          <a:chOff x="0" y="0"/>
          <a:chExt cx="0" cy="0"/>
        </a:xfrm>
      </p:grpSpPr>
      <p:sp>
        <p:nvSpPr>
          <p:cNvPr id="32" name="Google Shape;32;p31"/>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 name="Google Shape;33;p31"/>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 name="Google Shape;34;p3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5" name="Google Shape;35;p3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6" name="Google Shape;36;p3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t/>
            </a:r>
            <a:endParaRPr/>
          </a:p>
        </p:txBody>
      </p:sp>
      <p:sp>
        <p:nvSpPr>
          <p:cNvPr id="37" name="Google Shape;37;p31"/>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WGISS-60, 13-17 October 2025</a:t>
            </a:r>
            <a:endParaRPr b="1" i="0" sz="1100" u="none" cap="none" strike="noStrike">
              <a:solidFill>
                <a:schemeClr val="dk2"/>
              </a:solidFill>
              <a:latin typeface="Montserrat"/>
              <a:ea typeface="Montserrat"/>
              <a:cs typeface="Montserrat"/>
              <a:sym typeface="Montserrat"/>
            </a:endParaRPr>
          </a:p>
        </p:txBody>
      </p:sp>
      <p:sp>
        <p:nvSpPr>
          <p:cNvPr id="38" name="Google Shape;38;p31"/>
          <p:cNvSpPr txBox="1"/>
          <p:nvPr/>
        </p:nvSpPr>
        <p:spPr>
          <a:xfrm>
            <a:off x="7699248" y="4930954"/>
            <a:ext cx="1444200" cy="238497"/>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9" name="Shape 39"/>
        <p:cNvGrpSpPr/>
        <p:nvPr/>
      </p:nvGrpSpPr>
      <p:grpSpPr>
        <a:xfrm>
          <a:off x="0" y="0"/>
          <a:ext cx="0" cy="0"/>
          <a:chOff x="0" y="0"/>
          <a:chExt cx="0" cy="0"/>
        </a:xfrm>
      </p:grpSpPr>
      <p:sp>
        <p:nvSpPr>
          <p:cNvPr id="40" name="Google Shape;40;p32"/>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41" name="Google Shape;41;p32"/>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42" name="Google Shape;42;p32"/>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43" name="Google Shape;43;p32"/>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4" name="Google Shape;44;p32"/>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5" name="Google Shape;45;p32"/>
          <p:cNvSpPr txBox="1"/>
          <p:nvPr>
            <p:ph idx="1" type="body"/>
          </p:nvPr>
        </p:nvSpPr>
        <p:spPr>
          <a:xfrm>
            <a:off x="289974"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46" name="Google Shape;46;p32"/>
          <p:cNvSpPr txBox="1"/>
          <p:nvPr>
            <p:ph idx="2" type="body"/>
          </p:nvPr>
        </p:nvSpPr>
        <p:spPr>
          <a:xfrm>
            <a:off x="4722271"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47" name="Google Shape;47;p3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32"/>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9" name="Google Shape;49;p32"/>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WGISS-60, 13-17 October 2025</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0" name="Shape 50"/>
        <p:cNvGrpSpPr/>
        <p:nvPr/>
      </p:nvGrpSpPr>
      <p:grpSpPr>
        <a:xfrm>
          <a:off x="0" y="0"/>
          <a:ext cx="0" cy="0"/>
          <a:chOff x="0" y="0"/>
          <a:chExt cx="0" cy="0"/>
        </a:xfrm>
      </p:grpSpPr>
      <p:sp>
        <p:nvSpPr>
          <p:cNvPr id="51" name="Google Shape;51;p33"/>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52" name="Google Shape;52;p33"/>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53" name="Google Shape;53;p33"/>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54" name="Google Shape;54;p33"/>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55" name="Google Shape;55;p33"/>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56" name="Google Shape;56;p33"/>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57" name="Google Shape;57;p33"/>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33"/>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WGISS-60, 13-17 October 2025</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28"/>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28"/>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28"/>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28"/>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
          <p:cNvSpPr txBox="1"/>
          <p:nvPr>
            <p:ph type="title"/>
          </p:nvPr>
        </p:nvSpPr>
        <p:spPr>
          <a:xfrm>
            <a:off x="132023" y="131950"/>
            <a:ext cx="5333595" cy="2979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6000"/>
              <a:buNone/>
            </a:pPr>
            <a:r>
              <a:rPr lang="en-US" sz="4400"/>
              <a:t>Software Preservation White Paper Concept and Status</a:t>
            </a:r>
            <a:endParaRPr/>
          </a:p>
        </p:txBody>
      </p:sp>
      <p:sp>
        <p:nvSpPr>
          <p:cNvPr id="64" name="Google Shape;64;p1"/>
          <p:cNvSpPr txBox="1"/>
          <p:nvPr/>
        </p:nvSpPr>
        <p:spPr>
          <a:xfrm>
            <a:off x="4828309" y="3129233"/>
            <a:ext cx="4315691" cy="7689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Iolanda Maggio, </a:t>
            </a:r>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Starion for ESA</a:t>
            </a:r>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Agenda Item 8.5</a:t>
            </a:r>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WGISS-60</a:t>
            </a:r>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13-17 October 2025</a:t>
            </a:r>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Oberpfaffenhofen, Germany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0"/>
          <p:cNvSpPr txBox="1"/>
          <p:nvPr>
            <p:ph type="title"/>
          </p:nvPr>
        </p:nvSpPr>
        <p:spPr>
          <a:xfrm>
            <a:off x="152400" y="0"/>
            <a:ext cx="7827818" cy="838200"/>
          </a:xfrm>
          <a:prstGeom prst="rect">
            <a:avLst/>
          </a:prstGeom>
          <a:noFill/>
          <a:ln>
            <a:noFill/>
          </a:ln>
        </p:spPr>
        <p:txBody>
          <a:bodyPr anchorCtr="0" anchor="t" bIns="34275" lIns="68550" spcFirstLastPara="1" rIns="68550" wrap="square" tIns="34275">
            <a:noAutofit/>
          </a:bodyPr>
          <a:lstStyle/>
          <a:p>
            <a:pPr indent="0" lvl="0" marL="158750" rtl="0" algn="l">
              <a:lnSpc>
                <a:spcPct val="100000"/>
              </a:lnSpc>
              <a:spcBef>
                <a:spcPts val="0"/>
              </a:spcBef>
              <a:spcAft>
                <a:spcPts val="0"/>
              </a:spcAft>
              <a:buNone/>
            </a:pPr>
            <a:r>
              <a:rPr lang="en-US" sz="2400">
                <a:solidFill>
                  <a:schemeClr val="lt1"/>
                </a:solidFill>
                <a:latin typeface="Montserrat Medium"/>
                <a:ea typeface="Montserrat Medium"/>
                <a:cs typeface="Montserrat Medium"/>
                <a:sym typeface="Montserrat Medium"/>
              </a:rPr>
              <a:t>SOFTWARE PRESERVATION RECOMMENDATIONS: APPROACHES</a:t>
            </a:r>
            <a:endParaRPr/>
          </a:p>
        </p:txBody>
      </p:sp>
      <p:sp>
        <p:nvSpPr>
          <p:cNvPr id="137" name="Google Shape;137;p10"/>
          <p:cNvSpPr txBox="1"/>
          <p:nvPr>
            <p:ph idx="1" type="body"/>
          </p:nvPr>
        </p:nvSpPr>
        <p:spPr>
          <a:xfrm>
            <a:off x="457200" y="1121202"/>
            <a:ext cx="8174182" cy="32385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None/>
            </a:pPr>
            <a:r>
              <a:rPr b="1" lang="en-US" sz="1600">
                <a:solidFill>
                  <a:schemeClr val="dk1"/>
                </a:solidFill>
                <a:latin typeface="Montserrat"/>
                <a:ea typeface="Montserrat"/>
                <a:cs typeface="Montserrat"/>
                <a:sym typeface="Montserrat"/>
              </a:rPr>
              <a:t>Three specific cases to be considered:</a:t>
            </a:r>
            <a:endParaRPr/>
          </a:p>
          <a:p>
            <a:pPr indent="0" lvl="0" marL="0" rtl="0" algn="just">
              <a:lnSpc>
                <a:spcPct val="100000"/>
              </a:lnSpc>
              <a:spcBef>
                <a:spcPts val="0"/>
              </a:spcBef>
              <a:spcAft>
                <a:spcPts val="0"/>
              </a:spcAft>
              <a:buNone/>
            </a:pPr>
            <a:r>
              <a:rPr lang="en-US" sz="1200" u="sng">
                <a:solidFill>
                  <a:schemeClr val="dk1"/>
                </a:solidFill>
                <a:latin typeface="Montserrat"/>
                <a:ea typeface="Montserrat"/>
                <a:cs typeface="Montserrat"/>
                <a:sym typeface="Montserrat"/>
              </a:rPr>
              <a:t>Future Missions</a:t>
            </a:r>
            <a:r>
              <a:rPr lang="en-US" sz="1200">
                <a:solidFill>
                  <a:schemeClr val="dk1"/>
                </a:solidFill>
                <a:latin typeface="Montserrat"/>
                <a:ea typeface="Montserrat"/>
                <a:cs typeface="Montserrat"/>
                <a:sym typeface="Montserrat"/>
              </a:rPr>
              <a:t>: </a:t>
            </a:r>
            <a:endParaRPr/>
          </a:p>
          <a:p>
            <a:pPr indent="-76200" lvl="1" marL="0" rtl="0" algn="just">
              <a:lnSpc>
                <a:spcPct val="100000"/>
              </a:lnSpc>
              <a:spcBef>
                <a:spcPts val="0"/>
              </a:spcBef>
              <a:spcAft>
                <a:spcPts val="0"/>
              </a:spcAft>
              <a:buSzPts val="1200"/>
              <a:buFont typeface="Arial"/>
              <a:buChar char="•"/>
            </a:pPr>
            <a:r>
              <a:rPr lang="en-US" sz="1200">
                <a:solidFill>
                  <a:schemeClr val="dk1"/>
                </a:solidFill>
                <a:latin typeface="Montserrat"/>
                <a:ea typeface="Montserrat"/>
                <a:cs typeface="Montserrat"/>
                <a:sym typeface="Montserrat"/>
              </a:rPr>
              <a:t>Recommendations about software engineering best practice such as clear licensing; clear documentation; use of commonly adopted and modern programming languages; modular design; revision management and change control; established software testing regime and validated results; separation between data and code; and clear understanding of dependencies all make the work of software preservation easier. If the already existing Software Engineering Best Practices cover all preservation requirements, only a statement, with the standards references, could be highlighted. </a:t>
            </a:r>
            <a:endParaRPr/>
          </a:p>
          <a:p>
            <a:pPr indent="0" lvl="0" marL="0" rtl="0" algn="just">
              <a:lnSpc>
                <a:spcPct val="100000"/>
              </a:lnSpc>
              <a:spcBef>
                <a:spcPts val="0"/>
              </a:spcBef>
              <a:spcAft>
                <a:spcPts val="0"/>
              </a:spcAft>
              <a:buNone/>
            </a:pPr>
            <a:r>
              <a:t/>
            </a:r>
            <a:endParaRPr sz="1200" u="sng">
              <a:solidFill>
                <a:schemeClr val="dk1"/>
              </a:solidFill>
              <a:latin typeface="Montserrat"/>
              <a:ea typeface="Montserrat"/>
              <a:cs typeface="Montserrat"/>
              <a:sym typeface="Montserrat"/>
            </a:endParaRPr>
          </a:p>
          <a:p>
            <a:pPr indent="0" lvl="0" marL="0" rtl="0" algn="just">
              <a:lnSpc>
                <a:spcPct val="100000"/>
              </a:lnSpc>
              <a:spcBef>
                <a:spcPts val="0"/>
              </a:spcBef>
              <a:spcAft>
                <a:spcPts val="0"/>
              </a:spcAft>
              <a:buNone/>
            </a:pPr>
            <a:r>
              <a:rPr lang="en-US" sz="1200" u="sng">
                <a:solidFill>
                  <a:schemeClr val="dk1"/>
                </a:solidFill>
                <a:latin typeface="Montserrat"/>
                <a:ea typeface="Montserrat"/>
                <a:cs typeface="Montserrat"/>
                <a:sym typeface="Montserrat"/>
              </a:rPr>
              <a:t>Historical Missions</a:t>
            </a:r>
            <a:r>
              <a:rPr lang="en-US" sz="1200">
                <a:solidFill>
                  <a:schemeClr val="dk1"/>
                </a:solidFill>
                <a:latin typeface="Montserrat"/>
                <a:ea typeface="Montserrat"/>
                <a:cs typeface="Montserrat"/>
                <a:sym typeface="Montserrat"/>
              </a:rPr>
              <a:t>:</a:t>
            </a:r>
            <a:endParaRPr/>
          </a:p>
          <a:p>
            <a:pPr indent="-76200" lvl="1" marL="0" rtl="0" algn="just">
              <a:lnSpc>
                <a:spcPct val="100000"/>
              </a:lnSpc>
              <a:spcBef>
                <a:spcPts val="0"/>
              </a:spcBef>
              <a:spcAft>
                <a:spcPts val="0"/>
              </a:spcAft>
              <a:buSzPts val="1200"/>
              <a:buFont typeface="Arial"/>
              <a:buChar char="•"/>
            </a:pPr>
            <a:r>
              <a:rPr lang="en-US" sz="1200">
                <a:solidFill>
                  <a:schemeClr val="dk1"/>
                </a:solidFill>
                <a:latin typeface="Montserrat"/>
                <a:ea typeface="Montserrat"/>
                <a:cs typeface="Montserrat"/>
                <a:sym typeface="Montserrat"/>
              </a:rPr>
              <a:t>Recommendations take into consideration different scenarios based on data uniqueness, available funding, etc. </a:t>
            </a:r>
            <a:r>
              <a:rPr i="1" lang="en-US" sz="1200">
                <a:solidFill>
                  <a:schemeClr val="dk1"/>
                </a:solidFill>
                <a:latin typeface="Montserrat"/>
                <a:ea typeface="Montserrat"/>
                <a:cs typeface="Montserrat"/>
                <a:sym typeface="Montserrat"/>
              </a:rPr>
              <a:t>Example of Recommendation: if reduced funding available and similar instrument dataset already preserved then hibernation and procrastination recommended (i.e. </a:t>
            </a:r>
            <a:r>
              <a:rPr lang="en-US" sz="1200">
                <a:solidFill>
                  <a:schemeClr val="dk1"/>
                </a:solidFill>
                <a:latin typeface="Montserrat"/>
                <a:ea typeface="Montserrat"/>
                <a:cs typeface="Montserrat"/>
                <a:sym typeface="Montserrat"/>
              </a:rPr>
              <a:t>keep in original format without any further effort). </a:t>
            </a:r>
            <a:endParaRPr/>
          </a:p>
          <a:p>
            <a:pPr indent="0" lvl="0" marL="0" rtl="0" algn="just">
              <a:lnSpc>
                <a:spcPct val="100000"/>
              </a:lnSpc>
              <a:spcBef>
                <a:spcPts val="0"/>
              </a:spcBef>
              <a:spcAft>
                <a:spcPts val="0"/>
              </a:spcAft>
              <a:buSzPts val="1200"/>
              <a:buFont typeface="Arial"/>
              <a:buNone/>
            </a:pPr>
            <a:r>
              <a:t/>
            </a:r>
            <a:endParaRPr sz="1200" u="sng">
              <a:solidFill>
                <a:schemeClr val="dk1"/>
              </a:solidFill>
              <a:latin typeface="Montserrat"/>
              <a:ea typeface="Montserrat"/>
              <a:cs typeface="Montserrat"/>
              <a:sym typeface="Montserrat"/>
            </a:endParaRPr>
          </a:p>
          <a:p>
            <a:pPr indent="0" lvl="0" marL="0" rtl="0" algn="just">
              <a:lnSpc>
                <a:spcPct val="100000"/>
              </a:lnSpc>
              <a:spcBef>
                <a:spcPts val="0"/>
              </a:spcBef>
              <a:spcAft>
                <a:spcPts val="0"/>
              </a:spcAft>
              <a:buNone/>
            </a:pPr>
            <a:r>
              <a:rPr lang="en-US" sz="1200" u="sng">
                <a:solidFill>
                  <a:schemeClr val="dk1"/>
                </a:solidFill>
                <a:latin typeface="Montserrat"/>
                <a:ea typeface="Montserrat"/>
                <a:cs typeface="Montserrat"/>
                <a:sym typeface="Montserrat"/>
              </a:rPr>
              <a:t>Current Missions</a:t>
            </a:r>
            <a:r>
              <a:rPr lang="en-US" sz="1200">
                <a:solidFill>
                  <a:schemeClr val="dk1"/>
                </a:solidFill>
                <a:latin typeface="Montserrat"/>
                <a:ea typeface="Montserrat"/>
                <a:cs typeface="Montserrat"/>
                <a:sym typeface="Montserrat"/>
              </a:rPr>
              <a:t>:</a:t>
            </a:r>
            <a:endParaRPr/>
          </a:p>
          <a:p>
            <a:pPr indent="-76200" lvl="1" marL="0" rtl="0" algn="just">
              <a:lnSpc>
                <a:spcPct val="100000"/>
              </a:lnSpc>
              <a:spcBef>
                <a:spcPts val="0"/>
              </a:spcBef>
              <a:spcAft>
                <a:spcPts val="0"/>
              </a:spcAft>
              <a:buSzPts val="1200"/>
              <a:buFont typeface="Arial"/>
              <a:buChar char="•"/>
            </a:pPr>
            <a:r>
              <a:rPr lang="en-US" sz="1200">
                <a:solidFill>
                  <a:schemeClr val="dk1"/>
                </a:solidFill>
                <a:latin typeface="Montserrat"/>
                <a:ea typeface="Montserrat"/>
                <a:cs typeface="Montserrat"/>
                <a:sym typeface="Montserrat"/>
              </a:rPr>
              <a:t>Mixed approach. For any new development, the Future Missions recommendations should be implemented, otherwise the approach to be followed is the Historical missions one.</a:t>
            </a:r>
            <a:endParaRPr/>
          </a:p>
        </p:txBody>
      </p:sp>
      <p:sp>
        <p:nvSpPr>
          <p:cNvPr id="138" name="Google Shape;138;p1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ESA UNCLASSIFIED – For Official Use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ESA UNCLASSIFIED – For Official Use</a:t>
            </a:r>
            <a:endParaRPr/>
          </a:p>
        </p:txBody>
      </p:sp>
      <p:sp>
        <p:nvSpPr>
          <p:cNvPr id="144" name="Google Shape;144;p11"/>
          <p:cNvSpPr txBox="1"/>
          <p:nvPr/>
        </p:nvSpPr>
        <p:spPr>
          <a:xfrm>
            <a:off x="55968" y="191863"/>
            <a:ext cx="7723359" cy="350044"/>
          </a:xfrm>
          <a:prstGeom prst="rect">
            <a:avLst/>
          </a:prstGeom>
          <a:noFill/>
          <a:ln>
            <a:noFill/>
          </a:ln>
        </p:spPr>
        <p:txBody>
          <a:bodyPr anchorCtr="0" anchor="t" bIns="34275" lIns="68550" spcFirstLastPara="1" rIns="68550" wrap="square" tIns="34275">
            <a:noAutofit/>
          </a:bodyPr>
          <a:lstStyle/>
          <a:p>
            <a:pPr indent="0" lvl="0" marL="158750" marR="0" rtl="0" algn="l">
              <a:lnSpc>
                <a:spcPct val="100000"/>
              </a:lnSpc>
              <a:spcBef>
                <a:spcPts val="0"/>
              </a:spcBef>
              <a:spcAft>
                <a:spcPts val="0"/>
              </a:spcAft>
              <a:buNone/>
            </a:pPr>
            <a:r>
              <a:rPr b="0" i="0" lang="en-US" sz="2400" u="none" cap="none" strike="noStrike">
                <a:solidFill>
                  <a:schemeClr val="lt1"/>
                </a:solidFill>
                <a:latin typeface="Montserrat Medium"/>
                <a:ea typeface="Montserrat Medium"/>
                <a:cs typeface="Montserrat Medium"/>
                <a:sym typeface="Montserrat Medium"/>
              </a:rPr>
              <a:t>SOFTWARE PRESERVATION  ELEMENTS</a:t>
            </a:r>
            <a:endParaRPr/>
          </a:p>
        </p:txBody>
      </p:sp>
      <p:sp>
        <p:nvSpPr>
          <p:cNvPr id="145" name="Google Shape;145;p11"/>
          <p:cNvSpPr/>
          <p:nvPr/>
        </p:nvSpPr>
        <p:spPr>
          <a:xfrm>
            <a:off x="1605643" y="1614764"/>
            <a:ext cx="6014357"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100" u="none" cap="none" strike="noStrike">
              <a:solidFill>
                <a:srgbClr val="000000"/>
              </a:solidFill>
              <a:latin typeface="Arial"/>
              <a:ea typeface="Arial"/>
              <a:cs typeface="Arial"/>
              <a:sym typeface="Arial"/>
            </a:endParaRPr>
          </a:p>
        </p:txBody>
      </p:sp>
      <p:sp>
        <p:nvSpPr>
          <p:cNvPr id="146" name="Google Shape;146;p11"/>
          <p:cNvSpPr txBox="1"/>
          <p:nvPr/>
        </p:nvSpPr>
        <p:spPr>
          <a:xfrm>
            <a:off x="2044949" y="781761"/>
            <a:ext cx="3634207"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sng" cap="none" strike="noStrike">
                <a:solidFill>
                  <a:srgbClr val="000000"/>
                </a:solidFill>
                <a:latin typeface="Montserrat"/>
                <a:ea typeface="Montserrat"/>
                <a:cs typeface="Montserrat"/>
                <a:sym typeface="Montserrat"/>
              </a:rPr>
              <a:t>Software/Tools:</a:t>
            </a:r>
            <a:endParaRPr/>
          </a:p>
          <a:p>
            <a:pPr indent="-147638" lvl="0" marL="214313"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Montserrat"/>
              <a:ea typeface="Montserrat"/>
              <a:cs typeface="Montserrat"/>
              <a:sym typeface="Montserrat"/>
            </a:endParaRPr>
          </a:p>
          <a:p>
            <a:pPr indent="-214313" lvl="0" marL="214313" marR="0" rtl="0" algn="l">
              <a:lnSpc>
                <a:spcPct val="100000"/>
              </a:lnSpc>
              <a:spcBef>
                <a:spcPts val="0"/>
              </a:spcBef>
              <a:spcAft>
                <a:spcPts val="0"/>
              </a:spcAft>
              <a:buClr>
                <a:srgbClr val="000000"/>
              </a:buClr>
              <a:buSzPts val="1050"/>
              <a:buFont typeface="Arial"/>
              <a:buChar char="•"/>
            </a:pPr>
            <a:r>
              <a:rPr b="0" i="1" lang="en-US" sz="1050" u="none" cap="none" strike="noStrike">
                <a:solidFill>
                  <a:srgbClr val="000000"/>
                </a:solidFill>
                <a:latin typeface="Montserrat"/>
                <a:ea typeface="Montserrat"/>
                <a:cs typeface="Montserrat"/>
                <a:sym typeface="Montserrat"/>
              </a:rPr>
              <a:t>Software Applications</a:t>
            </a:r>
            <a:r>
              <a:rPr b="0" i="0" lang="en-US" sz="1050" u="none" cap="none" strike="noStrike">
                <a:solidFill>
                  <a:srgbClr val="000000"/>
                </a:solidFill>
                <a:latin typeface="Montserrat"/>
                <a:ea typeface="Montserrat"/>
                <a:cs typeface="Montserrat"/>
                <a:sym typeface="Montserrat"/>
              </a:rPr>
              <a:t>:</a:t>
            </a:r>
            <a:endParaRPr/>
          </a:p>
          <a:p>
            <a:pPr indent="-214312" lvl="1" marL="557213"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ontserrat"/>
                <a:ea typeface="Montserrat"/>
                <a:cs typeface="Montserrat"/>
                <a:sym typeface="Montserrat"/>
              </a:rPr>
              <a:t>Data Product generation</a:t>
            </a:r>
            <a:endParaRPr/>
          </a:p>
          <a:p>
            <a:pPr indent="-214312" lvl="1" marL="557213"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ontserrat"/>
                <a:ea typeface="Montserrat"/>
                <a:cs typeface="Montserrat"/>
                <a:sym typeface="Montserrat"/>
              </a:rPr>
              <a:t>Quality control</a:t>
            </a:r>
            <a:endParaRPr/>
          </a:p>
          <a:p>
            <a:pPr indent="-214312" lvl="1" marL="557213"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ontserrat"/>
                <a:ea typeface="Montserrat"/>
                <a:cs typeface="Montserrat"/>
                <a:sym typeface="Montserrat"/>
              </a:rPr>
              <a:t>Product visualization</a:t>
            </a:r>
            <a:endParaRPr/>
          </a:p>
          <a:p>
            <a:pPr indent="-214312" lvl="1" marL="557213"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ontserrat"/>
                <a:ea typeface="Montserrat"/>
                <a:cs typeface="Montserrat"/>
                <a:sym typeface="Montserrat"/>
              </a:rPr>
              <a:t>Value adding</a:t>
            </a:r>
            <a:endParaRPr/>
          </a:p>
          <a:p>
            <a:pPr indent="0" lvl="0" marL="0" marR="0" rtl="0" algn="l">
              <a:lnSpc>
                <a:spcPct val="100000"/>
              </a:lnSpc>
              <a:spcBef>
                <a:spcPts val="0"/>
              </a:spcBef>
              <a:spcAft>
                <a:spcPts val="0"/>
              </a:spcAft>
              <a:buNone/>
            </a:pPr>
            <a:r>
              <a:t/>
            </a:r>
            <a:endParaRPr b="1" i="0" sz="1050" u="sng"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i="0" sz="1050" u="sng"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i="0" sz="1050" u="sng"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i="0" sz="1050" u="sng"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i="0" lang="en-US" sz="1050" u="none" cap="none" strike="noStrike">
                <a:solidFill>
                  <a:srgbClr val="000000"/>
                </a:solidFill>
                <a:latin typeface="Montserrat"/>
                <a:ea typeface="Montserrat"/>
                <a:cs typeface="Montserrat"/>
                <a:sym typeface="Montserrat"/>
              </a:rPr>
              <a:t>                                          </a:t>
            </a:r>
            <a:endParaRPr b="0" i="0" sz="1200" u="none" cap="none" strike="noStrike">
              <a:solidFill>
                <a:srgbClr val="000000"/>
              </a:solidFill>
              <a:latin typeface="Montserrat"/>
              <a:ea typeface="Montserrat"/>
              <a:cs typeface="Montserrat"/>
              <a:sym typeface="Montserrat"/>
            </a:endParaRPr>
          </a:p>
        </p:txBody>
      </p:sp>
      <p:sp>
        <p:nvSpPr>
          <p:cNvPr id="147" name="Google Shape;147;p11"/>
          <p:cNvSpPr txBox="1"/>
          <p:nvPr/>
        </p:nvSpPr>
        <p:spPr>
          <a:xfrm>
            <a:off x="4702876" y="1014600"/>
            <a:ext cx="2669642" cy="1554272"/>
          </a:xfrm>
          <a:prstGeom prst="rect">
            <a:avLst/>
          </a:prstGeom>
          <a:noFill/>
          <a:ln>
            <a:noFill/>
          </a:ln>
        </p:spPr>
        <p:txBody>
          <a:bodyPr anchorCtr="0" anchor="t" bIns="45700" lIns="91425" spcFirstLastPara="1" rIns="91425" wrap="square" tIns="45700">
            <a:spAutoFit/>
          </a:bodyPr>
          <a:lstStyle/>
          <a:p>
            <a:pPr indent="-147638" lvl="0" marL="214313"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Montserrat"/>
              <a:ea typeface="Montserrat"/>
              <a:cs typeface="Montserrat"/>
              <a:sym typeface="Montserrat"/>
            </a:endParaRPr>
          </a:p>
          <a:p>
            <a:pPr indent="-214313" lvl="0" marL="214313" marR="0" rtl="0" algn="l">
              <a:lnSpc>
                <a:spcPct val="100000"/>
              </a:lnSpc>
              <a:spcBef>
                <a:spcPts val="0"/>
              </a:spcBef>
              <a:spcAft>
                <a:spcPts val="0"/>
              </a:spcAft>
              <a:buClr>
                <a:srgbClr val="000000"/>
              </a:buClr>
              <a:buSzPts val="1050"/>
              <a:buFont typeface="Arial"/>
              <a:buChar char="•"/>
            </a:pPr>
            <a:r>
              <a:rPr b="0" i="1" lang="en-US" sz="1050" u="none" cap="none" strike="noStrike">
                <a:solidFill>
                  <a:srgbClr val="000000"/>
                </a:solidFill>
                <a:latin typeface="Montserrat"/>
                <a:ea typeface="Montserrat"/>
                <a:cs typeface="Montserrat"/>
                <a:sym typeface="Montserrat"/>
              </a:rPr>
              <a:t>SW related “IT Infrastructure”</a:t>
            </a:r>
            <a:r>
              <a:rPr b="0" i="0" lang="en-US" sz="1050" u="none" cap="none" strike="noStrike">
                <a:solidFill>
                  <a:srgbClr val="000000"/>
                </a:solidFill>
                <a:latin typeface="Montserrat"/>
                <a:ea typeface="Montserrat"/>
                <a:cs typeface="Montserrat"/>
                <a:sym typeface="Montserrat"/>
              </a:rPr>
              <a:t>:</a:t>
            </a:r>
            <a:endParaRPr/>
          </a:p>
          <a:p>
            <a:pPr indent="-214312" lvl="1" marL="557213"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ontserrat"/>
                <a:ea typeface="Montserrat"/>
                <a:cs typeface="Montserrat"/>
                <a:sym typeface="Montserrat"/>
              </a:rPr>
              <a:t>Compiler</a:t>
            </a:r>
            <a:endParaRPr/>
          </a:p>
          <a:p>
            <a:pPr indent="-214312" lvl="1" marL="557213"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ontserrat"/>
                <a:ea typeface="Montserrat"/>
                <a:cs typeface="Montserrat"/>
                <a:sym typeface="Montserrat"/>
              </a:rPr>
              <a:t>Programming language </a:t>
            </a:r>
            <a:endParaRPr/>
          </a:p>
          <a:p>
            <a:pPr indent="-214312" lvl="1" marL="557213"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ontserrat"/>
                <a:ea typeface="Montserrat"/>
                <a:cs typeface="Montserrat"/>
                <a:sym typeface="Montserrat"/>
              </a:rPr>
              <a:t>Storage system </a:t>
            </a:r>
            <a:endParaRPr/>
          </a:p>
          <a:p>
            <a:pPr indent="-214312" lvl="1" marL="557213"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ontserrat"/>
                <a:ea typeface="Montserrat"/>
                <a:cs typeface="Montserrat"/>
                <a:sym typeface="Montserrat"/>
              </a:rPr>
              <a:t>Operative System</a:t>
            </a:r>
            <a:endParaRPr/>
          </a:p>
          <a:p>
            <a:pPr indent="-214312" lvl="1" marL="557213"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ontserrat"/>
                <a:ea typeface="Montserrat"/>
                <a:cs typeface="Montserrat"/>
                <a:sym typeface="Montserrat"/>
              </a:rPr>
              <a:t>Libraries</a:t>
            </a:r>
            <a:endParaRPr/>
          </a:p>
          <a:p>
            <a:pPr indent="-214312" lvl="1" marL="557213"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ontserrat"/>
                <a:ea typeface="Montserrat"/>
                <a:cs typeface="Montserrat"/>
                <a:sym typeface="Montserrat"/>
              </a:rPr>
              <a:t>Databases</a:t>
            </a:r>
            <a:endParaRPr/>
          </a:p>
        </p:txBody>
      </p:sp>
      <p:pic>
        <p:nvPicPr>
          <p:cNvPr id="148" name="Google Shape;148;p11"/>
          <p:cNvPicPr preferRelativeResize="0"/>
          <p:nvPr/>
        </p:nvPicPr>
        <p:blipFill rotWithShape="1">
          <a:blip r:embed="rId3">
            <a:alphaModFix/>
          </a:blip>
          <a:srcRect b="0" l="0" r="0" t="0"/>
          <a:stretch/>
        </p:blipFill>
        <p:spPr>
          <a:xfrm>
            <a:off x="1801091" y="2680005"/>
            <a:ext cx="5417127" cy="21467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2"/>
          <p:cNvSpPr txBox="1"/>
          <p:nvPr>
            <p:ph type="title"/>
          </p:nvPr>
        </p:nvSpPr>
        <p:spPr>
          <a:xfrm>
            <a:off x="-93670" y="140673"/>
            <a:ext cx="8267851" cy="584252"/>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Clr>
                <a:srgbClr val="000000"/>
              </a:buClr>
              <a:buSzPts val="3300"/>
              <a:buNone/>
            </a:pPr>
            <a:r>
              <a:rPr lang="en-US" sz="2400"/>
              <a:t>SOFTWARE PRESERVATION STRATEGIES</a:t>
            </a:r>
            <a:endParaRPr/>
          </a:p>
        </p:txBody>
      </p:sp>
      <p:pic>
        <p:nvPicPr>
          <p:cNvPr id="154" name="Google Shape;154;p12"/>
          <p:cNvPicPr preferRelativeResize="0"/>
          <p:nvPr/>
        </p:nvPicPr>
        <p:blipFill rotWithShape="1">
          <a:blip r:embed="rId3">
            <a:alphaModFix/>
          </a:blip>
          <a:srcRect b="0" l="0" r="0" t="0"/>
          <a:stretch/>
        </p:blipFill>
        <p:spPr>
          <a:xfrm>
            <a:off x="1728806" y="1575954"/>
            <a:ext cx="4879811" cy="3263529"/>
          </a:xfrm>
          <a:prstGeom prst="rect">
            <a:avLst/>
          </a:prstGeom>
          <a:noFill/>
          <a:ln>
            <a:noFill/>
          </a:ln>
        </p:spPr>
      </p:pic>
      <p:sp>
        <p:nvSpPr>
          <p:cNvPr id="155" name="Google Shape;155;p12"/>
          <p:cNvSpPr txBox="1"/>
          <p:nvPr/>
        </p:nvSpPr>
        <p:spPr>
          <a:xfrm>
            <a:off x="317630" y="890182"/>
            <a:ext cx="8638309"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000000"/>
                </a:solidFill>
                <a:latin typeface="Montserrat"/>
                <a:ea typeface="Montserrat"/>
                <a:cs typeface="Montserrat"/>
                <a:sym typeface="Montserrat"/>
              </a:rPr>
              <a:t>When it comes time to initiate the software preservation process there exist a number of strategies available to the responsible data curator. The choice of a strategy depends on the exact nature of the software to be preserved, and in some cases more than one strategy, or a hybrid approach, might be adopted. The appraisal process drives the decision.</a:t>
            </a:r>
            <a:endParaRPr b="0" i="0" sz="1400" u="none" cap="none" strike="noStrike">
              <a:solidFill>
                <a:srgbClr val="000000"/>
              </a:solidFill>
              <a:latin typeface="Montserrat"/>
              <a:ea typeface="Montserrat"/>
              <a:cs typeface="Montserrat"/>
              <a:sym typeface="Montserrat"/>
            </a:endParaRPr>
          </a:p>
        </p:txBody>
      </p:sp>
      <p:pic>
        <p:nvPicPr>
          <p:cNvPr id="156" name="Google Shape;156;p12"/>
          <p:cNvPicPr preferRelativeResize="0"/>
          <p:nvPr/>
        </p:nvPicPr>
        <p:blipFill rotWithShape="1">
          <a:blip r:embed="rId4">
            <a:alphaModFix/>
          </a:blip>
          <a:srcRect b="0" l="0" r="0" t="0"/>
          <a:stretch/>
        </p:blipFill>
        <p:spPr>
          <a:xfrm>
            <a:off x="6608617" y="2112624"/>
            <a:ext cx="2119672" cy="122243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3"/>
          <p:cNvSpPr txBox="1"/>
          <p:nvPr>
            <p:ph type="title"/>
          </p:nvPr>
        </p:nvSpPr>
        <p:spPr>
          <a:xfrm>
            <a:off x="-57583" y="165656"/>
            <a:ext cx="7518255" cy="485508"/>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None/>
            </a:pPr>
            <a:r>
              <a:rPr lang="en-US" sz="2400">
                <a:solidFill>
                  <a:schemeClr val="lt1"/>
                </a:solidFill>
                <a:latin typeface="Montserrat Medium"/>
                <a:ea typeface="Montserrat Medium"/>
                <a:cs typeface="Montserrat Medium"/>
                <a:sym typeface="Montserrat Medium"/>
              </a:rPr>
              <a:t>TECHNICAL PRESERVATION OF HARDWARE</a:t>
            </a:r>
            <a:endParaRPr/>
          </a:p>
        </p:txBody>
      </p:sp>
      <p:sp>
        <p:nvSpPr>
          <p:cNvPr id="162" name="Google Shape;162;p13"/>
          <p:cNvSpPr txBox="1"/>
          <p:nvPr>
            <p:ph idx="1" type="body"/>
          </p:nvPr>
        </p:nvSpPr>
        <p:spPr>
          <a:xfrm>
            <a:off x="270164" y="930086"/>
            <a:ext cx="8624453" cy="3971559"/>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None/>
            </a:pPr>
            <a:r>
              <a:rPr lang="en-US" sz="1800">
                <a:solidFill>
                  <a:srgbClr val="000000"/>
                </a:solidFill>
                <a:latin typeface="Montserrat"/>
                <a:ea typeface="Montserrat"/>
                <a:cs typeface="Montserrat"/>
                <a:sym typeface="Montserrat"/>
              </a:rPr>
              <a:t>Easiest way to ensure that there will always be hardware on which to run your software is to preserve the hardware (and its operating system and any other reliant software).</a:t>
            </a:r>
            <a:endParaRPr/>
          </a:p>
          <a:p>
            <a:pPr indent="0" lvl="0" marL="0" rtl="0" algn="just">
              <a:lnSpc>
                <a:spcPct val="100000"/>
              </a:lnSpc>
              <a:spcBef>
                <a:spcPts val="0"/>
              </a:spcBef>
              <a:spcAft>
                <a:spcPts val="0"/>
              </a:spcAft>
              <a:buNone/>
            </a:pPr>
            <a:r>
              <a:t/>
            </a:r>
            <a:endParaRPr sz="1800">
              <a:solidFill>
                <a:srgbClr val="000000"/>
              </a:solidFill>
              <a:latin typeface="Montserrat"/>
              <a:ea typeface="Montserrat"/>
              <a:cs typeface="Montserrat"/>
              <a:sym typeface="Montserrat"/>
            </a:endParaRPr>
          </a:p>
          <a:p>
            <a:pPr indent="-285750" lvl="0" marL="285750" rtl="0" algn="just">
              <a:lnSpc>
                <a:spcPct val="100000"/>
              </a:lnSpc>
              <a:spcBef>
                <a:spcPts val="0"/>
              </a:spcBef>
              <a:spcAft>
                <a:spcPts val="0"/>
              </a:spcAft>
              <a:buSzPts val="1800"/>
              <a:buFont typeface="Arial"/>
              <a:buChar char="•"/>
            </a:pPr>
            <a:r>
              <a:rPr b="1" lang="en-US" sz="1800">
                <a:solidFill>
                  <a:srgbClr val="000000"/>
                </a:solidFill>
                <a:latin typeface="Montserrat"/>
                <a:ea typeface="Montserrat"/>
                <a:cs typeface="Montserrat"/>
                <a:sym typeface="Montserrat"/>
              </a:rPr>
              <a:t>Advantages:</a:t>
            </a:r>
            <a:endParaRPr/>
          </a:p>
          <a:p>
            <a:pPr indent="-214313" lvl="0" marL="877491" rtl="0" algn="just">
              <a:lnSpc>
                <a:spcPct val="100000"/>
              </a:lnSpc>
              <a:spcBef>
                <a:spcPts val="0"/>
              </a:spcBef>
              <a:spcAft>
                <a:spcPts val="0"/>
              </a:spcAft>
              <a:buSzPts val="1200"/>
              <a:buFont typeface="Arial"/>
              <a:buChar char="•"/>
            </a:pPr>
            <a:r>
              <a:rPr lang="en-US" sz="1200">
                <a:latin typeface="Montserrat"/>
                <a:ea typeface="Montserrat"/>
                <a:cs typeface="Montserrat"/>
                <a:sym typeface="Montserrat"/>
              </a:rPr>
              <a:t>It is easy and clearly defined</a:t>
            </a:r>
            <a:endParaRPr/>
          </a:p>
          <a:p>
            <a:pPr indent="-214313" lvl="0" marL="877491" rtl="0" algn="just">
              <a:lnSpc>
                <a:spcPct val="100000"/>
              </a:lnSpc>
              <a:spcBef>
                <a:spcPts val="0"/>
              </a:spcBef>
              <a:spcAft>
                <a:spcPts val="0"/>
              </a:spcAft>
              <a:buSzPts val="1200"/>
              <a:buFont typeface="Arial"/>
              <a:buChar char="•"/>
            </a:pPr>
            <a:r>
              <a:rPr lang="en-US" sz="1200">
                <a:latin typeface="Montserrat"/>
                <a:ea typeface="Montserrat"/>
                <a:cs typeface="Montserrat"/>
                <a:sym typeface="Montserrat"/>
              </a:rPr>
              <a:t>Can change to Hardware Emulation at later date</a:t>
            </a:r>
            <a:endParaRPr/>
          </a:p>
          <a:p>
            <a:pPr indent="0" lvl="0" marL="0" rtl="0" algn="just">
              <a:lnSpc>
                <a:spcPct val="100000"/>
              </a:lnSpc>
              <a:spcBef>
                <a:spcPts val="0"/>
              </a:spcBef>
              <a:spcAft>
                <a:spcPts val="0"/>
              </a:spcAft>
              <a:buSzPts val="1800"/>
              <a:buFont typeface="Arial"/>
              <a:buNone/>
            </a:pPr>
            <a:r>
              <a:t/>
            </a:r>
            <a:endParaRPr sz="1800">
              <a:solidFill>
                <a:srgbClr val="000000"/>
              </a:solidFill>
              <a:latin typeface="Montserrat"/>
              <a:ea typeface="Montserrat"/>
              <a:cs typeface="Montserrat"/>
              <a:sym typeface="Montserrat"/>
            </a:endParaRPr>
          </a:p>
          <a:p>
            <a:pPr indent="-285750" lvl="0" marL="285750" rtl="0" algn="just">
              <a:lnSpc>
                <a:spcPct val="100000"/>
              </a:lnSpc>
              <a:spcBef>
                <a:spcPts val="0"/>
              </a:spcBef>
              <a:spcAft>
                <a:spcPts val="0"/>
              </a:spcAft>
              <a:buSzPts val="1800"/>
              <a:buFont typeface="Arial"/>
              <a:buChar char="•"/>
            </a:pPr>
            <a:r>
              <a:rPr b="1" lang="en-US" sz="1800">
                <a:solidFill>
                  <a:srgbClr val="000000"/>
                </a:solidFill>
                <a:latin typeface="Montserrat"/>
                <a:ea typeface="Montserrat"/>
                <a:cs typeface="Montserrat"/>
                <a:sym typeface="Montserrat"/>
              </a:rPr>
              <a:t>Disadvantages: </a:t>
            </a:r>
            <a:endParaRPr/>
          </a:p>
          <a:p>
            <a:pPr indent="-214313" lvl="8" marL="877491" rtl="0" algn="just">
              <a:lnSpc>
                <a:spcPct val="100000"/>
              </a:lnSpc>
              <a:spcBef>
                <a:spcPts val="0"/>
              </a:spcBef>
              <a:spcAft>
                <a:spcPts val="0"/>
              </a:spcAft>
              <a:buSzPts val="1200"/>
              <a:buFont typeface="Arial"/>
              <a:buChar char="•"/>
            </a:pPr>
            <a:r>
              <a:rPr lang="en-US" sz="1200">
                <a:latin typeface="Montserrat"/>
                <a:ea typeface="Montserrat"/>
                <a:cs typeface="Montserrat"/>
                <a:sym typeface="Montserrat"/>
              </a:rPr>
              <a:t>Costly, especially when hardware fails</a:t>
            </a:r>
            <a:endParaRPr/>
          </a:p>
          <a:p>
            <a:pPr indent="-214313" lvl="6" marL="877491" rtl="0" algn="just">
              <a:lnSpc>
                <a:spcPct val="100000"/>
              </a:lnSpc>
              <a:spcBef>
                <a:spcPts val="0"/>
              </a:spcBef>
              <a:spcAft>
                <a:spcPts val="0"/>
              </a:spcAft>
              <a:buSzPts val="1200"/>
              <a:buFont typeface="Arial"/>
              <a:buChar char="•"/>
            </a:pPr>
            <a:r>
              <a:rPr lang="en-US" sz="1200">
                <a:latin typeface="Montserrat"/>
                <a:ea typeface="Montserrat"/>
                <a:cs typeface="Montserrat"/>
                <a:sym typeface="Montserrat"/>
              </a:rPr>
              <a:t>Does not guarantee future access if dependent on other hardware/software (e.g. networking)</a:t>
            </a:r>
            <a:endParaRPr/>
          </a:p>
          <a:p>
            <a:pPr indent="-214313" lvl="6" marL="877491" rtl="0" algn="just">
              <a:lnSpc>
                <a:spcPct val="100000"/>
              </a:lnSpc>
              <a:spcBef>
                <a:spcPts val="0"/>
              </a:spcBef>
              <a:spcAft>
                <a:spcPts val="0"/>
              </a:spcAft>
              <a:buSzPts val="1200"/>
              <a:buFont typeface="Arial"/>
              <a:buChar char="•"/>
            </a:pPr>
            <a:r>
              <a:rPr lang="en-US" sz="1200">
                <a:latin typeface="Montserrat"/>
                <a:ea typeface="Montserrat"/>
                <a:cs typeface="Montserrat"/>
                <a:sym typeface="Montserrat"/>
              </a:rPr>
              <a:t>Maintenance (over time hardware components will wear out and must be replaced; If the hardware is no longer manufactured components become scarce and expensive)</a:t>
            </a:r>
            <a:endParaRPr/>
          </a:p>
          <a:p>
            <a:pPr indent="-214313" lvl="6" marL="877491" rtl="0" algn="just">
              <a:lnSpc>
                <a:spcPct val="100000"/>
              </a:lnSpc>
              <a:spcBef>
                <a:spcPts val="0"/>
              </a:spcBef>
              <a:spcAft>
                <a:spcPts val="0"/>
              </a:spcAft>
              <a:buSzPts val="1200"/>
              <a:buFont typeface="Arial"/>
              <a:buChar char="•"/>
            </a:pPr>
            <a:r>
              <a:rPr lang="en-US" sz="1200">
                <a:latin typeface="Montserrat"/>
                <a:ea typeface="Montserrat"/>
                <a:cs typeface="Montserrat"/>
                <a:sym typeface="Montserrat"/>
              </a:rPr>
              <a:t>Isolation (if your software only works with very specific hardware, you limit your users to those people with the right hardware)</a:t>
            </a:r>
            <a:endParaRPr/>
          </a:p>
        </p:txBody>
      </p:sp>
      <p:sp>
        <p:nvSpPr>
          <p:cNvPr id="163" name="Google Shape;163;p1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ESA UNCLASSIFIED – For Official Use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4"/>
          <p:cNvSpPr txBox="1"/>
          <p:nvPr>
            <p:ph type="title"/>
          </p:nvPr>
        </p:nvSpPr>
        <p:spPr>
          <a:xfrm>
            <a:off x="177944" y="278942"/>
            <a:ext cx="4579144" cy="386076"/>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None/>
            </a:pPr>
            <a:r>
              <a:rPr lang="en-US" sz="2400">
                <a:solidFill>
                  <a:schemeClr val="lt1"/>
                </a:solidFill>
                <a:latin typeface="Montserrat Medium"/>
                <a:ea typeface="Montserrat Medium"/>
                <a:cs typeface="Montserrat Medium"/>
                <a:sym typeface="Montserrat Medium"/>
              </a:rPr>
              <a:t>EMULATION</a:t>
            </a:r>
            <a:endParaRPr/>
          </a:p>
        </p:txBody>
      </p:sp>
      <p:sp>
        <p:nvSpPr>
          <p:cNvPr id="170" name="Google Shape;170;p1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ESA UNCLASSIFIED – For Official Use</a:t>
            </a:r>
            <a:endParaRPr/>
          </a:p>
        </p:txBody>
      </p:sp>
      <p:sp>
        <p:nvSpPr>
          <p:cNvPr id="171" name="Google Shape;171;p14"/>
          <p:cNvSpPr txBox="1"/>
          <p:nvPr>
            <p:ph idx="1" type="body"/>
          </p:nvPr>
        </p:nvSpPr>
        <p:spPr>
          <a:xfrm>
            <a:off x="90055" y="775093"/>
            <a:ext cx="8894618" cy="41481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1500">
                <a:solidFill>
                  <a:schemeClr val="dk1"/>
                </a:solidFill>
                <a:latin typeface="Montserrat"/>
                <a:ea typeface="Montserrat"/>
                <a:cs typeface="Montserrat"/>
                <a:sym typeface="Montserrat"/>
              </a:rPr>
              <a:t>Emulation addresses the original HW &amp; SW environment of the digital object and recreates it on a current machine. The emulator allows the user to have access to the software on a current platform as if it was running in its original environment.</a:t>
            </a:r>
            <a:endParaRPr/>
          </a:p>
          <a:p>
            <a:pPr indent="-214313" lvl="0" marL="214313" rtl="0" algn="l">
              <a:lnSpc>
                <a:spcPct val="100000"/>
              </a:lnSpc>
              <a:spcBef>
                <a:spcPts val="450"/>
              </a:spcBef>
              <a:spcAft>
                <a:spcPts val="0"/>
              </a:spcAft>
              <a:buClr>
                <a:schemeClr val="dk1"/>
              </a:buClr>
              <a:buSzPts val="1500"/>
              <a:buFont typeface="Arial"/>
              <a:buChar char="•"/>
            </a:pPr>
            <a:r>
              <a:rPr b="1" lang="en-US" sz="1500">
                <a:solidFill>
                  <a:schemeClr val="dk1"/>
                </a:solidFill>
                <a:latin typeface="Montserrat"/>
                <a:ea typeface="Montserrat"/>
                <a:cs typeface="Montserrat"/>
                <a:sym typeface="Montserrat"/>
              </a:rPr>
              <a:t>Emulate hardware platforms </a:t>
            </a:r>
            <a:r>
              <a:rPr lang="en-US" sz="1500">
                <a:solidFill>
                  <a:schemeClr val="dk1"/>
                </a:solidFill>
                <a:latin typeface="Montserrat"/>
                <a:ea typeface="Montserrat"/>
                <a:cs typeface="Montserrat"/>
                <a:sym typeface="Montserrat"/>
              </a:rPr>
              <a:t>with another piece of hardware, typically a special purpose emulation system</a:t>
            </a:r>
            <a:endParaRPr/>
          </a:p>
          <a:p>
            <a:pPr indent="-214313" lvl="0" marL="214313" rtl="0" algn="l">
              <a:lnSpc>
                <a:spcPct val="100000"/>
              </a:lnSpc>
              <a:spcBef>
                <a:spcPts val="450"/>
              </a:spcBef>
              <a:spcAft>
                <a:spcPts val="0"/>
              </a:spcAft>
              <a:buClr>
                <a:schemeClr val="dk1"/>
              </a:buClr>
              <a:buSzPts val="1500"/>
              <a:buFont typeface="Arial"/>
              <a:buChar char="•"/>
            </a:pPr>
            <a:r>
              <a:rPr b="1" lang="en-US" sz="1500">
                <a:solidFill>
                  <a:schemeClr val="dk1"/>
                </a:solidFill>
                <a:latin typeface="Montserrat"/>
                <a:ea typeface="Montserrat"/>
                <a:cs typeface="Montserrat"/>
                <a:sym typeface="Montserrat"/>
              </a:rPr>
              <a:t>Emulate applications &amp; Operating System:</a:t>
            </a:r>
            <a:r>
              <a:rPr lang="en-US" sz="1500">
                <a:solidFill>
                  <a:schemeClr val="dk1"/>
                </a:solidFill>
                <a:latin typeface="Montserrat"/>
                <a:ea typeface="Montserrat"/>
                <a:cs typeface="Montserrat"/>
                <a:sym typeface="Montserrat"/>
              </a:rPr>
              <a:t> ability of a software to emulate (imitate) another software (e.g. application or operating system).</a:t>
            </a:r>
            <a:endParaRPr/>
          </a:p>
          <a:p>
            <a:pPr indent="0" lvl="0" marL="0" rtl="0" algn="l">
              <a:lnSpc>
                <a:spcPct val="100000"/>
              </a:lnSpc>
              <a:spcBef>
                <a:spcPts val="0"/>
              </a:spcBef>
              <a:spcAft>
                <a:spcPts val="0"/>
              </a:spcAft>
              <a:buNone/>
            </a:pPr>
            <a:r>
              <a:t/>
            </a:r>
            <a:endParaRPr sz="15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US" sz="1500">
                <a:solidFill>
                  <a:schemeClr val="dk1"/>
                </a:solidFill>
                <a:latin typeface="Montserrat"/>
                <a:ea typeface="Montserrat"/>
                <a:cs typeface="Montserrat"/>
                <a:sym typeface="Montserrat"/>
              </a:rPr>
              <a:t>Advantages: </a:t>
            </a:r>
            <a:endParaRPr/>
          </a:p>
          <a:p>
            <a:pPr indent="-214313" lvl="0" marL="214313" rtl="0" algn="l">
              <a:lnSpc>
                <a:spcPct val="100000"/>
              </a:lnSpc>
              <a:spcBef>
                <a:spcPts val="0"/>
              </a:spcBef>
              <a:spcAft>
                <a:spcPts val="0"/>
              </a:spcAft>
              <a:buSzPts val="1500"/>
              <a:buFont typeface="Arial"/>
              <a:buChar char="•"/>
            </a:pPr>
            <a:r>
              <a:rPr lang="en-US" sz="1500">
                <a:solidFill>
                  <a:schemeClr val="dk1"/>
                </a:solidFill>
                <a:latin typeface="Montserrat"/>
                <a:ea typeface="Montserrat"/>
                <a:cs typeface="Montserrat"/>
                <a:sym typeface="Montserrat"/>
              </a:rPr>
              <a:t>Emulating hardware easier to manage</a:t>
            </a:r>
            <a:endParaRPr/>
          </a:p>
          <a:p>
            <a:pPr indent="-214313" lvl="0" marL="214313" rtl="0" algn="l">
              <a:lnSpc>
                <a:spcPct val="100000"/>
              </a:lnSpc>
              <a:spcBef>
                <a:spcPts val="0"/>
              </a:spcBef>
              <a:spcAft>
                <a:spcPts val="0"/>
              </a:spcAft>
              <a:buSzPts val="1500"/>
              <a:buFont typeface="Arial"/>
              <a:buChar char="•"/>
            </a:pPr>
            <a:r>
              <a:rPr lang="en-US" sz="1500">
                <a:solidFill>
                  <a:schemeClr val="dk1"/>
                </a:solidFill>
                <a:latin typeface="Montserrat"/>
                <a:ea typeface="Montserrat"/>
                <a:cs typeface="Montserrat"/>
                <a:sym typeface="Montserrat"/>
              </a:rPr>
              <a:t>If emulation layer continues to be developed, software can continue to be run indefinitely </a:t>
            </a:r>
            <a:endParaRPr/>
          </a:p>
          <a:p>
            <a:pPr indent="0" lvl="0" marL="0" rtl="0" algn="l">
              <a:lnSpc>
                <a:spcPct val="100000"/>
              </a:lnSpc>
              <a:spcBef>
                <a:spcPts val="0"/>
              </a:spcBef>
              <a:spcAft>
                <a:spcPts val="0"/>
              </a:spcAft>
              <a:buNone/>
            </a:pPr>
            <a:r>
              <a:rPr b="1" lang="en-US" sz="1500">
                <a:solidFill>
                  <a:schemeClr val="dk1"/>
                </a:solidFill>
                <a:latin typeface="Montserrat"/>
                <a:ea typeface="Montserrat"/>
                <a:cs typeface="Montserrat"/>
                <a:sym typeface="Montserrat"/>
              </a:rPr>
              <a:t>Disadvantages:</a:t>
            </a:r>
            <a:endParaRPr/>
          </a:p>
          <a:p>
            <a:pPr indent="-214313" lvl="0" marL="214313" rtl="0" algn="l">
              <a:lnSpc>
                <a:spcPct val="100000"/>
              </a:lnSpc>
              <a:spcBef>
                <a:spcPts val="0"/>
              </a:spcBef>
              <a:spcAft>
                <a:spcPts val="0"/>
              </a:spcAft>
              <a:buSzPts val="1500"/>
              <a:buFont typeface="Arial"/>
              <a:buChar char="•"/>
            </a:pPr>
            <a:r>
              <a:rPr lang="en-US" sz="1500">
                <a:solidFill>
                  <a:schemeClr val="dk1"/>
                </a:solidFill>
                <a:latin typeface="Montserrat"/>
                <a:ea typeface="Montserrat"/>
                <a:cs typeface="Montserrat"/>
                <a:sym typeface="Montserrat"/>
              </a:rPr>
              <a:t>Right and ad-hoc emulator should be found; if old hardware is rare, no emulator might exist</a:t>
            </a:r>
            <a:endParaRPr/>
          </a:p>
          <a:p>
            <a:pPr indent="-214313" lvl="0" marL="214313" rtl="0" algn="l">
              <a:lnSpc>
                <a:spcPct val="100000"/>
              </a:lnSpc>
              <a:spcBef>
                <a:spcPts val="0"/>
              </a:spcBef>
              <a:spcAft>
                <a:spcPts val="0"/>
              </a:spcAft>
              <a:buSzPts val="1500"/>
              <a:buFont typeface="Arial"/>
              <a:buChar char="•"/>
            </a:pPr>
            <a:r>
              <a:rPr lang="en-US" sz="1500">
                <a:solidFill>
                  <a:schemeClr val="dk1"/>
                </a:solidFill>
                <a:latin typeface="Montserrat"/>
                <a:ea typeface="Montserrat"/>
                <a:cs typeface="Montserrat"/>
                <a:sym typeface="Montserrat"/>
              </a:rPr>
              <a:t>Need all aspects of hardware to be emulated correctly</a:t>
            </a:r>
            <a:endParaRPr/>
          </a:p>
          <a:p>
            <a:pPr indent="-214313" lvl="0" marL="214313" rtl="0" algn="l">
              <a:lnSpc>
                <a:spcPct val="100000"/>
              </a:lnSpc>
              <a:spcBef>
                <a:spcPts val="0"/>
              </a:spcBef>
              <a:spcAft>
                <a:spcPts val="0"/>
              </a:spcAft>
              <a:buSzPts val="1500"/>
              <a:buFont typeface="Arial"/>
              <a:buChar char="•"/>
            </a:pPr>
            <a:r>
              <a:rPr lang="en-US" sz="1500">
                <a:solidFill>
                  <a:schemeClr val="dk1"/>
                </a:solidFill>
                <a:latin typeface="Montserrat"/>
                <a:ea typeface="Montserrat"/>
                <a:cs typeface="Montserrat"/>
                <a:sym typeface="Montserrat"/>
              </a:rPr>
              <a:t>The emulation software could itself become obsolete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5"/>
          <p:cNvSpPr txBox="1"/>
          <p:nvPr>
            <p:ph idx="1" type="body"/>
          </p:nvPr>
        </p:nvSpPr>
        <p:spPr>
          <a:xfrm>
            <a:off x="277092" y="860478"/>
            <a:ext cx="8541328" cy="3923289"/>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None/>
            </a:pPr>
            <a:r>
              <a:rPr lang="en-US" sz="1600">
                <a:solidFill>
                  <a:srgbClr val="000000"/>
                </a:solidFill>
                <a:latin typeface="Montserrat"/>
                <a:ea typeface="Montserrat"/>
                <a:cs typeface="Montserrat"/>
                <a:sym typeface="Montserrat"/>
              </a:rPr>
              <a:t>Hardware virtualization or platform virtualization refers to the creation of a virtual machine that acts like a real computer with an operating system. Software executed on these virtual machines is separated from the underlying hardware resources.</a:t>
            </a:r>
            <a:endParaRPr/>
          </a:p>
          <a:p>
            <a:pPr indent="0" lvl="0" marL="0" rtl="0" algn="just">
              <a:lnSpc>
                <a:spcPct val="100000"/>
              </a:lnSpc>
              <a:spcBef>
                <a:spcPts val="0"/>
              </a:spcBef>
              <a:spcAft>
                <a:spcPts val="0"/>
              </a:spcAft>
              <a:buNone/>
            </a:pPr>
            <a:r>
              <a:rPr lang="en-US" sz="1600">
                <a:solidFill>
                  <a:srgbClr val="000000"/>
                </a:solidFill>
                <a:latin typeface="Montserrat"/>
                <a:ea typeface="Montserrat"/>
                <a:cs typeface="Montserrat"/>
                <a:sym typeface="Montserrat"/>
              </a:rPr>
              <a:t>Different types of hardware virtualization include:</a:t>
            </a:r>
            <a:endParaRPr/>
          </a:p>
          <a:p>
            <a:pPr indent="-214313" lvl="0" marL="214313" rtl="0" algn="just">
              <a:lnSpc>
                <a:spcPct val="100000"/>
              </a:lnSpc>
              <a:spcBef>
                <a:spcPts val="0"/>
              </a:spcBef>
              <a:spcAft>
                <a:spcPts val="0"/>
              </a:spcAft>
              <a:buSzPts val="1100"/>
              <a:buFont typeface="Arial"/>
              <a:buChar char="•"/>
            </a:pPr>
            <a:r>
              <a:rPr b="1" lang="en-US" sz="1100">
                <a:latin typeface="Montserrat"/>
                <a:ea typeface="Montserrat"/>
                <a:cs typeface="Montserrat"/>
                <a:sym typeface="Montserrat"/>
              </a:rPr>
              <a:t>Full virtualization </a:t>
            </a:r>
            <a:r>
              <a:rPr lang="en-US" sz="1100">
                <a:latin typeface="Montserrat"/>
                <a:ea typeface="Montserrat"/>
                <a:cs typeface="Montserrat"/>
                <a:sym typeface="Montserrat"/>
              </a:rPr>
              <a:t>– complete simulation of the actual hardware to allow software to run unmodified.</a:t>
            </a:r>
            <a:endParaRPr/>
          </a:p>
          <a:p>
            <a:pPr indent="-214313" lvl="0" marL="214313" rtl="0" algn="just">
              <a:lnSpc>
                <a:spcPct val="100000"/>
              </a:lnSpc>
              <a:spcBef>
                <a:spcPts val="0"/>
              </a:spcBef>
              <a:spcAft>
                <a:spcPts val="0"/>
              </a:spcAft>
              <a:buSzPts val="1100"/>
              <a:buFont typeface="Arial"/>
              <a:buChar char="•"/>
            </a:pPr>
            <a:r>
              <a:rPr b="1" lang="en-US" sz="1100">
                <a:latin typeface="Montserrat"/>
                <a:ea typeface="Montserrat"/>
                <a:cs typeface="Montserrat"/>
                <a:sym typeface="Montserrat"/>
              </a:rPr>
              <a:t>Partial virtualization</a:t>
            </a:r>
            <a:r>
              <a:rPr lang="en-US" sz="1100">
                <a:latin typeface="Montserrat"/>
                <a:ea typeface="Montserrat"/>
                <a:cs typeface="Montserrat"/>
                <a:sym typeface="Montserrat"/>
              </a:rPr>
              <a:t> – some but not all of the target environment attributes are simulated.</a:t>
            </a:r>
            <a:endParaRPr/>
          </a:p>
          <a:p>
            <a:pPr indent="0" lvl="0" marL="0" rtl="0" algn="just">
              <a:lnSpc>
                <a:spcPct val="100000"/>
              </a:lnSpc>
              <a:spcBef>
                <a:spcPts val="0"/>
              </a:spcBef>
              <a:spcAft>
                <a:spcPts val="0"/>
              </a:spcAft>
              <a:buNone/>
            </a:pPr>
            <a:r>
              <a:t/>
            </a:r>
            <a:endParaRPr i="1" sz="1600">
              <a:solidFill>
                <a:srgbClr val="FF0000"/>
              </a:solidFill>
              <a:latin typeface="Montserrat"/>
              <a:ea typeface="Montserrat"/>
              <a:cs typeface="Montserrat"/>
              <a:sym typeface="Montserrat"/>
            </a:endParaRPr>
          </a:p>
          <a:p>
            <a:pPr indent="0" lvl="0" marL="0" rtl="0" algn="just">
              <a:lnSpc>
                <a:spcPct val="100000"/>
              </a:lnSpc>
              <a:spcBef>
                <a:spcPts val="0"/>
              </a:spcBef>
              <a:spcAft>
                <a:spcPts val="0"/>
              </a:spcAft>
              <a:buNone/>
            </a:pPr>
            <a:r>
              <a:rPr i="1" lang="en-US" sz="1100">
                <a:solidFill>
                  <a:schemeClr val="dk1"/>
                </a:solidFill>
                <a:latin typeface="Montserrat"/>
                <a:ea typeface="Montserrat"/>
                <a:cs typeface="Montserrat"/>
                <a:sym typeface="Montserrat"/>
              </a:rPr>
              <a:t>Hardware virtualization is not the same as hardware emulation. In hardware emulation, a piece of hardware imitates another, while in hardware virtualization, a hypervisor (a piece of software) imitates a particular piece of computer hardware or the entire computer.</a:t>
            </a:r>
            <a:endParaRPr/>
          </a:p>
          <a:p>
            <a:pPr indent="0" lvl="0" marL="0" rtl="0" algn="just">
              <a:lnSpc>
                <a:spcPct val="100000"/>
              </a:lnSpc>
              <a:spcBef>
                <a:spcPts val="0"/>
              </a:spcBef>
              <a:spcAft>
                <a:spcPts val="0"/>
              </a:spcAft>
              <a:buNone/>
            </a:pPr>
            <a:r>
              <a:t/>
            </a:r>
            <a:endParaRPr i="1" sz="1600">
              <a:solidFill>
                <a:srgbClr val="FF0000"/>
              </a:solidFill>
              <a:latin typeface="Montserrat"/>
              <a:ea typeface="Montserrat"/>
              <a:cs typeface="Montserrat"/>
              <a:sym typeface="Montserrat"/>
            </a:endParaRPr>
          </a:p>
          <a:p>
            <a:pPr indent="0" lvl="0" marL="0" rtl="0" algn="just">
              <a:lnSpc>
                <a:spcPct val="100000"/>
              </a:lnSpc>
              <a:spcBef>
                <a:spcPts val="0"/>
              </a:spcBef>
              <a:spcAft>
                <a:spcPts val="0"/>
              </a:spcAft>
              <a:buNone/>
            </a:pPr>
            <a:r>
              <a:rPr b="1" lang="en-US" sz="1600">
                <a:solidFill>
                  <a:schemeClr val="dk1"/>
                </a:solidFill>
                <a:latin typeface="Montserrat"/>
                <a:ea typeface="Montserrat"/>
                <a:cs typeface="Montserrat"/>
                <a:sym typeface="Montserrat"/>
              </a:rPr>
              <a:t>Advantages: </a:t>
            </a:r>
            <a:endParaRPr/>
          </a:p>
          <a:p>
            <a:pPr indent="-214313" lvl="0" marL="214313" rtl="0" algn="just">
              <a:lnSpc>
                <a:spcPct val="100000"/>
              </a:lnSpc>
              <a:spcBef>
                <a:spcPts val="0"/>
              </a:spcBef>
              <a:spcAft>
                <a:spcPts val="0"/>
              </a:spcAft>
              <a:buSzPts val="1600"/>
              <a:buFont typeface="Arial"/>
              <a:buChar char="•"/>
            </a:pPr>
            <a:r>
              <a:rPr lang="en-US" sz="1600">
                <a:solidFill>
                  <a:schemeClr val="dk1"/>
                </a:solidFill>
                <a:latin typeface="Montserrat"/>
                <a:ea typeface="Montserrat"/>
                <a:cs typeface="Montserrat"/>
                <a:sym typeface="Montserrat"/>
              </a:rPr>
              <a:t>No need to update/migrate software running on a Virtual Machine when underlying hardware changes</a:t>
            </a:r>
            <a:endParaRPr/>
          </a:p>
          <a:p>
            <a:pPr indent="0" lvl="0" marL="0" rtl="0" algn="just">
              <a:lnSpc>
                <a:spcPct val="100000"/>
              </a:lnSpc>
              <a:spcBef>
                <a:spcPts val="0"/>
              </a:spcBef>
              <a:spcAft>
                <a:spcPts val="0"/>
              </a:spcAft>
              <a:buNone/>
            </a:pPr>
            <a:r>
              <a:rPr b="1" lang="en-US" sz="1600">
                <a:solidFill>
                  <a:schemeClr val="dk1"/>
                </a:solidFill>
                <a:latin typeface="Montserrat"/>
                <a:ea typeface="Montserrat"/>
                <a:cs typeface="Montserrat"/>
                <a:sym typeface="Montserrat"/>
              </a:rPr>
              <a:t>Disadvantages:</a:t>
            </a:r>
            <a:endParaRPr/>
          </a:p>
          <a:p>
            <a:pPr indent="-214313" lvl="0" marL="214313" rtl="0" algn="just">
              <a:lnSpc>
                <a:spcPct val="100000"/>
              </a:lnSpc>
              <a:spcBef>
                <a:spcPts val="0"/>
              </a:spcBef>
              <a:spcAft>
                <a:spcPts val="0"/>
              </a:spcAft>
              <a:buSzPts val="1600"/>
              <a:buFont typeface="Arial"/>
              <a:buChar char="•"/>
            </a:pPr>
            <a:r>
              <a:rPr lang="en-US" sz="1600">
                <a:solidFill>
                  <a:schemeClr val="dk1"/>
                </a:solidFill>
                <a:latin typeface="Montserrat"/>
                <a:ea typeface="Montserrat"/>
                <a:cs typeface="Montserrat"/>
                <a:sym typeface="Montserrat"/>
              </a:rPr>
              <a:t>Need to virtualize SW to run on virtual machines</a:t>
            </a:r>
            <a:endParaRPr/>
          </a:p>
          <a:p>
            <a:pPr indent="0" lvl="0" marL="0" rtl="0" algn="just">
              <a:lnSpc>
                <a:spcPct val="100000"/>
              </a:lnSpc>
              <a:spcBef>
                <a:spcPts val="0"/>
              </a:spcBef>
              <a:spcAft>
                <a:spcPts val="0"/>
              </a:spcAft>
              <a:buNone/>
            </a:pPr>
            <a:r>
              <a:t/>
            </a:r>
            <a:endParaRPr i="1" sz="1600">
              <a:solidFill>
                <a:srgbClr val="FF0000"/>
              </a:solidFill>
              <a:latin typeface="Montserrat"/>
              <a:ea typeface="Montserrat"/>
              <a:cs typeface="Montserrat"/>
              <a:sym typeface="Montserrat"/>
            </a:endParaRPr>
          </a:p>
        </p:txBody>
      </p:sp>
      <p:sp>
        <p:nvSpPr>
          <p:cNvPr id="177" name="Google Shape;177;p1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ESA UNCLASSIFIED – For Official Use</a:t>
            </a:r>
            <a:endParaRPr/>
          </a:p>
        </p:txBody>
      </p:sp>
      <p:sp>
        <p:nvSpPr>
          <p:cNvPr id="178" name="Google Shape;178;p15"/>
          <p:cNvSpPr txBox="1"/>
          <p:nvPr>
            <p:ph type="title"/>
          </p:nvPr>
        </p:nvSpPr>
        <p:spPr>
          <a:xfrm>
            <a:off x="0" y="252046"/>
            <a:ext cx="4579144" cy="461463"/>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None/>
            </a:pPr>
            <a:r>
              <a:rPr lang="en-US" sz="2400">
                <a:solidFill>
                  <a:schemeClr val="lt1"/>
                </a:solidFill>
                <a:latin typeface="Montserrat Medium"/>
                <a:ea typeface="Montserrat Medium"/>
                <a:cs typeface="Montserrat Medium"/>
                <a:sym typeface="Montserrat Medium"/>
              </a:rPr>
              <a:t>VIRTUALIZATION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6"/>
          <p:cNvSpPr txBox="1"/>
          <p:nvPr>
            <p:ph type="title"/>
          </p:nvPr>
        </p:nvSpPr>
        <p:spPr>
          <a:xfrm>
            <a:off x="0" y="202743"/>
            <a:ext cx="4579144" cy="586966"/>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None/>
            </a:pPr>
            <a:r>
              <a:rPr lang="en-US" sz="2400">
                <a:solidFill>
                  <a:schemeClr val="lt1"/>
                </a:solidFill>
                <a:latin typeface="Montserrat Medium"/>
                <a:ea typeface="Montserrat Medium"/>
                <a:cs typeface="Montserrat Medium"/>
                <a:sym typeface="Montserrat Medium"/>
              </a:rPr>
              <a:t>MIGRATION</a:t>
            </a:r>
            <a:endParaRPr/>
          </a:p>
        </p:txBody>
      </p:sp>
      <p:sp>
        <p:nvSpPr>
          <p:cNvPr id="184" name="Google Shape;184;p1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ESA UNCLASSIFIED – For Official Use</a:t>
            </a:r>
            <a:endParaRPr/>
          </a:p>
        </p:txBody>
      </p:sp>
      <p:sp>
        <p:nvSpPr>
          <p:cNvPr id="185" name="Google Shape;185;p16"/>
          <p:cNvSpPr txBox="1"/>
          <p:nvPr>
            <p:ph idx="1" type="body"/>
          </p:nvPr>
        </p:nvSpPr>
        <p:spPr>
          <a:xfrm>
            <a:off x="249382" y="878476"/>
            <a:ext cx="8652163" cy="418469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1600">
                <a:solidFill>
                  <a:srgbClr val="000000"/>
                </a:solidFill>
                <a:latin typeface="Montserrat"/>
                <a:ea typeface="Montserrat"/>
                <a:cs typeface="Montserrat"/>
                <a:sym typeface="Montserrat"/>
              </a:rPr>
              <a:t>Updating software as required to maintain same functionality, porting/transferring before platform obsolescence. Periodic transfer from one HW and/or SW configuration to another, or from one generation of computer technology to a subsequent one.</a:t>
            </a:r>
            <a:endParaRPr/>
          </a:p>
          <a:p>
            <a:pPr indent="0" lvl="0" marL="0" rtl="0" algn="l">
              <a:lnSpc>
                <a:spcPct val="100000"/>
              </a:lnSpc>
              <a:spcBef>
                <a:spcPts val="0"/>
              </a:spcBef>
              <a:spcAft>
                <a:spcPts val="0"/>
              </a:spcAft>
              <a:buNone/>
            </a:pPr>
            <a:r>
              <a:t/>
            </a:r>
            <a:endParaRPr sz="1600">
              <a:solidFill>
                <a:srgbClr val="000000"/>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US" sz="1600">
                <a:solidFill>
                  <a:srgbClr val="000000"/>
                </a:solidFill>
                <a:latin typeface="Montserrat"/>
                <a:ea typeface="Montserrat"/>
                <a:cs typeface="Montserrat"/>
                <a:sym typeface="Montserrat"/>
              </a:rPr>
              <a:t>Migration approaches: </a:t>
            </a:r>
            <a:endParaRPr/>
          </a:p>
          <a:p>
            <a:pPr indent="-214313" lvl="1" marL="877491" rtl="0" algn="l">
              <a:lnSpc>
                <a:spcPct val="100000"/>
              </a:lnSpc>
              <a:spcBef>
                <a:spcPts val="0"/>
              </a:spcBef>
              <a:spcAft>
                <a:spcPts val="0"/>
              </a:spcAft>
              <a:buSzPts val="1600"/>
              <a:buFont typeface="Arial"/>
              <a:buChar char="•"/>
            </a:pPr>
            <a:r>
              <a:rPr lang="en-US" sz="1600">
                <a:solidFill>
                  <a:srgbClr val="000000"/>
                </a:solidFill>
                <a:latin typeface="Montserrat"/>
                <a:ea typeface="Montserrat"/>
                <a:cs typeface="Montserrat"/>
                <a:sym typeface="Montserrat"/>
              </a:rPr>
              <a:t>Complete re-write of the code allows the software to be used on a completely different system</a:t>
            </a:r>
            <a:endParaRPr/>
          </a:p>
          <a:p>
            <a:pPr indent="-214313" lvl="1" marL="877491" rtl="0" algn="l">
              <a:lnSpc>
                <a:spcPct val="100000"/>
              </a:lnSpc>
              <a:spcBef>
                <a:spcPts val="0"/>
              </a:spcBef>
              <a:spcAft>
                <a:spcPts val="0"/>
              </a:spcAft>
              <a:buSzPts val="1600"/>
              <a:buFont typeface="Arial"/>
              <a:buChar char="•"/>
            </a:pPr>
            <a:r>
              <a:rPr lang="en-US" sz="1600">
                <a:solidFill>
                  <a:srgbClr val="000000"/>
                </a:solidFill>
                <a:latin typeface="Montserrat"/>
                <a:ea typeface="Montserrat"/>
                <a:cs typeface="Montserrat"/>
                <a:sym typeface="Montserrat"/>
              </a:rPr>
              <a:t>Continual migration, keeping code up to date with the latest changes to the hardware and software that code relies on</a:t>
            </a:r>
            <a:endParaRPr sz="1600">
              <a:latin typeface="Montserrat"/>
              <a:ea typeface="Montserrat"/>
              <a:cs typeface="Montserrat"/>
              <a:sym typeface="Montserrat"/>
            </a:endParaRPr>
          </a:p>
          <a:p>
            <a:pPr indent="0" lvl="0" marL="0" rtl="0" algn="l">
              <a:lnSpc>
                <a:spcPct val="100000"/>
              </a:lnSpc>
              <a:spcBef>
                <a:spcPts val="0"/>
              </a:spcBef>
              <a:spcAft>
                <a:spcPts val="0"/>
              </a:spcAft>
              <a:buNone/>
            </a:pPr>
            <a:r>
              <a:rPr b="1" lang="en-US" sz="1600">
                <a:solidFill>
                  <a:srgbClr val="000000"/>
                </a:solidFill>
                <a:latin typeface="Montserrat"/>
                <a:ea typeface="Montserrat"/>
                <a:cs typeface="Montserrat"/>
                <a:sym typeface="Montserrat"/>
              </a:rPr>
              <a:t>Advantages:</a:t>
            </a:r>
            <a:endParaRPr/>
          </a:p>
          <a:p>
            <a:pPr indent="-214313" lvl="1" marL="877491" rtl="0" algn="l">
              <a:lnSpc>
                <a:spcPct val="100000"/>
              </a:lnSpc>
              <a:spcBef>
                <a:spcPts val="0"/>
              </a:spcBef>
              <a:spcAft>
                <a:spcPts val="0"/>
              </a:spcAft>
              <a:buSzPts val="1600"/>
              <a:buFont typeface="Arial"/>
              <a:buChar char="•"/>
            </a:pPr>
            <a:r>
              <a:rPr lang="en-US" sz="1600">
                <a:solidFill>
                  <a:schemeClr val="dk1"/>
                </a:solidFill>
                <a:latin typeface="Montserrat"/>
                <a:ea typeface="Montserrat"/>
                <a:cs typeface="Montserrat"/>
                <a:sym typeface="Montserrat"/>
              </a:rPr>
              <a:t>Enables access on other platforms </a:t>
            </a:r>
            <a:endParaRPr/>
          </a:p>
          <a:p>
            <a:pPr indent="-214313" lvl="1" marL="877491" rtl="0" algn="l">
              <a:lnSpc>
                <a:spcPct val="100000"/>
              </a:lnSpc>
              <a:spcBef>
                <a:spcPts val="0"/>
              </a:spcBef>
              <a:spcAft>
                <a:spcPts val="0"/>
              </a:spcAft>
              <a:buSzPts val="1600"/>
              <a:buFont typeface="Arial"/>
              <a:buChar char="•"/>
            </a:pPr>
            <a:r>
              <a:rPr lang="en-US" sz="1600">
                <a:solidFill>
                  <a:schemeClr val="dk1"/>
                </a:solidFill>
                <a:latin typeface="Montserrat"/>
                <a:ea typeface="Montserrat"/>
                <a:cs typeface="Montserrat"/>
                <a:sym typeface="Montserrat"/>
              </a:rPr>
              <a:t>Retain ability to retrieve/access/use data exploiting technology progress </a:t>
            </a:r>
            <a:endParaRPr/>
          </a:p>
          <a:p>
            <a:pPr indent="0" lvl="0" marL="0" rtl="0" algn="l">
              <a:lnSpc>
                <a:spcPct val="100000"/>
              </a:lnSpc>
              <a:spcBef>
                <a:spcPts val="0"/>
              </a:spcBef>
              <a:spcAft>
                <a:spcPts val="0"/>
              </a:spcAft>
              <a:buNone/>
            </a:pPr>
            <a:r>
              <a:rPr b="1" lang="en-US" sz="1600">
                <a:solidFill>
                  <a:schemeClr val="dk1"/>
                </a:solidFill>
                <a:latin typeface="Montserrat"/>
                <a:ea typeface="Montserrat"/>
                <a:cs typeface="Montserrat"/>
                <a:sym typeface="Montserrat"/>
              </a:rPr>
              <a:t>Disadvantages:</a:t>
            </a:r>
            <a:endParaRPr/>
          </a:p>
          <a:p>
            <a:pPr indent="-214313" lvl="1" marL="877491" rtl="0" algn="l">
              <a:lnSpc>
                <a:spcPct val="100000"/>
              </a:lnSpc>
              <a:spcBef>
                <a:spcPts val="0"/>
              </a:spcBef>
              <a:spcAft>
                <a:spcPts val="0"/>
              </a:spcAft>
              <a:buSzPts val="1600"/>
              <a:buFont typeface="Arial"/>
              <a:buChar char="•"/>
            </a:pPr>
            <a:r>
              <a:rPr lang="en-US" sz="1600">
                <a:solidFill>
                  <a:schemeClr val="dk1"/>
                </a:solidFill>
                <a:latin typeface="Montserrat"/>
                <a:ea typeface="Montserrat"/>
                <a:cs typeface="Montserrat"/>
                <a:sym typeface="Montserrat"/>
              </a:rPr>
              <a:t>Requires continued effort for development; significant effort if complex SW; time-consuming, costly, error-prone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7"/>
          <p:cNvSpPr txBox="1"/>
          <p:nvPr>
            <p:ph type="title"/>
          </p:nvPr>
        </p:nvSpPr>
        <p:spPr>
          <a:xfrm>
            <a:off x="87890" y="205303"/>
            <a:ext cx="4579144" cy="404298"/>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None/>
            </a:pPr>
            <a:r>
              <a:rPr lang="en-US" sz="2400">
                <a:solidFill>
                  <a:schemeClr val="lt1"/>
                </a:solidFill>
                <a:latin typeface="Montserrat Medium"/>
                <a:ea typeface="Montserrat Medium"/>
                <a:cs typeface="Montserrat Medium"/>
                <a:sym typeface="Montserrat Medium"/>
              </a:rPr>
              <a:t>CULTIVATION</a:t>
            </a:r>
            <a:endParaRPr/>
          </a:p>
        </p:txBody>
      </p:sp>
      <p:sp>
        <p:nvSpPr>
          <p:cNvPr id="191" name="Google Shape;191;p1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ESA UNCLASSIFIED – For Official Use</a:t>
            </a:r>
            <a:endParaRPr/>
          </a:p>
        </p:txBody>
      </p:sp>
      <p:sp>
        <p:nvSpPr>
          <p:cNvPr id="192" name="Google Shape;192;p17"/>
          <p:cNvSpPr txBox="1"/>
          <p:nvPr>
            <p:ph idx="1" type="body"/>
          </p:nvPr>
        </p:nvSpPr>
        <p:spPr>
          <a:xfrm>
            <a:off x="173182" y="919678"/>
            <a:ext cx="8804563" cy="401852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None/>
            </a:pPr>
            <a:r>
              <a:rPr lang="en-US" sz="1600">
                <a:solidFill>
                  <a:srgbClr val="000000"/>
                </a:solidFill>
                <a:latin typeface="Montserrat"/>
                <a:ea typeface="Montserrat"/>
                <a:cs typeface="Montserrat"/>
                <a:sym typeface="Montserrat"/>
              </a:rPr>
              <a:t>Cultivation is the process of opening development of an own software. It aims at keeping software “alive” by moving to a shared development model through:</a:t>
            </a:r>
            <a:endParaRPr/>
          </a:p>
          <a:p>
            <a:pPr indent="-214313" lvl="0" marL="214313" rtl="0" algn="just">
              <a:lnSpc>
                <a:spcPct val="100000"/>
              </a:lnSpc>
              <a:spcBef>
                <a:spcPts val="0"/>
              </a:spcBef>
              <a:spcAft>
                <a:spcPts val="0"/>
              </a:spcAft>
              <a:buSzPts val="1600"/>
              <a:buFont typeface="Arial"/>
              <a:buChar char="•"/>
            </a:pPr>
            <a:r>
              <a:rPr lang="en-US" sz="1600">
                <a:solidFill>
                  <a:srgbClr val="000000"/>
                </a:solidFill>
                <a:latin typeface="Montserrat"/>
                <a:ea typeface="Montserrat"/>
                <a:cs typeface="Montserrat"/>
                <a:sym typeface="Montserrat"/>
              </a:rPr>
              <a:t>Distributing and spreading knowledge about the software to minimize single point of failures (e.g. departure of a developer)</a:t>
            </a:r>
            <a:endParaRPr/>
          </a:p>
          <a:p>
            <a:pPr indent="-214313" lvl="0" marL="214313" rtl="0" algn="just">
              <a:lnSpc>
                <a:spcPct val="100000"/>
              </a:lnSpc>
              <a:spcBef>
                <a:spcPts val="0"/>
              </a:spcBef>
              <a:spcAft>
                <a:spcPts val="0"/>
              </a:spcAft>
              <a:buSzPts val="1600"/>
              <a:buFont typeface="Arial"/>
              <a:buChar char="•"/>
            </a:pPr>
            <a:r>
              <a:rPr lang="en-US" sz="1600">
                <a:solidFill>
                  <a:srgbClr val="000000"/>
                </a:solidFill>
                <a:latin typeface="Montserrat"/>
                <a:ea typeface="Montserrat"/>
                <a:cs typeface="Montserrat"/>
                <a:sym typeface="Montserrat"/>
              </a:rPr>
              <a:t>Building a self-sustaining community of developers working together and sharing efforts to keep software up to date</a:t>
            </a:r>
            <a:endParaRPr/>
          </a:p>
          <a:p>
            <a:pPr indent="0" lvl="0" marL="0" rtl="0" algn="just">
              <a:lnSpc>
                <a:spcPct val="100000"/>
              </a:lnSpc>
              <a:spcBef>
                <a:spcPts val="0"/>
              </a:spcBef>
              <a:spcAft>
                <a:spcPts val="0"/>
              </a:spcAft>
              <a:buNone/>
            </a:pPr>
            <a:r>
              <a:t/>
            </a:r>
            <a:endParaRPr sz="1600">
              <a:solidFill>
                <a:srgbClr val="000000"/>
              </a:solidFill>
              <a:latin typeface="Montserrat"/>
              <a:ea typeface="Montserrat"/>
              <a:cs typeface="Montserrat"/>
              <a:sym typeface="Montserrat"/>
            </a:endParaRPr>
          </a:p>
          <a:p>
            <a:pPr indent="0" lvl="0" marL="0" rtl="0" algn="just">
              <a:lnSpc>
                <a:spcPct val="100000"/>
              </a:lnSpc>
              <a:spcBef>
                <a:spcPts val="0"/>
              </a:spcBef>
              <a:spcAft>
                <a:spcPts val="0"/>
              </a:spcAft>
              <a:buNone/>
            </a:pPr>
            <a:r>
              <a:rPr b="1" lang="en-US" sz="1600">
                <a:solidFill>
                  <a:srgbClr val="000000"/>
                </a:solidFill>
                <a:latin typeface="Montserrat"/>
                <a:ea typeface="Montserrat"/>
                <a:cs typeface="Montserrat"/>
                <a:sym typeface="Montserrat"/>
              </a:rPr>
              <a:t>Advantages:</a:t>
            </a:r>
            <a:endParaRPr/>
          </a:p>
          <a:p>
            <a:pPr indent="-214313" lvl="0" marL="214313" rtl="0" algn="just">
              <a:lnSpc>
                <a:spcPct val="100000"/>
              </a:lnSpc>
              <a:spcBef>
                <a:spcPts val="0"/>
              </a:spcBef>
              <a:spcAft>
                <a:spcPts val="0"/>
              </a:spcAft>
              <a:buSzPts val="1600"/>
              <a:buFont typeface="Arial"/>
              <a:buChar char="•"/>
            </a:pPr>
            <a:r>
              <a:rPr lang="en-US" sz="1600">
                <a:solidFill>
                  <a:srgbClr val="000000"/>
                </a:solidFill>
                <a:latin typeface="Montserrat"/>
                <a:ea typeface="Montserrat"/>
                <a:cs typeface="Montserrat"/>
                <a:sym typeface="Montserrat"/>
              </a:rPr>
              <a:t>Increases chances of further development of software and possible migration to other platforms</a:t>
            </a:r>
            <a:endParaRPr/>
          </a:p>
          <a:p>
            <a:pPr indent="-112713" lvl="0" marL="214313" rtl="0" algn="just">
              <a:lnSpc>
                <a:spcPct val="100000"/>
              </a:lnSpc>
              <a:spcBef>
                <a:spcPts val="0"/>
              </a:spcBef>
              <a:spcAft>
                <a:spcPts val="0"/>
              </a:spcAft>
              <a:buSzPts val="1600"/>
              <a:buFont typeface="Arial"/>
              <a:buNone/>
            </a:pPr>
            <a:r>
              <a:t/>
            </a:r>
            <a:endParaRPr sz="1600">
              <a:solidFill>
                <a:srgbClr val="000000"/>
              </a:solidFill>
              <a:latin typeface="Montserrat"/>
              <a:ea typeface="Montserrat"/>
              <a:cs typeface="Montserrat"/>
              <a:sym typeface="Montserrat"/>
            </a:endParaRPr>
          </a:p>
          <a:p>
            <a:pPr indent="0" lvl="0" marL="0" rtl="0" algn="just">
              <a:lnSpc>
                <a:spcPct val="100000"/>
              </a:lnSpc>
              <a:spcBef>
                <a:spcPts val="0"/>
              </a:spcBef>
              <a:spcAft>
                <a:spcPts val="0"/>
              </a:spcAft>
              <a:buNone/>
            </a:pPr>
            <a:r>
              <a:rPr b="1" lang="en-US" sz="1600">
                <a:solidFill>
                  <a:srgbClr val="000000"/>
                </a:solidFill>
                <a:latin typeface="Montserrat"/>
                <a:ea typeface="Montserrat"/>
                <a:cs typeface="Montserrat"/>
                <a:sym typeface="Montserrat"/>
              </a:rPr>
              <a:t>Disadvantages:</a:t>
            </a:r>
            <a:endParaRPr/>
          </a:p>
          <a:p>
            <a:pPr indent="-214313" lvl="0" marL="214313" rtl="0" algn="just">
              <a:lnSpc>
                <a:spcPct val="100000"/>
              </a:lnSpc>
              <a:spcBef>
                <a:spcPts val="0"/>
              </a:spcBef>
              <a:spcAft>
                <a:spcPts val="0"/>
              </a:spcAft>
              <a:buSzPts val="1600"/>
              <a:buFont typeface="Arial"/>
              <a:buChar char="•"/>
            </a:pPr>
            <a:r>
              <a:rPr lang="en-US" sz="1600">
                <a:solidFill>
                  <a:srgbClr val="000000"/>
                </a:solidFill>
                <a:latin typeface="Montserrat"/>
                <a:ea typeface="Montserrat"/>
                <a:cs typeface="Montserrat"/>
                <a:sym typeface="Montserrat"/>
              </a:rPr>
              <a:t>Long process, requiring more coordination</a:t>
            </a:r>
            <a:endParaRPr/>
          </a:p>
          <a:p>
            <a:pPr indent="-214313" lvl="0" marL="214313" rtl="0" algn="just">
              <a:lnSpc>
                <a:spcPct val="100000"/>
              </a:lnSpc>
              <a:spcBef>
                <a:spcPts val="0"/>
              </a:spcBef>
              <a:spcAft>
                <a:spcPts val="0"/>
              </a:spcAft>
              <a:buSzPts val="1600"/>
              <a:buFont typeface="Arial"/>
              <a:buChar char="•"/>
            </a:pPr>
            <a:r>
              <a:rPr lang="en-US" sz="1600">
                <a:solidFill>
                  <a:srgbClr val="000000"/>
                </a:solidFill>
                <a:latin typeface="Montserrat"/>
                <a:ea typeface="Montserrat"/>
                <a:cs typeface="Montserrat"/>
                <a:sym typeface="Montserrat"/>
              </a:rPr>
              <a:t>Possibility for loss of control of direction</a:t>
            </a:r>
            <a:endParaRPr/>
          </a:p>
          <a:p>
            <a:pPr indent="-214313" lvl="0" marL="214313" rtl="0" algn="just">
              <a:lnSpc>
                <a:spcPct val="100000"/>
              </a:lnSpc>
              <a:spcBef>
                <a:spcPts val="0"/>
              </a:spcBef>
              <a:spcAft>
                <a:spcPts val="0"/>
              </a:spcAft>
              <a:buSzPts val="1600"/>
              <a:buFont typeface="Arial"/>
              <a:buChar char="•"/>
            </a:pPr>
            <a:r>
              <a:rPr lang="en-US" sz="1600">
                <a:solidFill>
                  <a:srgbClr val="000000"/>
                </a:solidFill>
                <a:latin typeface="Montserrat"/>
                <a:ea typeface="Montserrat"/>
                <a:cs typeface="Montserrat"/>
                <a:sym typeface="Montserrat"/>
              </a:rPr>
              <a:t>Time investments into building the community, which requires work to understand what the community wants and how to appeal to them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8"/>
          <p:cNvSpPr txBox="1"/>
          <p:nvPr>
            <p:ph type="title"/>
          </p:nvPr>
        </p:nvSpPr>
        <p:spPr>
          <a:xfrm>
            <a:off x="60181" y="244307"/>
            <a:ext cx="4579144" cy="455348"/>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None/>
            </a:pPr>
            <a:r>
              <a:rPr lang="en-US" sz="2400">
                <a:solidFill>
                  <a:schemeClr val="lt1"/>
                </a:solidFill>
                <a:latin typeface="Montserrat Medium"/>
                <a:ea typeface="Montserrat Medium"/>
                <a:cs typeface="Montserrat Medium"/>
                <a:sym typeface="Montserrat Medium"/>
              </a:rPr>
              <a:t>HIBERNATION</a:t>
            </a:r>
            <a:endParaRPr/>
          </a:p>
        </p:txBody>
      </p:sp>
      <p:sp>
        <p:nvSpPr>
          <p:cNvPr id="198" name="Google Shape;198;p1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ESA UNCLASSIFIED – For Official Use</a:t>
            </a:r>
            <a:endParaRPr/>
          </a:p>
        </p:txBody>
      </p:sp>
      <p:sp>
        <p:nvSpPr>
          <p:cNvPr id="199" name="Google Shape;199;p18"/>
          <p:cNvSpPr txBox="1"/>
          <p:nvPr>
            <p:ph idx="1" type="body"/>
          </p:nvPr>
        </p:nvSpPr>
        <p:spPr>
          <a:xfrm>
            <a:off x="196345" y="919152"/>
            <a:ext cx="8751310" cy="3694095"/>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None/>
            </a:pPr>
            <a:r>
              <a:rPr lang="en-US">
                <a:latin typeface="Montserrat"/>
                <a:ea typeface="Montserrat"/>
                <a:cs typeface="Montserrat"/>
                <a:sym typeface="Montserrat"/>
              </a:rPr>
              <a:t>Aim to preserve the knowledge of how to resuscitate/recreate the exact functionality of the software at a later date. Applicable for example when:</a:t>
            </a:r>
            <a:endParaRPr/>
          </a:p>
          <a:p>
            <a:pPr indent="-214313" lvl="0" marL="214313" rtl="0" algn="just">
              <a:lnSpc>
                <a:spcPct val="100000"/>
              </a:lnSpc>
              <a:spcBef>
                <a:spcPts val="0"/>
              </a:spcBef>
              <a:spcAft>
                <a:spcPts val="0"/>
              </a:spcAft>
              <a:buSzPts val="1600"/>
              <a:buFont typeface="Arial"/>
              <a:buChar char="•"/>
            </a:pPr>
            <a:r>
              <a:rPr lang="en-US" sz="1600">
                <a:solidFill>
                  <a:srgbClr val="000000"/>
                </a:solidFill>
                <a:latin typeface="Montserrat"/>
                <a:ea typeface="Montserrat"/>
                <a:cs typeface="Montserrat"/>
                <a:sym typeface="Montserrat"/>
              </a:rPr>
              <a:t>the software has come to the end of its useful life, but there is the possibility that it might need to be resurrected to double-check analysis or prove a result in future</a:t>
            </a:r>
            <a:endParaRPr/>
          </a:p>
          <a:p>
            <a:pPr indent="-214313" lvl="0" marL="214313" rtl="0" algn="just">
              <a:lnSpc>
                <a:spcPct val="100000"/>
              </a:lnSpc>
              <a:spcBef>
                <a:spcPts val="0"/>
              </a:spcBef>
              <a:spcAft>
                <a:spcPts val="0"/>
              </a:spcAft>
              <a:buSzPts val="1600"/>
              <a:buFont typeface="Arial"/>
              <a:buChar char="•"/>
            </a:pPr>
            <a:r>
              <a:rPr lang="en-US" sz="1600">
                <a:solidFill>
                  <a:srgbClr val="000000"/>
                </a:solidFill>
                <a:latin typeface="Montserrat"/>
                <a:ea typeface="Montserrat"/>
                <a:cs typeface="Montserrat"/>
                <a:sym typeface="Montserrat"/>
              </a:rPr>
              <a:t>Currently there is not a user community but this might occur in the future</a:t>
            </a:r>
            <a:endParaRPr/>
          </a:p>
          <a:p>
            <a:pPr indent="0" lvl="0" marL="0" rtl="0" algn="just">
              <a:lnSpc>
                <a:spcPct val="100000"/>
              </a:lnSpc>
              <a:spcBef>
                <a:spcPts val="0"/>
              </a:spcBef>
              <a:spcAft>
                <a:spcPts val="0"/>
              </a:spcAft>
              <a:buNone/>
            </a:pPr>
            <a:r>
              <a:t/>
            </a:r>
            <a:endParaRPr>
              <a:latin typeface="Montserrat"/>
              <a:ea typeface="Montserrat"/>
              <a:cs typeface="Montserrat"/>
              <a:sym typeface="Montserrat"/>
            </a:endParaRPr>
          </a:p>
          <a:p>
            <a:pPr indent="0" lvl="0" marL="0" rtl="0" algn="just">
              <a:lnSpc>
                <a:spcPct val="100000"/>
              </a:lnSpc>
              <a:spcBef>
                <a:spcPts val="0"/>
              </a:spcBef>
              <a:spcAft>
                <a:spcPts val="0"/>
              </a:spcAft>
              <a:buNone/>
            </a:pPr>
            <a:r>
              <a:rPr b="1" lang="en-US">
                <a:latin typeface="Montserrat"/>
                <a:ea typeface="Montserrat"/>
                <a:cs typeface="Montserrat"/>
                <a:sym typeface="Montserrat"/>
              </a:rPr>
              <a:t>Advantages: </a:t>
            </a:r>
            <a:r>
              <a:rPr lang="en-US">
                <a:latin typeface="Montserrat"/>
                <a:ea typeface="Montserrat"/>
                <a:cs typeface="Montserrat"/>
                <a:sym typeface="Montserrat"/>
              </a:rPr>
              <a:t>allows break in effort</a:t>
            </a:r>
            <a:endParaRPr/>
          </a:p>
          <a:p>
            <a:pPr indent="0" lvl="0" marL="0" rtl="0" algn="just">
              <a:lnSpc>
                <a:spcPct val="100000"/>
              </a:lnSpc>
              <a:spcBef>
                <a:spcPts val="0"/>
              </a:spcBef>
              <a:spcAft>
                <a:spcPts val="0"/>
              </a:spcAft>
              <a:buNone/>
            </a:pPr>
            <a:r>
              <a:t/>
            </a:r>
            <a:endParaRPr>
              <a:latin typeface="Montserrat"/>
              <a:ea typeface="Montserrat"/>
              <a:cs typeface="Montserrat"/>
              <a:sym typeface="Montserrat"/>
            </a:endParaRPr>
          </a:p>
          <a:p>
            <a:pPr indent="0" lvl="0" marL="0" rtl="0" algn="just">
              <a:lnSpc>
                <a:spcPct val="100000"/>
              </a:lnSpc>
              <a:spcBef>
                <a:spcPts val="0"/>
              </a:spcBef>
              <a:spcAft>
                <a:spcPts val="0"/>
              </a:spcAft>
              <a:buNone/>
            </a:pPr>
            <a:r>
              <a:rPr b="1" lang="en-US">
                <a:latin typeface="Montserrat"/>
                <a:ea typeface="Montserrat"/>
                <a:cs typeface="Montserrat"/>
                <a:sym typeface="Montserrat"/>
              </a:rPr>
              <a:t>Disadvantages:</a:t>
            </a:r>
            <a:endParaRPr/>
          </a:p>
          <a:p>
            <a:pPr indent="-214313" lvl="0" marL="214313" rtl="0" algn="just">
              <a:lnSpc>
                <a:spcPct val="100000"/>
              </a:lnSpc>
              <a:spcBef>
                <a:spcPts val="0"/>
              </a:spcBef>
              <a:spcAft>
                <a:spcPts val="0"/>
              </a:spcAft>
              <a:buSzPts val="1400"/>
              <a:buFont typeface="Arial"/>
              <a:buChar char="•"/>
            </a:pPr>
            <a:r>
              <a:rPr lang="en-US">
                <a:latin typeface="Montserrat"/>
                <a:ea typeface="Montserrat"/>
                <a:cs typeface="Montserrat"/>
                <a:sym typeface="Montserrat"/>
              </a:rPr>
              <a:t>Can be difficult to check if hibernation processes are rigorous until after it is too late</a:t>
            </a:r>
            <a:endParaRPr/>
          </a:p>
          <a:p>
            <a:pPr indent="-214313" lvl="0" marL="214313" rtl="0" algn="just">
              <a:lnSpc>
                <a:spcPct val="100000"/>
              </a:lnSpc>
              <a:spcBef>
                <a:spcPts val="0"/>
              </a:spcBef>
              <a:spcAft>
                <a:spcPts val="0"/>
              </a:spcAft>
              <a:buSzPts val="1400"/>
              <a:buFont typeface="Arial"/>
              <a:buChar char="•"/>
            </a:pPr>
            <a:r>
              <a:rPr lang="en-US">
                <a:latin typeface="Montserrat"/>
                <a:ea typeface="Montserrat"/>
                <a:cs typeface="Montserrat"/>
                <a:sym typeface="Montserrat"/>
              </a:rPr>
              <a:t>Preparing software for hibernation can be resource heavy, and if the software is never resurrected you may feel that those resources were wasted</a:t>
            </a:r>
            <a:endParaRPr/>
          </a:p>
          <a:p>
            <a:pPr indent="0" lvl="0" marL="0" rtl="0" algn="just">
              <a:lnSpc>
                <a:spcPct val="100000"/>
              </a:lnSpc>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9"/>
          <p:cNvSpPr txBox="1"/>
          <p:nvPr>
            <p:ph type="title"/>
          </p:nvPr>
        </p:nvSpPr>
        <p:spPr>
          <a:xfrm>
            <a:off x="0" y="186118"/>
            <a:ext cx="7031182" cy="478900"/>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None/>
            </a:pPr>
            <a:r>
              <a:rPr lang="en-US" sz="2400">
                <a:solidFill>
                  <a:schemeClr val="lt1"/>
                </a:solidFill>
                <a:latin typeface="Montserrat Medium"/>
                <a:ea typeface="Montserrat Medium"/>
                <a:cs typeface="Montserrat Medium"/>
                <a:sym typeface="Montserrat Medium"/>
              </a:rPr>
              <a:t>DEPRECATION &amp; PROCRASTINATION</a:t>
            </a:r>
            <a:endParaRPr/>
          </a:p>
        </p:txBody>
      </p:sp>
      <p:sp>
        <p:nvSpPr>
          <p:cNvPr id="205" name="Google Shape;205;p1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ESA UNCLASSIFIED – For Official Use</a:t>
            </a:r>
            <a:endParaRPr/>
          </a:p>
        </p:txBody>
      </p:sp>
      <p:sp>
        <p:nvSpPr>
          <p:cNvPr id="206" name="Google Shape;206;p19"/>
          <p:cNvSpPr txBox="1"/>
          <p:nvPr>
            <p:ph idx="1" type="body"/>
          </p:nvPr>
        </p:nvSpPr>
        <p:spPr>
          <a:xfrm>
            <a:off x="519545" y="933711"/>
            <a:ext cx="8250382" cy="4094875"/>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None/>
            </a:pPr>
            <a:r>
              <a:rPr b="1" lang="en-US" sz="1350">
                <a:latin typeface="Montserrat"/>
                <a:ea typeface="Montserrat"/>
                <a:cs typeface="Montserrat"/>
                <a:sym typeface="Montserrat"/>
              </a:rPr>
              <a:t>Deprecation</a:t>
            </a:r>
            <a:endParaRPr/>
          </a:p>
          <a:p>
            <a:pPr indent="-214313" lvl="0" marL="214313" rtl="0" algn="just">
              <a:lnSpc>
                <a:spcPct val="100000"/>
              </a:lnSpc>
              <a:spcBef>
                <a:spcPts val="0"/>
              </a:spcBef>
              <a:spcAft>
                <a:spcPts val="0"/>
              </a:spcAft>
              <a:buSzPts val="1350"/>
              <a:buFont typeface="Arial"/>
              <a:buChar char="•"/>
            </a:pPr>
            <a:r>
              <a:rPr lang="en-US" sz="1350">
                <a:latin typeface="Montserrat"/>
                <a:ea typeface="Montserrat"/>
                <a:cs typeface="Montserrat"/>
                <a:sym typeface="Montserrat"/>
              </a:rPr>
              <a:t>Not properly a preservation approach; it is easy to perform but often marks the end of a software package’s life and is typically only chosen when no other option is available.</a:t>
            </a:r>
            <a:endParaRPr/>
          </a:p>
          <a:p>
            <a:pPr indent="-214313" lvl="0" marL="214313" rtl="0" algn="just">
              <a:lnSpc>
                <a:spcPct val="100000"/>
              </a:lnSpc>
              <a:spcBef>
                <a:spcPts val="0"/>
              </a:spcBef>
              <a:spcAft>
                <a:spcPts val="0"/>
              </a:spcAft>
              <a:buSzPts val="1350"/>
              <a:buFont typeface="Arial"/>
              <a:buChar char="•"/>
            </a:pPr>
            <a:r>
              <a:rPr lang="en-US" sz="1350">
                <a:latin typeface="Montserrat"/>
                <a:ea typeface="Montserrat"/>
                <a:cs typeface="Montserrat"/>
                <a:sym typeface="Montserrat"/>
              </a:rPr>
              <a:t>It might be expensive or impossible to resurrect the software in future.</a:t>
            </a:r>
            <a:endParaRPr/>
          </a:p>
          <a:p>
            <a:pPr indent="0" lvl="0" marL="0" rtl="0" algn="just">
              <a:lnSpc>
                <a:spcPct val="100000"/>
              </a:lnSpc>
              <a:spcBef>
                <a:spcPts val="0"/>
              </a:spcBef>
              <a:spcAft>
                <a:spcPts val="0"/>
              </a:spcAft>
              <a:buNone/>
            </a:pPr>
            <a:r>
              <a:t/>
            </a:r>
            <a:endParaRPr sz="1350">
              <a:latin typeface="Montserrat"/>
              <a:ea typeface="Montserrat"/>
              <a:cs typeface="Montserrat"/>
              <a:sym typeface="Montserrat"/>
            </a:endParaRPr>
          </a:p>
          <a:p>
            <a:pPr indent="0" lvl="0" marL="0" rtl="0" algn="just">
              <a:lnSpc>
                <a:spcPct val="100000"/>
              </a:lnSpc>
              <a:spcBef>
                <a:spcPts val="0"/>
              </a:spcBef>
              <a:spcAft>
                <a:spcPts val="0"/>
              </a:spcAft>
              <a:buNone/>
            </a:pPr>
            <a:r>
              <a:rPr b="1" lang="en-US" sz="1350">
                <a:latin typeface="Montserrat"/>
                <a:ea typeface="Montserrat"/>
                <a:cs typeface="Montserrat"/>
                <a:sym typeface="Montserrat"/>
              </a:rPr>
              <a:t>Procrastination</a:t>
            </a:r>
            <a:endParaRPr/>
          </a:p>
          <a:p>
            <a:pPr indent="0" lvl="0" marL="0" rtl="0" algn="ctr">
              <a:lnSpc>
                <a:spcPct val="100000"/>
              </a:lnSpc>
              <a:spcBef>
                <a:spcPts val="0"/>
              </a:spcBef>
              <a:spcAft>
                <a:spcPts val="0"/>
              </a:spcAft>
              <a:buNone/>
            </a:pPr>
            <a:r>
              <a:rPr i="1" lang="en-US" sz="1500">
                <a:latin typeface="Montserrat"/>
                <a:ea typeface="Montserrat"/>
                <a:cs typeface="Montserrat"/>
                <a:sym typeface="Montserrat"/>
              </a:rPr>
              <a:t>“Never put off until tomorrow what can be done the day after tomorrow... or the next day”</a:t>
            </a:r>
            <a:endParaRPr i="1">
              <a:solidFill>
                <a:srgbClr val="000000"/>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US" sz="1350">
                <a:latin typeface="Montserrat"/>
                <a:ea typeface="Montserrat"/>
                <a:cs typeface="Montserrat"/>
                <a:sym typeface="Montserrat"/>
              </a:rPr>
              <a:t>Advantages:</a:t>
            </a:r>
            <a:endParaRPr/>
          </a:p>
          <a:p>
            <a:pPr indent="-214313" lvl="0" marL="214313" rtl="0" algn="l">
              <a:lnSpc>
                <a:spcPct val="100000"/>
              </a:lnSpc>
              <a:spcBef>
                <a:spcPts val="0"/>
              </a:spcBef>
              <a:spcAft>
                <a:spcPts val="0"/>
              </a:spcAft>
              <a:buSzPts val="1350"/>
              <a:buFont typeface="Arial"/>
              <a:buChar char="•"/>
            </a:pPr>
            <a:r>
              <a:rPr lang="en-US" sz="1350">
                <a:latin typeface="Montserrat"/>
                <a:ea typeface="Montserrat"/>
                <a:cs typeface="Montserrat"/>
                <a:sym typeface="Montserrat"/>
              </a:rPr>
              <a:t>Comes naturally, very easy and very cheap </a:t>
            </a:r>
            <a:endParaRPr b="1" sz="1350">
              <a:latin typeface="Montserrat"/>
              <a:ea typeface="Montserrat"/>
              <a:cs typeface="Montserrat"/>
              <a:sym typeface="Montserrat"/>
            </a:endParaRPr>
          </a:p>
          <a:p>
            <a:pPr indent="0" lvl="0" marL="0" rtl="0" algn="l">
              <a:lnSpc>
                <a:spcPct val="100000"/>
              </a:lnSpc>
              <a:spcBef>
                <a:spcPts val="0"/>
              </a:spcBef>
              <a:spcAft>
                <a:spcPts val="0"/>
              </a:spcAft>
              <a:buNone/>
            </a:pPr>
            <a:r>
              <a:rPr b="1" lang="en-US" sz="1350">
                <a:latin typeface="Montserrat"/>
                <a:ea typeface="Montserrat"/>
                <a:cs typeface="Montserrat"/>
                <a:sym typeface="Montserrat"/>
              </a:rPr>
              <a:t>Disadvantages:</a:t>
            </a:r>
            <a:endParaRPr/>
          </a:p>
          <a:p>
            <a:pPr indent="-214313" lvl="0" marL="214313" rtl="0" algn="l">
              <a:lnSpc>
                <a:spcPct val="100000"/>
              </a:lnSpc>
              <a:spcBef>
                <a:spcPts val="0"/>
              </a:spcBef>
              <a:spcAft>
                <a:spcPts val="0"/>
              </a:spcAft>
              <a:buSzPts val="1350"/>
              <a:buFont typeface="Arial"/>
              <a:buChar char="•"/>
            </a:pPr>
            <a:r>
              <a:rPr lang="en-US" sz="1350">
                <a:latin typeface="Montserrat"/>
                <a:ea typeface="Montserrat"/>
                <a:cs typeface="Montserrat"/>
                <a:sym typeface="Montserrat"/>
              </a:rPr>
              <a:t>Not a valid preservation technique!</a:t>
            </a:r>
            <a:endParaRPr/>
          </a:p>
          <a:p>
            <a:pPr indent="-214313" lvl="0" marL="214313" rtl="0" algn="l">
              <a:lnSpc>
                <a:spcPct val="100000"/>
              </a:lnSpc>
              <a:spcBef>
                <a:spcPts val="0"/>
              </a:spcBef>
              <a:spcAft>
                <a:spcPts val="0"/>
              </a:spcAft>
              <a:buSzPts val="1350"/>
              <a:buFont typeface="Arial"/>
              <a:buChar char="•"/>
            </a:pPr>
            <a:r>
              <a:rPr lang="en-US" sz="1350">
                <a:latin typeface="Montserrat"/>
                <a:ea typeface="Montserrat"/>
                <a:cs typeface="Montserrat"/>
                <a:sym typeface="Montserrat"/>
              </a:rPr>
              <a:t>May require software archaeology skills in the future </a:t>
            </a:r>
            <a:endParaRPr/>
          </a:p>
          <a:p>
            <a:pPr indent="-128588" lvl="0" marL="214313" rtl="0" algn="just">
              <a:lnSpc>
                <a:spcPct val="100000"/>
              </a:lnSpc>
              <a:spcBef>
                <a:spcPts val="0"/>
              </a:spcBef>
              <a:spcAft>
                <a:spcPts val="0"/>
              </a:spcAft>
              <a:buSzPts val="1350"/>
              <a:buFont typeface="Arial"/>
              <a:buNone/>
            </a:pPr>
            <a:r>
              <a:t/>
            </a:r>
            <a:endParaRPr sz="1350">
              <a:latin typeface="Montserrat"/>
              <a:ea typeface="Montserrat"/>
              <a:cs typeface="Montserrat"/>
              <a:sym typeface="Montserrat"/>
            </a:endParaRPr>
          </a:p>
        </p:txBody>
      </p:sp>
      <p:pic>
        <p:nvPicPr>
          <p:cNvPr id="207" name="Google Shape;207;p19"/>
          <p:cNvPicPr preferRelativeResize="0"/>
          <p:nvPr/>
        </p:nvPicPr>
        <p:blipFill rotWithShape="1">
          <a:blip r:embed="rId3">
            <a:alphaModFix/>
          </a:blip>
          <a:srcRect b="0" l="0" r="0" t="0"/>
          <a:stretch/>
        </p:blipFill>
        <p:spPr>
          <a:xfrm>
            <a:off x="6553922" y="3356292"/>
            <a:ext cx="754953" cy="7215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2"/>
          <p:cNvSpPr txBox="1"/>
          <p:nvPr>
            <p:ph type="title"/>
          </p:nvPr>
        </p:nvSpPr>
        <p:spPr>
          <a:xfrm>
            <a:off x="154338" y="206295"/>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2400"/>
              <a:t>CEOS DELIVERABLE FROM DSIG</a:t>
            </a:r>
            <a:endParaRPr/>
          </a:p>
        </p:txBody>
      </p:sp>
      <p:pic>
        <p:nvPicPr>
          <p:cNvPr id="70" name="Google Shape;70;p2"/>
          <p:cNvPicPr preferRelativeResize="0"/>
          <p:nvPr/>
        </p:nvPicPr>
        <p:blipFill rotWithShape="1">
          <a:blip r:embed="rId3">
            <a:alphaModFix/>
          </a:blip>
          <a:srcRect b="0" l="0" r="0" t="0"/>
          <a:stretch/>
        </p:blipFill>
        <p:spPr>
          <a:xfrm>
            <a:off x="0" y="984023"/>
            <a:ext cx="9144000" cy="723208"/>
          </a:xfrm>
          <a:prstGeom prst="rect">
            <a:avLst/>
          </a:prstGeom>
          <a:noFill/>
          <a:ln>
            <a:noFill/>
          </a:ln>
        </p:spPr>
      </p:pic>
      <p:pic>
        <p:nvPicPr>
          <p:cNvPr id="71" name="Google Shape;71;p2"/>
          <p:cNvPicPr preferRelativeResize="0"/>
          <p:nvPr/>
        </p:nvPicPr>
        <p:blipFill rotWithShape="1">
          <a:blip r:embed="rId4">
            <a:alphaModFix/>
          </a:blip>
          <a:srcRect b="0" l="0" r="0" t="0"/>
          <a:stretch/>
        </p:blipFill>
        <p:spPr>
          <a:xfrm>
            <a:off x="2008909" y="1795409"/>
            <a:ext cx="4481945" cy="241882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0"/>
          <p:cNvSpPr txBox="1"/>
          <p:nvPr>
            <p:ph idx="11" type="ftr"/>
          </p:nvPr>
        </p:nvSpPr>
        <p:spPr>
          <a:xfrm>
            <a:off x="715963" y="6405563"/>
            <a:ext cx="6526212" cy="231775"/>
          </a:xfrm>
          <a:prstGeom prst="rect">
            <a:avLst/>
          </a:prstGeom>
          <a:noFill/>
          <a:ln>
            <a:noFill/>
          </a:ln>
        </p:spPr>
        <p:txBody>
          <a:bodyPr anchorCtr="0" anchor="t" bIns="0" lIns="0" spcFirstLastPara="1" rIns="0" wrap="square" tIns="72000">
            <a:noAutofit/>
          </a:bodyPr>
          <a:lstStyle/>
          <a:p>
            <a:pPr indent="0" lvl="0" marL="0" marR="0" rtl="0" algn="l">
              <a:lnSpc>
                <a:spcPct val="100000"/>
              </a:lnSpc>
              <a:spcBef>
                <a:spcPts val="0"/>
              </a:spcBef>
              <a:spcAft>
                <a:spcPts val="0"/>
              </a:spcAft>
              <a:buNone/>
            </a:pPr>
            <a:r>
              <a:rPr b="0" i="0" lang="en-US" sz="800" u="none" cap="none" strike="noStrike">
                <a:solidFill>
                  <a:schemeClr val="dk1"/>
                </a:solidFill>
                <a:latin typeface="Verdana"/>
                <a:ea typeface="Verdana"/>
                <a:cs typeface="Verdana"/>
                <a:sym typeface="Verdana"/>
              </a:rPr>
              <a:t>ESA UNCLASSIFIED – For Official Use</a:t>
            </a:r>
            <a:endParaRPr b="0" i="0" sz="750" u="none" cap="none" strike="noStrike">
              <a:solidFill>
                <a:schemeClr val="dk1"/>
              </a:solidFill>
              <a:latin typeface="Tahoma"/>
              <a:ea typeface="Tahoma"/>
              <a:cs typeface="Tahoma"/>
              <a:sym typeface="Tahoma"/>
            </a:endParaRPr>
          </a:p>
        </p:txBody>
      </p:sp>
      <p:sp>
        <p:nvSpPr>
          <p:cNvPr id="213" name="Google Shape;213;p20"/>
          <p:cNvSpPr/>
          <p:nvPr/>
        </p:nvSpPr>
        <p:spPr>
          <a:xfrm>
            <a:off x="1571404" y="1796654"/>
            <a:ext cx="5843851" cy="1277081"/>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i="0" lang="en-US" sz="3200" u="none" cap="none" strike="noStrike">
                <a:solidFill>
                  <a:srgbClr val="000000"/>
                </a:solidFill>
                <a:latin typeface="Montserrat"/>
                <a:ea typeface="Montserrat"/>
                <a:cs typeface="Montserrat"/>
                <a:sym typeface="Montserrat"/>
              </a:rPr>
              <a:t>Approaches and Lessons Learned at ESA</a:t>
            </a:r>
            <a:endParaRPr/>
          </a:p>
          <a:p>
            <a:pPr indent="0" lvl="0" marL="0" marR="0" rtl="0" algn="ctr">
              <a:lnSpc>
                <a:spcPct val="80000"/>
              </a:lnSpc>
              <a:spcBef>
                <a:spcPts val="0"/>
              </a:spcBef>
              <a:spcAft>
                <a:spcPts val="0"/>
              </a:spcAft>
              <a:buNone/>
            </a:pPr>
            <a:r>
              <a:t/>
            </a:r>
            <a:endParaRPr b="0" i="0" sz="3200" u="none" cap="none" strike="noStrike">
              <a:solidFill>
                <a:srgbClr val="000000"/>
              </a:solidFill>
              <a:latin typeface="Montserrat"/>
              <a:ea typeface="Montserrat"/>
              <a:cs typeface="Montserrat"/>
              <a:sym typeface="Montserrat"/>
            </a:endParaRPr>
          </a:p>
        </p:txBody>
      </p:sp>
      <p:sp>
        <p:nvSpPr>
          <p:cNvPr id="214" name="Google Shape;214;p20"/>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ESA UNCLASSIFIED – For Official Use</a:t>
            </a:r>
            <a:endParaRPr/>
          </a:p>
        </p:txBody>
      </p:sp>
      <p:sp>
        <p:nvSpPr>
          <p:cNvPr id="220" name="Google Shape;220;p21"/>
          <p:cNvSpPr txBox="1"/>
          <p:nvPr>
            <p:ph type="title"/>
          </p:nvPr>
        </p:nvSpPr>
        <p:spPr>
          <a:xfrm>
            <a:off x="-96978" y="173680"/>
            <a:ext cx="7854260" cy="747648"/>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None/>
            </a:pPr>
            <a:r>
              <a:rPr lang="en-US" sz="2400">
                <a:solidFill>
                  <a:schemeClr val="lt1"/>
                </a:solidFill>
                <a:latin typeface="Montserrat Medium"/>
                <a:ea typeface="Montserrat Medium"/>
                <a:cs typeface="Montserrat Medium"/>
                <a:sym typeface="Montserrat Medium"/>
              </a:rPr>
              <a:t>APPROACHES AT ESA: SW PRESERVATION</a:t>
            </a:r>
            <a:endParaRPr/>
          </a:p>
        </p:txBody>
      </p:sp>
      <p:sp>
        <p:nvSpPr>
          <p:cNvPr id="221" name="Google Shape;221;p21"/>
          <p:cNvSpPr txBox="1"/>
          <p:nvPr/>
        </p:nvSpPr>
        <p:spPr>
          <a:xfrm>
            <a:off x="297873" y="1158403"/>
            <a:ext cx="8451272" cy="2639184"/>
          </a:xfrm>
          <a:prstGeom prst="rect">
            <a:avLst/>
          </a:prstGeom>
          <a:noFill/>
          <a:ln>
            <a:noFill/>
          </a:ln>
        </p:spPr>
        <p:txBody>
          <a:bodyPr anchorCtr="0" anchor="t" bIns="45700" lIns="91425" spcFirstLastPara="1" rIns="91425" wrap="square" tIns="45700">
            <a:spAutoFit/>
          </a:bodyPr>
          <a:lstStyle/>
          <a:p>
            <a:pPr indent="-257175" lvl="0" marL="257175"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Montserrat"/>
                <a:ea typeface="Montserrat"/>
                <a:cs typeface="Montserrat"/>
                <a:sym typeface="Montserrat"/>
              </a:rPr>
              <a:t>During the initial dataset appraisal a decision on the approach to be followed to handle and preserve the mission data, information and the related SW is taken. </a:t>
            </a:r>
            <a:endParaRPr/>
          </a:p>
          <a:p>
            <a:pPr indent="-257175" lvl="1" marL="600075" marR="0" rtl="0" algn="l">
              <a:lnSpc>
                <a:spcPct val="100000"/>
              </a:lnSpc>
              <a:spcBef>
                <a:spcPts val="450"/>
              </a:spcBef>
              <a:spcAft>
                <a:spcPts val="0"/>
              </a:spcAft>
              <a:buClr>
                <a:srgbClr val="000000"/>
              </a:buClr>
              <a:buSzPts val="1500"/>
              <a:buFont typeface="Noto Sans Symbols"/>
              <a:buChar char="⮚"/>
            </a:pPr>
            <a:r>
              <a:rPr b="0" i="0" lang="en-US" sz="1500" u="none" cap="none" strike="noStrike">
                <a:solidFill>
                  <a:srgbClr val="000000"/>
                </a:solidFill>
                <a:latin typeface="Montserrat"/>
                <a:ea typeface="Montserrat"/>
                <a:cs typeface="Montserrat"/>
                <a:sym typeface="Montserrat"/>
              </a:rPr>
              <a:t>Decision depends on mission relevance, temporal and geographical coverage, size, storage media and archiving format, technical aspects and cost.</a:t>
            </a:r>
            <a:endParaRPr/>
          </a:p>
          <a:p>
            <a:pPr indent="-161925" lvl="1" marL="600075" marR="0" rtl="0" algn="l">
              <a:lnSpc>
                <a:spcPct val="100000"/>
              </a:lnSpc>
              <a:spcBef>
                <a:spcPts val="450"/>
              </a:spcBef>
              <a:spcAft>
                <a:spcPts val="0"/>
              </a:spcAft>
              <a:buClr>
                <a:srgbClr val="000000"/>
              </a:buClr>
              <a:buSzPts val="1500"/>
              <a:buFont typeface="Noto Sans Symbols"/>
              <a:buNone/>
            </a:pPr>
            <a:r>
              <a:t/>
            </a:r>
            <a:endParaRPr b="0" i="0" sz="1500" u="none" cap="none" strike="noStrike">
              <a:solidFill>
                <a:srgbClr val="000000"/>
              </a:solidFill>
              <a:latin typeface="Montserrat"/>
              <a:ea typeface="Montserrat"/>
              <a:cs typeface="Montserrat"/>
              <a:sym typeface="Montserrat"/>
            </a:endParaRPr>
          </a:p>
          <a:p>
            <a:pPr indent="-257175" lvl="0" marL="257175" marR="0" rtl="0" algn="l">
              <a:lnSpc>
                <a:spcPct val="100000"/>
              </a:lnSpc>
              <a:spcBef>
                <a:spcPts val="450"/>
              </a:spcBef>
              <a:spcAft>
                <a:spcPts val="0"/>
              </a:spcAft>
              <a:buClr>
                <a:srgbClr val="000000"/>
              </a:buClr>
              <a:buSzPts val="1800"/>
              <a:buFont typeface="Arial"/>
              <a:buChar char="•"/>
            </a:pPr>
            <a:r>
              <a:rPr b="0" i="0" lang="en-US" sz="1800" u="none" cap="none" strike="noStrike">
                <a:solidFill>
                  <a:srgbClr val="000000"/>
                </a:solidFill>
                <a:latin typeface="Montserrat"/>
                <a:ea typeface="Montserrat"/>
                <a:cs typeface="Montserrat"/>
                <a:sym typeface="Montserrat"/>
              </a:rPr>
              <a:t>Software Preservation approach can be based on different strategies for different missions (e.g. virtualization, periodic migrations, hibernation).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ESA UNCLASSIFIED – For Official Use</a:t>
            </a:r>
            <a:endParaRPr/>
          </a:p>
        </p:txBody>
      </p:sp>
      <p:sp>
        <p:nvSpPr>
          <p:cNvPr id="227" name="Google Shape;227;p22"/>
          <p:cNvSpPr txBox="1"/>
          <p:nvPr>
            <p:ph type="title"/>
          </p:nvPr>
        </p:nvSpPr>
        <p:spPr>
          <a:xfrm>
            <a:off x="-54792" y="0"/>
            <a:ext cx="7695574" cy="902421"/>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None/>
            </a:pPr>
            <a:r>
              <a:rPr lang="en-US" sz="2400">
                <a:solidFill>
                  <a:schemeClr val="lt1"/>
                </a:solidFill>
                <a:latin typeface="Montserrat Medium"/>
                <a:ea typeface="Montserrat Medium"/>
                <a:cs typeface="Montserrat Medium"/>
                <a:sym typeface="Montserrat Medium"/>
              </a:rPr>
              <a:t>APPROACH AT ESA: VIRTUALIZATION EXPERIENCES</a:t>
            </a:r>
            <a:endParaRPr/>
          </a:p>
        </p:txBody>
      </p:sp>
      <p:sp>
        <p:nvSpPr>
          <p:cNvPr id="228" name="Google Shape;228;p22"/>
          <p:cNvSpPr txBox="1"/>
          <p:nvPr/>
        </p:nvSpPr>
        <p:spPr>
          <a:xfrm>
            <a:off x="346365" y="902421"/>
            <a:ext cx="8506690" cy="31085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Montserrat"/>
                <a:ea typeface="Montserrat"/>
                <a:cs typeface="Montserrat"/>
                <a:sym typeface="Montserrat"/>
              </a:rPr>
              <a:t>Dependency on legacy hardware, difficult to maintain, was a critical issue for long-term exploitation of the EO products archive and a typical situation for IPFs of historical missions. </a:t>
            </a:r>
            <a:endParaRPr b="1"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i="1" lang="en-US" sz="1400" u="sng" cap="none" strike="noStrike">
                <a:solidFill>
                  <a:srgbClr val="000000"/>
                </a:solidFill>
                <a:latin typeface="Montserrat"/>
                <a:ea typeface="Montserrat"/>
                <a:cs typeface="Montserrat"/>
                <a:sym typeface="Montserrat"/>
              </a:rPr>
              <a:t>Instrument Processing Facilities Virtualization</a:t>
            </a:r>
            <a:r>
              <a:rPr b="0" i="0" lang="en-US" sz="1400" u="none" cap="none" strike="noStrike">
                <a:solidFill>
                  <a:srgbClr val="000000"/>
                </a:solidFill>
                <a:latin typeface="Montserrat"/>
                <a:ea typeface="Montserrat"/>
                <a:cs typeface="Montserrat"/>
                <a:sym typeface="Montserrat"/>
              </a:rPr>
              <a:t>: a series of mission data processors was virtualised - AVHRR, SeaWiFS, Landsat TM, Envisat ASAR, Envisat MERIS, Envisat AATSR, Envisat GOMOS, Envisat MIPAS, Envisat SCIAMACHY, Envisat MRA2/MWR, ERS SAR, ERS Scatterometer, ERS GOME, ERS Altimeter.</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i="1" lang="en-US" sz="1400" u="sng" cap="none" strike="noStrike">
                <a:solidFill>
                  <a:srgbClr val="000000"/>
                </a:solidFill>
                <a:latin typeface="Montserrat"/>
                <a:ea typeface="Montserrat"/>
                <a:cs typeface="Montserrat"/>
                <a:sym typeface="Montserrat"/>
              </a:rPr>
              <a:t>Multi-Mission Facility Infrastructure Virtualization</a:t>
            </a:r>
            <a:r>
              <a:rPr b="0" i="0" lang="en-US" sz="1400" u="none" cap="none" strike="noStrike">
                <a:solidFill>
                  <a:srgbClr val="000000"/>
                </a:solidFill>
                <a:latin typeface="Montserrat"/>
                <a:ea typeface="Montserrat"/>
                <a:cs typeface="Montserrat"/>
                <a:sym typeface="Montserrat"/>
              </a:rPr>
              <a:t>: Migration of MMFI building elements including IPF processors to a virtual-machine hosted environment, identifying and eliminating as much as possible dependencies on specific HW and related SW libraries.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1400" u="none" cap="none" strike="noStrike">
                <a:solidFill>
                  <a:srgbClr val="000000"/>
                </a:solidFill>
                <a:latin typeface="Montserrat"/>
                <a:ea typeface="Montserrat"/>
                <a:cs typeface="Montserrat"/>
                <a:sym typeface="Montserrat"/>
              </a:rPr>
              <a:t>IPFs and MMFI components can be now executed in virtual environments and have been installed on Cloud for many pilot and operational activities.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3"/>
          <p:cNvSpPr txBox="1"/>
          <p:nvPr>
            <p:ph type="title"/>
          </p:nvPr>
        </p:nvSpPr>
        <p:spPr>
          <a:xfrm>
            <a:off x="0" y="-19968"/>
            <a:ext cx="7467600" cy="795824"/>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None/>
            </a:pPr>
            <a:r>
              <a:rPr lang="en-US" sz="2400">
                <a:solidFill>
                  <a:schemeClr val="lt1"/>
                </a:solidFill>
                <a:latin typeface="Montserrat Medium"/>
                <a:ea typeface="Montserrat Medium"/>
                <a:cs typeface="Montserrat Medium"/>
                <a:sym typeface="Montserrat Medium"/>
              </a:rPr>
              <a:t>APPROACH AT ESA: PRESERVED MISSIONS EXAMPLES </a:t>
            </a:r>
            <a:endParaRPr/>
          </a:p>
        </p:txBody>
      </p:sp>
      <p:sp>
        <p:nvSpPr>
          <p:cNvPr id="234" name="Google Shape;234;p23"/>
          <p:cNvSpPr txBox="1"/>
          <p:nvPr/>
        </p:nvSpPr>
        <p:spPr>
          <a:xfrm>
            <a:off x="318655" y="924783"/>
            <a:ext cx="8624454" cy="3093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800" u="sng" cap="none" strike="noStrike">
                <a:solidFill>
                  <a:srgbClr val="000000"/>
                </a:solidFill>
                <a:latin typeface="Montserrat"/>
                <a:ea typeface="Montserrat"/>
                <a:cs typeface="Montserrat"/>
                <a:sym typeface="Montserrat"/>
              </a:rPr>
              <a:t>SEASAT and JERS-1</a:t>
            </a:r>
            <a:r>
              <a:rPr b="0" i="0" lang="en-US" sz="1800" u="none" cap="none" strike="noStrike">
                <a:solidFill>
                  <a:srgbClr val="000000"/>
                </a:solidFill>
                <a:latin typeface="Montserrat"/>
                <a:ea typeface="Montserrat"/>
                <a:cs typeface="Montserrat"/>
                <a:sym typeface="Montserrat"/>
              </a:rPr>
              <a:t>:</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Montserrat"/>
              <a:ea typeface="Montserrat"/>
              <a:cs typeface="Montserrat"/>
              <a:sym typeface="Montserrat"/>
            </a:endParaRPr>
          </a:p>
          <a:p>
            <a:pPr indent="-214313" lvl="0" marL="214313" marR="0" rtl="0" algn="l">
              <a:lnSpc>
                <a:spcPct val="100000"/>
              </a:lnSpc>
              <a:spcBef>
                <a:spcPts val="0"/>
              </a:spcBef>
              <a:spcAft>
                <a:spcPts val="0"/>
              </a:spcAft>
              <a:buClr>
                <a:srgbClr val="000000"/>
              </a:buClr>
              <a:buSzPts val="1200"/>
              <a:buFont typeface="Arial"/>
              <a:buChar char="•"/>
            </a:pPr>
            <a:r>
              <a:rPr b="1" i="0" lang="en-US" sz="1200" u="none" cap="none" strike="noStrike">
                <a:solidFill>
                  <a:srgbClr val="000000"/>
                </a:solidFill>
                <a:latin typeface="Montserrat"/>
                <a:ea typeface="Montserrat"/>
                <a:cs typeface="Montserrat"/>
                <a:sym typeface="Montserrat"/>
              </a:rPr>
              <a:t>JERS-1:</a:t>
            </a:r>
            <a:endParaRPr/>
          </a:p>
          <a:p>
            <a:pPr indent="-214312" lvl="1" marL="557213"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Montserrat"/>
                <a:ea typeface="Montserrat"/>
                <a:cs typeface="Montserrat"/>
                <a:sym typeface="Montserrat"/>
              </a:rPr>
              <a:t>After an </a:t>
            </a:r>
            <a:r>
              <a:rPr b="0" i="1" lang="en-US" sz="1200" u="sng" cap="none" strike="noStrike">
                <a:solidFill>
                  <a:srgbClr val="000000"/>
                </a:solidFill>
                <a:latin typeface="Montserrat"/>
                <a:ea typeface="Montserrat"/>
                <a:cs typeface="Montserrat"/>
                <a:sym typeface="Montserrat"/>
              </a:rPr>
              <a:t>initial dataset appraisal </a:t>
            </a:r>
            <a:r>
              <a:rPr b="0" i="0" lang="en-US" sz="1200" u="none" cap="none" strike="noStrike">
                <a:solidFill>
                  <a:srgbClr val="000000"/>
                </a:solidFill>
                <a:latin typeface="Montserrat"/>
                <a:ea typeface="Montserrat"/>
                <a:cs typeface="Montserrat"/>
                <a:sym typeface="Montserrat"/>
              </a:rPr>
              <a:t>JERS-1 Processing Software was improved, aligned to ALOS mission and VIRTUALIZED</a:t>
            </a:r>
            <a:endParaRPr/>
          </a:p>
          <a:p>
            <a:pPr indent="-214312" lvl="1" marL="557213"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Montserrat"/>
                <a:ea typeface="Montserrat"/>
                <a:cs typeface="Montserrat"/>
                <a:sym typeface="Montserrat"/>
              </a:rPr>
              <a:t>Reprocessing campaign performed in a Cloud environment</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Montserrat"/>
              <a:ea typeface="Montserrat"/>
              <a:cs typeface="Montserrat"/>
              <a:sym typeface="Montserrat"/>
            </a:endParaRPr>
          </a:p>
          <a:p>
            <a:pPr indent="-214313" lvl="0" marL="214313" marR="0" rtl="0" algn="l">
              <a:lnSpc>
                <a:spcPct val="100000"/>
              </a:lnSpc>
              <a:spcBef>
                <a:spcPts val="0"/>
              </a:spcBef>
              <a:spcAft>
                <a:spcPts val="0"/>
              </a:spcAft>
              <a:buClr>
                <a:srgbClr val="000000"/>
              </a:buClr>
              <a:buSzPts val="1200"/>
              <a:buFont typeface="Arial"/>
              <a:buChar char="•"/>
            </a:pPr>
            <a:r>
              <a:rPr b="1" i="0" lang="en-US" sz="1200" u="none" cap="none" strike="noStrike">
                <a:solidFill>
                  <a:srgbClr val="000000"/>
                </a:solidFill>
                <a:latin typeface="Montserrat"/>
                <a:ea typeface="Montserrat"/>
                <a:cs typeface="Montserrat"/>
                <a:sym typeface="Montserrat"/>
              </a:rPr>
              <a:t>SEASAT</a:t>
            </a:r>
            <a:r>
              <a:rPr b="0" i="0" lang="en-US" sz="1200" u="none" cap="none" strike="noStrike">
                <a:solidFill>
                  <a:srgbClr val="000000"/>
                </a:solidFill>
                <a:latin typeface="Montserrat"/>
                <a:ea typeface="Montserrat"/>
                <a:cs typeface="Montserrat"/>
                <a:sym typeface="Montserrat"/>
              </a:rPr>
              <a:t>: </a:t>
            </a:r>
            <a:endParaRPr/>
          </a:p>
          <a:p>
            <a:pPr indent="-214312" lvl="1" marL="557213"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Montserrat"/>
                <a:ea typeface="Montserrat"/>
                <a:cs typeface="Montserrat"/>
                <a:sym typeface="Montserrat"/>
              </a:rPr>
              <a:t>After an </a:t>
            </a:r>
            <a:r>
              <a:rPr b="0" i="1" lang="en-US" sz="1200" u="sng" cap="none" strike="noStrike">
                <a:solidFill>
                  <a:srgbClr val="000000"/>
                </a:solidFill>
                <a:latin typeface="Montserrat"/>
                <a:ea typeface="Montserrat"/>
                <a:cs typeface="Montserrat"/>
                <a:sym typeface="Montserrat"/>
              </a:rPr>
              <a:t>initial dataset appraisal,</a:t>
            </a:r>
            <a:r>
              <a:rPr b="0" i="1" lang="en-US" sz="1200" u="none" cap="none" strike="noStrike">
                <a:solidFill>
                  <a:srgbClr val="000000"/>
                </a:solidFill>
                <a:latin typeface="Montserrat"/>
                <a:ea typeface="Montserrat"/>
                <a:cs typeface="Montserrat"/>
                <a:sym typeface="Montserrat"/>
              </a:rPr>
              <a:t> </a:t>
            </a:r>
            <a:r>
              <a:rPr b="0" i="0" lang="en-US" sz="1200" u="none" cap="none" strike="noStrike">
                <a:solidFill>
                  <a:srgbClr val="000000"/>
                </a:solidFill>
                <a:latin typeface="Montserrat"/>
                <a:ea typeface="Montserrat"/>
                <a:cs typeface="Montserrat"/>
                <a:sym typeface="Montserrat"/>
              </a:rPr>
              <a:t>the decision on DEPRECATION of the original processing software was taken</a:t>
            </a:r>
            <a:endParaRPr/>
          </a:p>
          <a:p>
            <a:pPr indent="-214312" lvl="1" marL="557213"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Montserrat"/>
                <a:ea typeface="Montserrat"/>
                <a:cs typeface="Montserrat"/>
                <a:sym typeface="Montserrat"/>
              </a:rPr>
              <a:t>New SAR IPF derived from ALOS-JERS processors: virtualized to run on cloud.</a:t>
            </a:r>
            <a:endParaRPr/>
          </a:p>
          <a:p>
            <a:pPr indent="-214312" lvl="1" marL="557213"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Montserrat"/>
                <a:ea typeface="Montserrat"/>
                <a:cs typeface="Montserrat"/>
                <a:sym typeface="Montserrat"/>
              </a:rPr>
              <a:t>Full reprocessing done and processor HIBERNATED.</a:t>
            </a:r>
            <a:endParaRPr/>
          </a:p>
          <a:p>
            <a:pPr indent="0" lvl="0" marL="0" marR="0" rtl="0" algn="l">
              <a:lnSpc>
                <a:spcPct val="100000"/>
              </a:lnSpc>
              <a:spcBef>
                <a:spcPts val="0"/>
              </a:spcBef>
              <a:spcAft>
                <a:spcPts val="0"/>
              </a:spcAft>
              <a:buNone/>
            </a:pPr>
            <a:r>
              <a:t/>
            </a:r>
            <a:endParaRPr b="1" i="0" sz="900" u="none" cap="none" strike="noStrike">
              <a:solidFill>
                <a:srgbClr val="000000"/>
              </a:solidFill>
              <a:latin typeface="Montserrat"/>
              <a:ea typeface="Montserrat"/>
              <a:cs typeface="Montserrat"/>
              <a:sym typeface="Montserrat"/>
            </a:endParaRPr>
          </a:p>
          <a:p>
            <a:pPr indent="-138113" lvl="0" marL="214313"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Montserrat"/>
              <a:ea typeface="Montserrat"/>
              <a:cs typeface="Montserrat"/>
              <a:sym typeface="Montserrat"/>
            </a:endParaRPr>
          </a:p>
          <a:p>
            <a:pPr indent="-214313" lvl="0" marL="214313" marR="0" rtl="0" algn="l">
              <a:lnSpc>
                <a:spcPct val="100000"/>
              </a:lnSpc>
              <a:spcBef>
                <a:spcPts val="0"/>
              </a:spcBef>
              <a:spcAft>
                <a:spcPts val="0"/>
              </a:spcAft>
              <a:buClr>
                <a:srgbClr val="000000"/>
              </a:buClr>
              <a:buSzPts val="1200"/>
              <a:buFont typeface="Arial"/>
              <a:buChar char="•"/>
            </a:pPr>
            <a:r>
              <a:rPr b="1" i="0" lang="en-US" sz="1200" u="none" cap="none" strike="noStrike">
                <a:solidFill>
                  <a:srgbClr val="000000"/>
                </a:solidFill>
                <a:latin typeface="Montserrat"/>
                <a:ea typeface="Montserrat"/>
                <a:cs typeface="Montserrat"/>
                <a:sym typeface="Montserrat"/>
              </a:rPr>
              <a:t>Other Historical Missions</a:t>
            </a:r>
            <a:endParaRPr/>
          </a:p>
          <a:p>
            <a:pPr indent="-214312" lvl="1" marL="557213"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Montserrat"/>
                <a:ea typeface="Montserrat"/>
                <a:cs typeface="Montserrat"/>
                <a:sym typeface="Montserrat"/>
              </a:rPr>
              <a:t>Processing software hibernation (e.g. after reprocessing campaigns)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ESA UNCLASSIFIED – For Official Use</a:t>
            </a:r>
            <a:endParaRPr/>
          </a:p>
        </p:txBody>
      </p:sp>
      <p:sp>
        <p:nvSpPr>
          <p:cNvPr id="240" name="Google Shape;240;p24"/>
          <p:cNvSpPr txBox="1"/>
          <p:nvPr/>
        </p:nvSpPr>
        <p:spPr>
          <a:xfrm>
            <a:off x="1281545" y="2062012"/>
            <a:ext cx="6587837" cy="3500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3600" u="none" cap="none" strike="noStrike">
                <a:solidFill>
                  <a:srgbClr val="000000"/>
                </a:solidFill>
                <a:latin typeface="Montserrat"/>
                <a:ea typeface="Montserrat"/>
                <a:cs typeface="Montserrat"/>
                <a:sym typeface="Montserrat"/>
              </a:rPr>
              <a:t>Standards &amp; Publications on Topics</a:t>
            </a:r>
            <a:endParaRPr/>
          </a:p>
        </p:txBody>
      </p:sp>
      <p:sp>
        <p:nvSpPr>
          <p:cNvPr id="241" name="Google Shape;241;p24"/>
          <p:cNvSpPr/>
          <p:nvPr/>
        </p:nvSpPr>
        <p:spPr>
          <a:xfrm>
            <a:off x="1605643" y="1614764"/>
            <a:ext cx="6014357"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5"/>
          <p:cNvSpPr txBox="1"/>
          <p:nvPr/>
        </p:nvSpPr>
        <p:spPr>
          <a:xfrm>
            <a:off x="0" y="146845"/>
            <a:ext cx="6841713" cy="350044"/>
          </a:xfrm>
          <a:prstGeom prst="rect">
            <a:avLst/>
          </a:prstGeom>
          <a:noFill/>
          <a:ln>
            <a:noFill/>
          </a:ln>
        </p:spPr>
        <p:txBody>
          <a:bodyPr anchorCtr="0" anchor="t" bIns="34275" lIns="68550" spcFirstLastPara="1" rIns="68550" wrap="square" tIns="34275">
            <a:noAutofit/>
          </a:bodyPr>
          <a:lstStyle/>
          <a:p>
            <a:pPr indent="0" lvl="0" marL="119063" marR="0" rtl="0" algn="l">
              <a:lnSpc>
                <a:spcPct val="100000"/>
              </a:lnSpc>
              <a:spcBef>
                <a:spcPts val="0"/>
              </a:spcBef>
              <a:spcAft>
                <a:spcPts val="0"/>
              </a:spcAft>
              <a:buNone/>
            </a:pPr>
            <a:r>
              <a:rPr b="0" i="0" lang="en-US" sz="2400" u="none" cap="none" strike="noStrike">
                <a:solidFill>
                  <a:schemeClr val="lt1"/>
                </a:solidFill>
                <a:latin typeface="Montserrat Medium"/>
                <a:ea typeface="Montserrat Medium"/>
                <a:cs typeface="Montserrat Medium"/>
                <a:sym typeface="Montserrat Medium"/>
              </a:rPr>
              <a:t>SOME STANDARDS &amp; PUBLICATIONS</a:t>
            </a:r>
            <a:endParaRPr/>
          </a:p>
        </p:txBody>
      </p:sp>
      <p:sp>
        <p:nvSpPr>
          <p:cNvPr id="247" name="Google Shape;247;p25"/>
          <p:cNvSpPr/>
          <p:nvPr/>
        </p:nvSpPr>
        <p:spPr>
          <a:xfrm>
            <a:off x="1605643" y="1614764"/>
            <a:ext cx="6014357"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100" u="none" cap="none" strike="noStrike">
              <a:solidFill>
                <a:srgbClr val="000000"/>
              </a:solidFill>
              <a:latin typeface="Arial"/>
              <a:ea typeface="Arial"/>
              <a:cs typeface="Arial"/>
              <a:sym typeface="Arial"/>
            </a:endParaRPr>
          </a:p>
        </p:txBody>
      </p:sp>
      <p:sp>
        <p:nvSpPr>
          <p:cNvPr id="248" name="Google Shape;248;p25"/>
          <p:cNvSpPr txBox="1"/>
          <p:nvPr/>
        </p:nvSpPr>
        <p:spPr>
          <a:xfrm>
            <a:off x="228600" y="856597"/>
            <a:ext cx="8624455" cy="161582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EO Data Preservation Guidelines</a:t>
            </a:r>
            <a:endParaRPr/>
          </a:p>
          <a:p>
            <a:pPr indent="0" lvl="0" marL="0" marR="0" rtl="0" algn="l">
              <a:lnSpc>
                <a:spcPct val="100000"/>
              </a:lnSpc>
              <a:spcBef>
                <a:spcPts val="0"/>
              </a:spcBef>
              <a:spcAft>
                <a:spcPts val="0"/>
              </a:spcAft>
              <a:buNone/>
            </a:pPr>
            <a:r>
              <a:t/>
            </a:r>
            <a:endParaRPr b="1" i="0" sz="105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i="0" lang="en-US" sz="1050" u="none" cap="none" strike="noStrike">
                <a:solidFill>
                  <a:srgbClr val="000000"/>
                </a:solidFill>
                <a:latin typeface="Montserrat"/>
                <a:ea typeface="Montserrat"/>
                <a:cs typeface="Montserrat"/>
                <a:sym typeface="Montserrat"/>
              </a:rPr>
              <a:t>GUIDELINE 7.3 – Processing software environment - (Level B) </a:t>
            </a:r>
            <a:endParaRPr b="0" i="0" sz="105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1050" u="none" cap="none" strike="noStrike">
                <a:solidFill>
                  <a:srgbClr val="000000"/>
                </a:solidFill>
                <a:latin typeface="Montserrat"/>
                <a:ea typeface="Montserrat"/>
                <a:cs typeface="Montserrat"/>
                <a:sym typeface="Montserrat"/>
              </a:rPr>
              <a:t>Actively monitor the evolution of the environment (e.g. hardware and software operating systems) used to run “Processing Software” and perform hardware migration and software porting when necessary to maintain the original capabilities.</a:t>
            </a:r>
            <a:endParaRPr/>
          </a:p>
          <a:p>
            <a:pPr indent="0" lvl="0" marL="0" marR="0" rtl="0" algn="l">
              <a:lnSpc>
                <a:spcPct val="100000"/>
              </a:lnSpc>
              <a:spcBef>
                <a:spcPts val="0"/>
              </a:spcBef>
              <a:spcAft>
                <a:spcPts val="0"/>
              </a:spcAft>
              <a:buNone/>
            </a:pPr>
            <a:r>
              <a:t/>
            </a:r>
            <a:endParaRPr b="0" i="0" sz="105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i="0" lang="en-US" sz="1050" u="none" cap="none" strike="noStrike">
                <a:solidFill>
                  <a:srgbClr val="000000"/>
                </a:solidFill>
                <a:latin typeface="Montserrat"/>
                <a:ea typeface="Montserrat"/>
                <a:cs typeface="Montserrat"/>
                <a:sym typeface="Montserrat"/>
              </a:rPr>
              <a:t>GUIDELINE 7.4 – Processing software virtualization - (Level C) </a:t>
            </a:r>
            <a:r>
              <a:rPr b="0" i="0" lang="en-US" sz="1050" u="none" cap="none" strike="noStrike">
                <a:solidFill>
                  <a:srgbClr val="000000"/>
                </a:solidFill>
                <a:latin typeface="Montserrat"/>
                <a:ea typeface="Montserrat"/>
                <a:cs typeface="Montserrat"/>
                <a:sym typeface="Montserrat"/>
              </a:rPr>
              <a:t>Virtualize mission specific Processing Software to minimize dependency on the underlying environment (e.g. hardware and software operating systems).</a:t>
            </a:r>
            <a:endParaRPr/>
          </a:p>
          <a:p>
            <a:pPr indent="0" lvl="0" marL="0" marR="0" rtl="0" algn="l">
              <a:lnSpc>
                <a:spcPct val="100000"/>
              </a:lnSpc>
              <a:spcBef>
                <a:spcPts val="0"/>
              </a:spcBef>
              <a:spcAft>
                <a:spcPts val="0"/>
              </a:spcAft>
              <a:buNone/>
            </a:pPr>
            <a:r>
              <a:t/>
            </a:r>
            <a:endParaRPr b="0" i="0" sz="1050" u="none" cap="none" strike="noStrike">
              <a:solidFill>
                <a:srgbClr val="000000"/>
              </a:solidFill>
              <a:latin typeface="Montserrat"/>
              <a:ea typeface="Montserrat"/>
              <a:cs typeface="Montserrat"/>
              <a:sym typeface="Montserrat"/>
            </a:endParaRPr>
          </a:p>
        </p:txBody>
      </p:sp>
      <p:cxnSp>
        <p:nvCxnSpPr>
          <p:cNvPr id="249" name="Google Shape;249;p25"/>
          <p:cNvCxnSpPr/>
          <p:nvPr/>
        </p:nvCxnSpPr>
        <p:spPr>
          <a:xfrm>
            <a:off x="1318445" y="2593766"/>
            <a:ext cx="6503978" cy="12534"/>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sp>
        <p:nvSpPr>
          <p:cNvPr id="250" name="Google Shape;250;p25"/>
          <p:cNvSpPr/>
          <p:nvPr/>
        </p:nvSpPr>
        <p:spPr>
          <a:xfrm>
            <a:off x="228600" y="2629688"/>
            <a:ext cx="673244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“Reference model for an OPEN ARCHIVAL INFORMATION SYSTEM</a:t>
            </a:r>
            <a:endParaRPr/>
          </a:p>
        </p:txBody>
      </p:sp>
      <p:pic>
        <p:nvPicPr>
          <p:cNvPr id="251" name="Google Shape;251;p25"/>
          <p:cNvPicPr preferRelativeResize="0"/>
          <p:nvPr/>
        </p:nvPicPr>
        <p:blipFill rotWithShape="1">
          <a:blip r:embed="rId3">
            <a:alphaModFix/>
          </a:blip>
          <a:srcRect b="0" l="0" r="0" t="0"/>
          <a:stretch/>
        </p:blipFill>
        <p:spPr>
          <a:xfrm>
            <a:off x="7904116" y="2649914"/>
            <a:ext cx="1011284" cy="458278"/>
          </a:xfrm>
          <a:prstGeom prst="rect">
            <a:avLst/>
          </a:prstGeom>
          <a:noFill/>
          <a:ln>
            <a:noFill/>
          </a:ln>
        </p:spPr>
      </p:pic>
      <p:sp>
        <p:nvSpPr>
          <p:cNvPr id="252" name="Google Shape;252;p25"/>
          <p:cNvSpPr txBox="1"/>
          <p:nvPr/>
        </p:nvSpPr>
        <p:spPr>
          <a:xfrm>
            <a:off x="401783" y="2842236"/>
            <a:ext cx="742064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Main Standard for digital data preservation. Potential Emulation Approaches recommendation was considered in this presentation.</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253" name="Google Shape;253;p25"/>
          <p:cNvSpPr/>
          <p:nvPr/>
        </p:nvSpPr>
        <p:spPr>
          <a:xfrm>
            <a:off x="1605643" y="1614764"/>
            <a:ext cx="6014357"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100" u="none" cap="none" strike="noStrike">
              <a:solidFill>
                <a:srgbClr val="000000"/>
              </a:solidFill>
              <a:latin typeface="Arial"/>
              <a:ea typeface="Arial"/>
              <a:cs typeface="Arial"/>
              <a:sym typeface="Arial"/>
            </a:endParaRPr>
          </a:p>
        </p:txBody>
      </p:sp>
      <p:sp>
        <p:nvSpPr>
          <p:cNvPr id="254" name="Google Shape;254;p25"/>
          <p:cNvSpPr txBox="1"/>
          <p:nvPr/>
        </p:nvSpPr>
        <p:spPr>
          <a:xfrm>
            <a:off x="256609" y="3325716"/>
            <a:ext cx="771025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“Selecting File Formats for Long-Term Preservation”: </a:t>
            </a:r>
            <a:r>
              <a:rPr b="0" i="0" lang="en-US" sz="1200" u="none" cap="none" strike="noStrike">
                <a:solidFill>
                  <a:srgbClr val="000000"/>
                </a:solidFill>
                <a:latin typeface="Arial"/>
                <a:ea typeface="Arial"/>
                <a:cs typeface="Arial"/>
                <a:sym typeface="Arial"/>
              </a:rPr>
              <a:t>general advice in relation to electronic records preservation and management</a:t>
            </a:r>
            <a:endParaRPr b="0" i="0" sz="825" u="none" cap="none" strike="noStrike">
              <a:solidFill>
                <a:srgbClr val="000000"/>
              </a:solidFill>
              <a:latin typeface="Arial"/>
              <a:ea typeface="Arial"/>
              <a:cs typeface="Arial"/>
              <a:sym typeface="Arial"/>
            </a:endParaRPr>
          </a:p>
        </p:txBody>
      </p:sp>
      <p:pic>
        <p:nvPicPr>
          <p:cNvPr id="255" name="Google Shape;255;p25"/>
          <p:cNvPicPr preferRelativeResize="0"/>
          <p:nvPr/>
        </p:nvPicPr>
        <p:blipFill rotWithShape="1">
          <a:blip r:embed="rId4">
            <a:alphaModFix/>
          </a:blip>
          <a:srcRect b="0" l="0" r="0" t="0"/>
          <a:stretch/>
        </p:blipFill>
        <p:spPr>
          <a:xfrm>
            <a:off x="7966867" y="3231013"/>
            <a:ext cx="920524" cy="512007"/>
          </a:xfrm>
          <a:prstGeom prst="rect">
            <a:avLst/>
          </a:prstGeom>
          <a:noFill/>
          <a:ln>
            <a:noFill/>
          </a:ln>
        </p:spPr>
      </p:pic>
      <p:pic>
        <p:nvPicPr>
          <p:cNvPr id="256" name="Google Shape;256;p25"/>
          <p:cNvPicPr preferRelativeResize="0"/>
          <p:nvPr/>
        </p:nvPicPr>
        <p:blipFill rotWithShape="1">
          <a:blip r:embed="rId5">
            <a:alphaModFix/>
          </a:blip>
          <a:srcRect b="0" l="0" r="0" t="0"/>
          <a:stretch/>
        </p:blipFill>
        <p:spPr>
          <a:xfrm>
            <a:off x="6841713" y="4062884"/>
            <a:ext cx="1993417" cy="315022"/>
          </a:xfrm>
          <a:prstGeom prst="rect">
            <a:avLst/>
          </a:prstGeom>
          <a:noFill/>
          <a:ln>
            <a:noFill/>
          </a:ln>
        </p:spPr>
      </p:pic>
      <p:sp>
        <p:nvSpPr>
          <p:cNvPr id="257" name="Google Shape;257;p25"/>
          <p:cNvSpPr/>
          <p:nvPr/>
        </p:nvSpPr>
        <p:spPr>
          <a:xfrm>
            <a:off x="256609" y="3842398"/>
            <a:ext cx="750193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“ELECTRONIC</a:t>
            </a:r>
            <a:r>
              <a:rPr b="0" i="0" lang="en-US" sz="1050" u="none" cap="none" strike="noStrike">
                <a:solidFill>
                  <a:srgbClr val="000000"/>
                </a:solidFill>
                <a:latin typeface="Arial"/>
                <a:ea typeface="Arial"/>
                <a:cs typeface="Arial"/>
                <a:sym typeface="Arial"/>
              </a:rPr>
              <a:t> </a:t>
            </a:r>
            <a:r>
              <a:rPr b="1" i="0" lang="en-US" sz="1200" u="none" cap="none" strike="noStrike">
                <a:solidFill>
                  <a:srgbClr val="000000"/>
                </a:solidFill>
                <a:latin typeface="Arial"/>
                <a:ea typeface="Arial"/>
                <a:cs typeface="Arial"/>
                <a:sym typeface="Arial"/>
              </a:rPr>
              <a:t>RECORDS - Recommendations for Preservation Formats“: </a:t>
            </a:r>
            <a:r>
              <a:rPr b="0" i="0" lang="en-US" sz="1200" u="none" cap="none" strike="noStrike">
                <a:solidFill>
                  <a:srgbClr val="000000"/>
                </a:solidFill>
                <a:latin typeface="Arial"/>
                <a:ea typeface="Arial"/>
                <a:cs typeface="Arial"/>
                <a:sym typeface="Arial"/>
              </a:rPr>
              <a:t>guidelines on file formats for electronic records preservation</a:t>
            </a:r>
            <a:endParaRPr b="1" i="0" sz="1200" u="none" cap="none" strike="noStrike">
              <a:solidFill>
                <a:srgbClr val="000000"/>
              </a:solidFill>
              <a:latin typeface="Arial"/>
              <a:ea typeface="Arial"/>
              <a:cs typeface="Arial"/>
              <a:sym typeface="Arial"/>
            </a:endParaRPr>
          </a:p>
        </p:txBody>
      </p:sp>
      <p:sp>
        <p:nvSpPr>
          <p:cNvPr id="258" name="Google Shape;258;p25"/>
          <p:cNvSpPr txBox="1"/>
          <p:nvPr/>
        </p:nvSpPr>
        <p:spPr>
          <a:xfrm>
            <a:off x="256609" y="4313207"/>
            <a:ext cx="7859143" cy="4039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“The Significant Properties of Software: a Study”: </a:t>
            </a:r>
            <a:r>
              <a:rPr b="0" i="0" lang="en-US" sz="1200" u="none" cap="none" strike="noStrike">
                <a:solidFill>
                  <a:srgbClr val="000000"/>
                </a:solidFill>
                <a:latin typeface="Arial"/>
                <a:ea typeface="Arial"/>
                <a:cs typeface="Arial"/>
                <a:sym typeface="Arial"/>
              </a:rPr>
              <a:t>information on software components and their preservation</a:t>
            </a:r>
            <a:endParaRPr/>
          </a:p>
          <a:p>
            <a:pPr indent="0" lvl="0" marL="0" marR="0" rtl="0" algn="l">
              <a:lnSpc>
                <a:spcPct val="100000"/>
              </a:lnSpc>
              <a:spcBef>
                <a:spcPts val="0"/>
              </a:spcBef>
              <a:spcAft>
                <a:spcPts val="0"/>
              </a:spcAft>
              <a:buNone/>
            </a:pPr>
            <a:r>
              <a:t/>
            </a:r>
            <a:endParaRPr b="0" i="0" sz="825" u="none" cap="none" strike="noStrike">
              <a:solidFill>
                <a:srgbClr val="000000"/>
              </a:solidFill>
              <a:latin typeface="Arial"/>
              <a:ea typeface="Arial"/>
              <a:cs typeface="Arial"/>
              <a:sym typeface="Arial"/>
            </a:endParaRPr>
          </a:p>
        </p:txBody>
      </p:sp>
      <p:pic>
        <p:nvPicPr>
          <p:cNvPr id="259" name="Google Shape;259;p25"/>
          <p:cNvPicPr preferRelativeResize="0"/>
          <p:nvPr/>
        </p:nvPicPr>
        <p:blipFill rotWithShape="1">
          <a:blip r:embed="rId6">
            <a:alphaModFix/>
          </a:blip>
          <a:srcRect b="0" l="0" r="0" t="0"/>
          <a:stretch/>
        </p:blipFill>
        <p:spPr>
          <a:xfrm>
            <a:off x="6669685" y="4519477"/>
            <a:ext cx="2217706" cy="4391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6"/>
          <p:cNvSpPr txBox="1"/>
          <p:nvPr>
            <p:ph type="title"/>
          </p:nvPr>
        </p:nvSpPr>
        <p:spPr>
          <a:xfrm>
            <a:off x="-145471" y="171204"/>
            <a:ext cx="7827818" cy="577081"/>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None/>
            </a:pPr>
            <a:r>
              <a:rPr lang="en-US" sz="2200">
                <a:solidFill>
                  <a:schemeClr val="lt1"/>
                </a:solidFill>
                <a:latin typeface="Montserrat Medium"/>
                <a:ea typeface="Montserrat Medium"/>
                <a:cs typeface="Montserrat Medium"/>
                <a:sym typeface="Montserrat Medium"/>
              </a:rPr>
              <a:t>OUTCOMES FROM SURVEY IN OTHER DOMAINS </a:t>
            </a:r>
            <a:endParaRPr/>
          </a:p>
        </p:txBody>
      </p:sp>
      <p:sp>
        <p:nvSpPr>
          <p:cNvPr id="265" name="Google Shape;265;p2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ESA UNCLASSIFIED – For Official Use</a:t>
            </a:r>
            <a:endParaRPr/>
          </a:p>
        </p:txBody>
      </p:sp>
      <p:sp>
        <p:nvSpPr>
          <p:cNvPr id="266" name="Google Shape;266;p26"/>
          <p:cNvSpPr txBox="1"/>
          <p:nvPr/>
        </p:nvSpPr>
        <p:spPr>
          <a:xfrm>
            <a:off x="297874" y="860104"/>
            <a:ext cx="8499762" cy="1600438"/>
          </a:xfrm>
          <a:prstGeom prst="rect">
            <a:avLst/>
          </a:prstGeom>
          <a:noFill/>
          <a:ln>
            <a:noFill/>
          </a:ln>
        </p:spPr>
        <p:txBody>
          <a:bodyPr anchorCtr="0" anchor="t" bIns="45700" lIns="91425" spcFirstLastPara="1" rIns="91425" wrap="square" tIns="45700">
            <a:spAutoFit/>
          </a:bodyPr>
          <a:lstStyle/>
          <a:p>
            <a:pPr indent="-214313" lvl="0" marL="214313"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Montserrat"/>
                <a:ea typeface="Montserrat"/>
                <a:cs typeface="Montserrat"/>
                <a:sym typeface="Montserrat"/>
              </a:rPr>
              <a:t>No defined Best practices on Software and Document preservation in Space domain;</a:t>
            </a:r>
            <a:endParaRPr/>
          </a:p>
          <a:p>
            <a:pPr indent="-125413" lvl="0" marL="214313"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214313" lvl="0" marL="214313"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Montserrat"/>
                <a:ea typeface="Montserrat"/>
                <a:cs typeface="Montserrat"/>
                <a:sym typeface="Montserrat"/>
              </a:rPr>
              <a:t>Recommendations on document format standard in Libraries and Archives domain;</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Montserrat"/>
              <a:ea typeface="Montserrat"/>
              <a:cs typeface="Montserrat"/>
              <a:sym typeface="Montserrat"/>
            </a:endParaRPr>
          </a:p>
          <a:p>
            <a:pPr indent="-214313" lvl="0" marL="214313"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Montserrat"/>
                <a:ea typeface="Montserrat"/>
                <a:cs typeface="Montserrat"/>
                <a:sym typeface="Montserrat"/>
              </a:rPr>
              <a:t>Only few references about Software preservation approaches but no recommendations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i="1" lang="en-US" sz="1400" u="sng" cap="none" strike="noStrike">
                <a:solidFill>
                  <a:srgbClr val="000000"/>
                </a:solidFill>
                <a:latin typeface="Montserrat"/>
                <a:ea typeface="Montserrat"/>
                <a:cs typeface="Montserrat"/>
                <a:sym typeface="Montserrat"/>
              </a:rPr>
              <a:t>Need for an harmonized approach  in software preservation best practices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7"/>
          <p:cNvSpPr txBox="1"/>
          <p:nvPr>
            <p:ph type="title"/>
          </p:nvPr>
        </p:nvSpPr>
        <p:spPr>
          <a:xfrm>
            <a:off x="76202" y="191985"/>
            <a:ext cx="7827818" cy="577081"/>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None/>
            </a:pPr>
            <a:r>
              <a:rPr lang="en-US" sz="2200">
                <a:solidFill>
                  <a:schemeClr val="lt1"/>
                </a:solidFill>
                <a:latin typeface="Montserrat Medium"/>
                <a:ea typeface="Montserrat Medium"/>
                <a:cs typeface="Montserrat Medium"/>
                <a:sym typeface="Montserrat Medium"/>
              </a:rPr>
              <a:t>NEXT STEPS</a:t>
            </a:r>
            <a:endParaRPr/>
          </a:p>
        </p:txBody>
      </p:sp>
      <p:sp>
        <p:nvSpPr>
          <p:cNvPr id="272" name="Google Shape;272;p2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ESA UNCLASSIFIED – For Official Use</a:t>
            </a:r>
            <a:endParaRPr/>
          </a:p>
        </p:txBody>
      </p:sp>
      <p:pic>
        <p:nvPicPr>
          <p:cNvPr id="273" name="Google Shape;273;p27"/>
          <p:cNvPicPr preferRelativeResize="0"/>
          <p:nvPr/>
        </p:nvPicPr>
        <p:blipFill rotWithShape="1">
          <a:blip r:embed="rId3">
            <a:alphaModFix/>
          </a:blip>
          <a:srcRect b="0" l="0" r="0" t="0"/>
          <a:stretch/>
        </p:blipFill>
        <p:spPr>
          <a:xfrm>
            <a:off x="6484523" y="1244791"/>
            <a:ext cx="2421457" cy="332162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74" name="Google Shape;274;p27"/>
          <p:cNvSpPr txBox="1"/>
          <p:nvPr/>
        </p:nvSpPr>
        <p:spPr>
          <a:xfrm>
            <a:off x="238020" y="1350818"/>
            <a:ext cx="6370598" cy="2183418"/>
          </a:xfrm>
          <a:prstGeom prst="rect">
            <a:avLst/>
          </a:prstGeom>
          <a:noFill/>
          <a:ln>
            <a:noFill/>
          </a:ln>
        </p:spPr>
        <p:txBody>
          <a:bodyPr anchorCtr="0" anchor="t" bIns="45700" lIns="91425" spcFirstLastPara="1" rIns="91425" wrap="square" tIns="45700">
            <a:spAutoFit/>
          </a:bodyPr>
          <a:lstStyle/>
          <a:p>
            <a:pPr indent="-285750" lvl="0" marL="285750" marR="0" rtl="0" algn="l">
              <a:lnSpc>
                <a:spcPct val="200000"/>
              </a:lnSpc>
              <a:spcBef>
                <a:spcPts val="0"/>
              </a:spcBef>
              <a:spcAft>
                <a:spcPts val="0"/>
              </a:spcAft>
              <a:buClr>
                <a:srgbClr val="000000"/>
              </a:buClr>
              <a:buSzPts val="1400"/>
              <a:buFont typeface="Arial"/>
              <a:buChar char="•"/>
            </a:pPr>
            <a:r>
              <a:rPr b="0" i="0" lang="en-US" sz="1400" u="none" cap="none" strike="noStrike">
                <a:solidFill>
                  <a:srgbClr val="000000"/>
                </a:solidFill>
                <a:latin typeface="Montserrat"/>
                <a:ea typeface="Montserrat"/>
                <a:cs typeface="Montserrat"/>
                <a:sym typeface="Montserrat"/>
              </a:rPr>
              <a:t>Circulation of the Draft Version of the Software Preservation White Paper – by the end of WGISS#60 meeting</a:t>
            </a:r>
            <a:endParaRPr/>
          </a:p>
          <a:p>
            <a:pPr indent="-285750" lvl="0" marL="285750" marR="0" rtl="0" algn="l">
              <a:lnSpc>
                <a:spcPct val="200000"/>
              </a:lnSpc>
              <a:spcBef>
                <a:spcPts val="0"/>
              </a:spcBef>
              <a:spcAft>
                <a:spcPts val="0"/>
              </a:spcAft>
              <a:buClr>
                <a:srgbClr val="000000"/>
              </a:buClr>
              <a:buSzPts val="1400"/>
              <a:buFont typeface="Arial"/>
              <a:buChar char="•"/>
            </a:pPr>
            <a:r>
              <a:rPr b="0" i="0" lang="en-US" sz="1400" u="none" cap="none" strike="noStrike">
                <a:solidFill>
                  <a:srgbClr val="000000"/>
                </a:solidFill>
                <a:latin typeface="Montserrat"/>
                <a:ea typeface="Montserrat"/>
                <a:cs typeface="Montserrat"/>
                <a:sym typeface="Montserrat"/>
              </a:rPr>
              <a:t>Feedback from WGISS members – by 24</a:t>
            </a:r>
            <a:r>
              <a:rPr b="0" baseline="30000" i="0" lang="en-US" sz="1400" u="none" cap="none" strike="noStrike">
                <a:solidFill>
                  <a:srgbClr val="000000"/>
                </a:solidFill>
                <a:latin typeface="Montserrat"/>
                <a:ea typeface="Montserrat"/>
                <a:cs typeface="Montserrat"/>
                <a:sym typeface="Montserrat"/>
              </a:rPr>
              <a:t>th</a:t>
            </a:r>
            <a:r>
              <a:rPr b="0" i="0" lang="en-US" sz="1400" u="none" cap="none" strike="noStrike">
                <a:solidFill>
                  <a:srgbClr val="000000"/>
                </a:solidFill>
                <a:latin typeface="Montserrat"/>
                <a:ea typeface="Montserrat"/>
                <a:cs typeface="Montserrat"/>
                <a:sym typeface="Montserrat"/>
              </a:rPr>
              <a:t> of October</a:t>
            </a:r>
            <a:endParaRPr/>
          </a:p>
          <a:p>
            <a:pPr indent="-285750" lvl="0" marL="285750" marR="0" rtl="0" algn="l">
              <a:lnSpc>
                <a:spcPct val="200000"/>
              </a:lnSpc>
              <a:spcBef>
                <a:spcPts val="0"/>
              </a:spcBef>
              <a:spcAft>
                <a:spcPts val="0"/>
              </a:spcAft>
              <a:buClr>
                <a:srgbClr val="000000"/>
              </a:buClr>
              <a:buSzPts val="1400"/>
              <a:buFont typeface="Arial"/>
              <a:buChar char="•"/>
            </a:pPr>
            <a:r>
              <a:rPr b="0" i="0" lang="en-US" sz="1400" u="none" cap="none" strike="noStrike">
                <a:solidFill>
                  <a:srgbClr val="000000"/>
                </a:solidFill>
                <a:latin typeface="Montserrat"/>
                <a:ea typeface="Montserrat"/>
                <a:cs typeface="Montserrat"/>
                <a:sym typeface="Montserrat"/>
              </a:rPr>
              <a:t>Finalisation and Circulation of the final version of the Software Preservation White Paper – by the end of October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br>
              <a:rPr lang="en-US" sz="2800">
                <a:solidFill>
                  <a:schemeClr val="lt1"/>
                </a:solidFill>
                <a:latin typeface="Montserrat Medium"/>
                <a:ea typeface="Montserrat Medium"/>
                <a:cs typeface="Montserrat Medium"/>
                <a:sym typeface="Montserrat Medium"/>
              </a:rPr>
            </a:br>
            <a:br>
              <a:rPr lang="en-US" sz="2800">
                <a:solidFill>
                  <a:schemeClr val="lt1"/>
                </a:solidFill>
                <a:latin typeface="Montserrat Medium"/>
                <a:ea typeface="Montserrat Medium"/>
                <a:cs typeface="Montserrat Medium"/>
                <a:sym typeface="Montserrat Medium"/>
              </a:rPr>
            </a:br>
            <a:br>
              <a:rPr lang="en-US"/>
            </a:br>
            <a:endParaRPr b="1"/>
          </a:p>
        </p:txBody>
      </p:sp>
      <p:sp>
        <p:nvSpPr>
          <p:cNvPr id="78" name="Google Shape;78;p3"/>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79" name="Google Shape;79;p3"/>
          <p:cNvSpPr txBox="1"/>
          <p:nvPr/>
        </p:nvSpPr>
        <p:spPr>
          <a:xfrm>
            <a:off x="318693" y="1227646"/>
            <a:ext cx="8506614" cy="310854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000000"/>
                </a:solidFill>
                <a:latin typeface="Montserrat"/>
                <a:ea typeface="Montserrat"/>
                <a:cs typeface="Montserrat"/>
                <a:sym typeface="Montserrat"/>
              </a:rPr>
              <a:t>The white paper is intended to </a:t>
            </a:r>
            <a:r>
              <a:rPr b="0" i="1" lang="en-US" sz="1400" u="none" cap="none" strike="noStrike">
                <a:solidFill>
                  <a:srgbClr val="000000"/>
                </a:solidFill>
                <a:latin typeface="Montserrat"/>
                <a:ea typeface="Montserrat"/>
                <a:cs typeface="Montserrat"/>
                <a:sym typeface="Montserrat"/>
              </a:rPr>
              <a:t>assist data/software managers </a:t>
            </a:r>
            <a:r>
              <a:rPr b="0" i="0" lang="en-US" sz="1400" u="none" cap="none" strike="noStrike">
                <a:solidFill>
                  <a:srgbClr val="000000"/>
                </a:solidFill>
                <a:latin typeface="Montserrat"/>
                <a:ea typeface="Montserrat"/>
                <a:cs typeface="Montserrat"/>
                <a:sym typeface="Montserrat"/>
              </a:rPr>
              <a:t>in the Earth observation (EO) domain with the task of ensuring the long-term preservation of EO missions and data related software, thus improving data accessibility and usability for current and potential future users.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None/>
            </a:pPr>
            <a:r>
              <a:rPr b="0" i="0" lang="en-US" sz="1400" u="none" cap="none" strike="noStrike">
                <a:solidFill>
                  <a:srgbClr val="000000"/>
                </a:solidFill>
                <a:latin typeface="Montserrat"/>
                <a:ea typeface="Montserrat"/>
                <a:cs typeface="Montserrat"/>
                <a:sym typeface="Montserrat"/>
              </a:rPr>
              <a:t>The intended audience comprises data and software providers, decision makers and scientists, and data managers/stewards for data centres and repositories.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None/>
            </a:pPr>
            <a:r>
              <a:rPr b="0" i="0" lang="en-US" sz="1400" u="none" cap="none" strike="noStrike">
                <a:solidFill>
                  <a:srgbClr val="000000"/>
                </a:solidFill>
                <a:latin typeface="Montserrat"/>
                <a:ea typeface="Montserrat"/>
                <a:cs typeface="Montserrat"/>
                <a:sym typeface="Montserrat"/>
              </a:rPr>
              <a:t>It introduces the concept of software preservation, outlining its importance and justifying the effort to ensure effective preservation of EO data related software.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None/>
            </a:pPr>
            <a:r>
              <a:rPr b="0" i="0" lang="en-US" sz="1400" u="none" cap="none" strike="noStrike">
                <a:solidFill>
                  <a:srgbClr val="000000"/>
                </a:solidFill>
                <a:latin typeface="Montserrat"/>
                <a:ea typeface="Montserrat"/>
                <a:cs typeface="Montserrat"/>
                <a:sym typeface="Montserrat"/>
              </a:rPr>
              <a:t>Details of the main principles of software preservation is provided, as well as brief descriptions of the primary strategies that may be implemented by data managers, together with challenges.</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txBox="1"/>
          <p:nvPr>
            <p:ph type="title"/>
          </p:nvPr>
        </p:nvSpPr>
        <p:spPr>
          <a:xfrm>
            <a:off x="0" y="86904"/>
            <a:ext cx="8506614" cy="584252"/>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Clr>
                <a:srgbClr val="000000"/>
              </a:buClr>
              <a:buSzPts val="3300"/>
              <a:buNone/>
            </a:pPr>
            <a:r>
              <a:rPr lang="en-US" sz="2400"/>
              <a:t>WHY TO PRESERVE SOFTWARE</a:t>
            </a:r>
            <a:endParaRPr/>
          </a:p>
        </p:txBody>
      </p:sp>
      <p:sp>
        <p:nvSpPr>
          <p:cNvPr id="85" name="Google Shape;85;p4"/>
          <p:cNvSpPr txBox="1"/>
          <p:nvPr/>
        </p:nvSpPr>
        <p:spPr>
          <a:xfrm>
            <a:off x="145472" y="1189922"/>
            <a:ext cx="8853055" cy="2246769"/>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Montserrat"/>
                <a:ea typeface="Montserrat"/>
                <a:cs typeface="Montserrat"/>
                <a:sym typeface="Montserrat"/>
              </a:rPr>
              <a:t>There are several reasons that justify expending the effort required to preserve software, foremost of which is the simple fact that </a:t>
            </a:r>
            <a:r>
              <a:rPr b="0" i="1" lang="en-US" sz="1400" u="none" cap="none" strike="noStrike">
                <a:solidFill>
                  <a:srgbClr val="000000"/>
                </a:solidFill>
                <a:latin typeface="Montserrat"/>
                <a:ea typeface="Montserrat"/>
                <a:cs typeface="Montserrat"/>
                <a:sym typeface="Montserrat"/>
              </a:rPr>
              <a:t>since data is being preserved, any associated software should be preserved alongside it to maintain the data’s maximum value</a:t>
            </a:r>
            <a:r>
              <a:rPr b="0" i="0" lang="en-US" sz="1400" u="none" cap="none" strike="noStrike">
                <a:solidFill>
                  <a:srgbClr val="000000"/>
                </a:solidFill>
                <a:latin typeface="Montserrat"/>
                <a:ea typeface="Montserrat"/>
                <a:cs typeface="Montserrat"/>
                <a:sym typeface="Montserrat"/>
              </a:rPr>
              <a:t>. </a:t>
            </a:r>
            <a:endParaRPr/>
          </a:p>
          <a:p>
            <a:pPr indent="-196850" lvl="0" marL="28575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Montserrat"/>
                <a:ea typeface="Montserrat"/>
                <a:cs typeface="Montserrat"/>
                <a:sym typeface="Montserrat"/>
              </a:rPr>
              <a:t>Having access to the original software is crucial for any potential reanalysis/reproduction of earlier work, ensuring that </a:t>
            </a:r>
            <a:r>
              <a:rPr b="0" i="1" lang="en-US" sz="1400" u="none" cap="none" strike="noStrike">
                <a:solidFill>
                  <a:srgbClr val="000000"/>
                </a:solidFill>
                <a:latin typeface="Montserrat"/>
                <a:ea typeface="Montserrat"/>
                <a:cs typeface="Montserrat"/>
                <a:sym typeface="Montserrat"/>
              </a:rPr>
              <a:t>researchers can understand how data was processed in the past</a:t>
            </a:r>
            <a:r>
              <a:rPr b="0" i="0" lang="en-US" sz="1400" u="none" cap="none" strike="noStrike">
                <a:solidFill>
                  <a:srgbClr val="000000"/>
                </a:solidFill>
                <a:latin typeface="Montserrat"/>
                <a:ea typeface="Montserrat"/>
                <a:cs typeface="Montserrat"/>
                <a:sym typeface="Montserrat"/>
              </a:rPr>
              <a:t>, thus enabling meaningful comparisons with modern data analysis. </a:t>
            </a:r>
            <a:endParaRPr/>
          </a:p>
          <a:p>
            <a:pPr indent="-196850" lvl="0" marL="28575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Montserrat"/>
                <a:ea typeface="Montserrat"/>
                <a:cs typeface="Montserrat"/>
                <a:sym typeface="Montserrat"/>
              </a:rPr>
              <a:t>Data processing software provides valuable historical context for scientific data as it reflects the analysis methods and technologies used over time.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0" y="168920"/>
            <a:ext cx="8902270" cy="584252"/>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Clr>
                <a:srgbClr val="000000"/>
              </a:buClr>
              <a:buSzPts val="3300"/>
              <a:buNone/>
            </a:pPr>
            <a:r>
              <a:rPr lang="en-US" sz="2400"/>
              <a:t>PRINCIPLES OF SOFTWARE PRESERVATION</a:t>
            </a:r>
            <a:endParaRPr/>
          </a:p>
        </p:txBody>
      </p:sp>
      <p:pic>
        <p:nvPicPr>
          <p:cNvPr id="91" name="Google Shape;91;p5"/>
          <p:cNvPicPr preferRelativeResize="0"/>
          <p:nvPr/>
        </p:nvPicPr>
        <p:blipFill rotWithShape="1">
          <a:blip r:embed="rId3">
            <a:alphaModFix/>
          </a:blip>
          <a:srcRect b="0" l="0" r="0" t="0"/>
          <a:stretch/>
        </p:blipFill>
        <p:spPr>
          <a:xfrm>
            <a:off x="0" y="803224"/>
            <a:ext cx="9144000" cy="2179305"/>
          </a:xfrm>
          <a:prstGeom prst="rect">
            <a:avLst/>
          </a:prstGeom>
          <a:noFill/>
          <a:ln>
            <a:noFill/>
          </a:ln>
        </p:spPr>
      </p:pic>
      <p:sp>
        <p:nvSpPr>
          <p:cNvPr id="92" name="Google Shape;92;p5"/>
          <p:cNvSpPr txBox="1"/>
          <p:nvPr/>
        </p:nvSpPr>
        <p:spPr>
          <a:xfrm>
            <a:off x="865909" y="3386169"/>
            <a:ext cx="7093527"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Montserrat"/>
                <a:ea typeface="Montserrat"/>
                <a:cs typeface="Montserrat"/>
                <a:sym typeface="Montserrat"/>
              </a:rPr>
              <a:t>These three principles, which correspond to the different phases of the software preservation process, help to guarantee the robust preservation of software while maximising benefit to, and usage by, potential future users of the software. </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6"/>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br>
              <a:rPr lang="en-US" sz="2800">
                <a:solidFill>
                  <a:schemeClr val="lt1"/>
                </a:solidFill>
                <a:latin typeface="Montserrat Medium"/>
                <a:ea typeface="Montserrat Medium"/>
                <a:cs typeface="Montserrat Medium"/>
                <a:sym typeface="Montserrat Medium"/>
              </a:rPr>
            </a:br>
            <a:br>
              <a:rPr lang="en-US"/>
            </a:br>
            <a:endParaRPr b="1"/>
          </a:p>
        </p:txBody>
      </p:sp>
      <p:sp>
        <p:nvSpPr>
          <p:cNvPr id="99" name="Google Shape;99;p6"/>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00" name="Google Shape;100;p6"/>
          <p:cNvSpPr txBox="1"/>
          <p:nvPr/>
        </p:nvSpPr>
        <p:spPr>
          <a:xfrm>
            <a:off x="90054" y="775026"/>
            <a:ext cx="8846128" cy="370870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000000"/>
                </a:solidFill>
                <a:latin typeface="Montserrat"/>
                <a:ea typeface="Montserrat"/>
                <a:cs typeface="Montserrat"/>
                <a:sym typeface="Montserrat"/>
              </a:rPr>
              <a:t>A wide array of </a:t>
            </a:r>
            <a:r>
              <a:rPr b="0" i="1" lang="en-US" sz="1400" u="none" cap="none" strike="noStrike">
                <a:solidFill>
                  <a:srgbClr val="000000"/>
                </a:solidFill>
                <a:latin typeface="Montserrat"/>
                <a:ea typeface="Montserrat"/>
                <a:cs typeface="Montserrat"/>
                <a:sym typeface="Montserrat"/>
              </a:rPr>
              <a:t>challenges face software preservation</a:t>
            </a:r>
            <a:r>
              <a:rPr b="0" i="0" lang="en-US" sz="1400" u="none" cap="none" strike="noStrike">
                <a:solidFill>
                  <a:srgbClr val="000000"/>
                </a:solidFill>
                <a:latin typeface="Montserrat"/>
                <a:ea typeface="Montserrat"/>
                <a:cs typeface="Montserrat"/>
                <a:sym typeface="Montserrat"/>
              </a:rPr>
              <a:t>, from technical complications to legal issues and resources availability. A well planned and proactive approach to software preservation may help to avoid some of the following most encountered challenges, particularly for larger, well-resourced organisations.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Montserrat"/>
              <a:ea typeface="Montserrat"/>
              <a:cs typeface="Montserrat"/>
              <a:sym typeface="Montserrat"/>
            </a:endParaRPr>
          </a:p>
          <a:p>
            <a:pPr indent="-285750" lvl="0" marL="285750"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ontserrat"/>
                <a:ea typeface="Montserrat"/>
                <a:cs typeface="Montserrat"/>
                <a:sym typeface="Montserrat"/>
              </a:rPr>
              <a:t>Lack of documentation and expert knowledge represent a challenge for the preservation process </a:t>
            </a:r>
            <a:r>
              <a:rPr b="0" i="1" lang="en-US" sz="1200" u="none" cap="none" strike="noStrike">
                <a:solidFill>
                  <a:srgbClr val="000000"/>
                </a:solidFill>
                <a:latin typeface="Montserrat"/>
                <a:ea typeface="Montserrat"/>
                <a:cs typeface="Montserrat"/>
                <a:sym typeface="Montserrat"/>
              </a:rPr>
              <a:t>(mitigated by early adoption of a preservation strategy that ensures an adequate documentation and expert knowledge collection). </a:t>
            </a:r>
            <a:endParaRPr/>
          </a:p>
          <a:p>
            <a:pPr indent="-285750" lvl="0" marL="285750" marR="0" rtl="0" algn="just">
              <a:lnSpc>
                <a:spcPct val="100000"/>
              </a:lnSpc>
              <a:spcBef>
                <a:spcPts val="600"/>
              </a:spcBef>
              <a:spcAft>
                <a:spcPts val="0"/>
              </a:spcAft>
              <a:buClr>
                <a:srgbClr val="000000"/>
              </a:buClr>
              <a:buSzPts val="1200"/>
              <a:buFont typeface="Arial"/>
              <a:buChar char="•"/>
            </a:pPr>
            <a:r>
              <a:rPr b="0" i="0" lang="en-US" sz="1200" u="none" cap="none" strike="noStrike">
                <a:solidFill>
                  <a:srgbClr val="000000"/>
                </a:solidFill>
                <a:latin typeface="Montserrat"/>
                <a:ea typeface="Montserrat"/>
                <a:cs typeface="Montserrat"/>
                <a:sym typeface="Montserrat"/>
              </a:rPr>
              <a:t>Preserving the full functionality of the software may be difficult as data managers/curators may not be familiar enough with the entire software to accurately assess whether all aspects are functioning as designed.</a:t>
            </a:r>
            <a:endParaRPr b="0" i="0" sz="1200" u="none" cap="none" strike="noStrike">
              <a:solidFill>
                <a:srgbClr val="000000"/>
              </a:solidFill>
              <a:latin typeface="Montserrat"/>
              <a:ea typeface="Montserrat"/>
              <a:cs typeface="Montserrat"/>
              <a:sym typeface="Montserrat"/>
            </a:endParaRPr>
          </a:p>
          <a:p>
            <a:pPr indent="-285750" lvl="0" marL="285750" marR="0" rtl="0" algn="just">
              <a:lnSpc>
                <a:spcPct val="100000"/>
              </a:lnSpc>
              <a:spcBef>
                <a:spcPts val="600"/>
              </a:spcBef>
              <a:spcAft>
                <a:spcPts val="0"/>
              </a:spcAft>
              <a:buClr>
                <a:srgbClr val="000000"/>
              </a:buClr>
              <a:buSzPts val="1200"/>
              <a:buFont typeface="Arial"/>
              <a:buChar char="•"/>
            </a:pPr>
            <a:r>
              <a:rPr b="0" i="0" lang="en-US" sz="1200" u="none" cap="none" strike="noStrike">
                <a:solidFill>
                  <a:srgbClr val="000000"/>
                </a:solidFill>
                <a:latin typeface="Montserrat"/>
                <a:ea typeface="Montserrat"/>
                <a:cs typeface="Montserrat"/>
                <a:sym typeface="Montserrat"/>
              </a:rPr>
              <a:t>Risk of partial or full obsolescence prior to beginning the preservation process poses a critical risk that is particularly pronounced for software that depends on any specialised hardware </a:t>
            </a:r>
            <a:r>
              <a:rPr b="0" i="1" lang="en-US" sz="1200" u="none" cap="none" strike="noStrike">
                <a:solidFill>
                  <a:srgbClr val="000000"/>
                </a:solidFill>
                <a:latin typeface="Montserrat"/>
                <a:ea typeface="Montserrat"/>
                <a:cs typeface="Montserrat"/>
                <a:sym typeface="Montserrat"/>
              </a:rPr>
              <a:t>(mitigated by a good preservation planning).</a:t>
            </a:r>
            <a:endParaRPr/>
          </a:p>
          <a:p>
            <a:pPr indent="0" lvl="0" marL="0" marR="0" rtl="0" algn="just">
              <a:lnSpc>
                <a:spcPct val="100000"/>
              </a:lnSpc>
              <a:spcBef>
                <a:spcPts val="600"/>
              </a:spcBef>
              <a:spcAft>
                <a:spcPts val="0"/>
              </a:spcAft>
              <a:buNone/>
            </a:pPr>
            <a:r>
              <a:t/>
            </a:r>
            <a:endParaRPr b="0" i="0" sz="1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1400" u="none" cap="none" strike="noStrike">
                <a:solidFill>
                  <a:srgbClr val="000000"/>
                </a:solidFill>
                <a:latin typeface="Montserrat"/>
                <a:ea typeface="Montserrat"/>
                <a:cs typeface="Montserrat"/>
                <a:sym typeface="Montserrat"/>
              </a:rPr>
              <a:t>The need to avert these risks further reinforces the importance of planning the preservation activities as soon as possible so that software (and hardware) may be preserved while they are still available.</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7"/>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br>
              <a:rPr lang="en-US" sz="2800">
                <a:solidFill>
                  <a:schemeClr val="lt1"/>
                </a:solidFill>
                <a:latin typeface="Montserrat Medium"/>
                <a:ea typeface="Montserrat Medium"/>
                <a:cs typeface="Montserrat Medium"/>
                <a:sym typeface="Montserrat Medium"/>
              </a:rPr>
            </a:br>
            <a:br>
              <a:rPr lang="en-US"/>
            </a:br>
            <a:endParaRPr b="1"/>
          </a:p>
        </p:txBody>
      </p:sp>
      <p:sp>
        <p:nvSpPr>
          <p:cNvPr id="107" name="Google Shape;107;p7"/>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08" name="Google Shape;108;p7"/>
          <p:cNvSpPr txBox="1"/>
          <p:nvPr/>
        </p:nvSpPr>
        <p:spPr>
          <a:xfrm>
            <a:off x="69272" y="920496"/>
            <a:ext cx="8783783" cy="3108543"/>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Montserrat"/>
                <a:ea typeface="Montserrat"/>
                <a:cs typeface="Montserrat"/>
                <a:sym typeface="Montserrat"/>
              </a:rPr>
              <a:t>Intellectual property (IP) rights which may prevent the distribution of the software without first receiving explicit permission from the rights holder.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Montserrat"/>
              <a:ea typeface="Montserrat"/>
              <a:cs typeface="Montserrat"/>
              <a:sym typeface="Montserrat"/>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Montserrat"/>
                <a:ea typeface="Montserrat"/>
                <a:cs typeface="Montserrat"/>
                <a:sym typeface="Montserrat"/>
              </a:rPr>
              <a:t>Software preservation often requires the manipulation of the software in a manner which may not be permitted by the licence agreements. </a:t>
            </a:r>
            <a:endParaRPr/>
          </a:p>
          <a:p>
            <a:pPr indent="-196850" lvl="0" marL="28575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Montserrat"/>
                <a:ea typeface="Montserrat"/>
                <a:cs typeface="Montserrat"/>
                <a:sym typeface="Montserrat"/>
              </a:rPr>
              <a:t>Resource availability, both in terms of personnel and finances. </a:t>
            </a:r>
            <a:endParaRPr/>
          </a:p>
          <a:p>
            <a:pPr indent="-196850" lvl="0" marL="28575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Montserrat"/>
                <a:ea typeface="Montserrat"/>
                <a:cs typeface="Montserrat"/>
                <a:sym typeface="Montserrat"/>
              </a:rPr>
              <a:t>Software preservation activities can involve expenses, particular if employing a strategy of technical preservation for software that relies on specialist hardware that must be purchased and preserved. </a:t>
            </a:r>
            <a:endParaRPr/>
          </a:p>
          <a:p>
            <a:pPr indent="-196850" lvl="0" marL="28575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Montserrat"/>
                <a:ea typeface="Montserrat"/>
                <a:cs typeface="Montserrat"/>
                <a:sym typeface="Montserrat"/>
              </a:rPr>
              <a:t>Even if all the required expertise are available, preservation is still a time-consuming process that requires significant effort and commitment from the personnel involved.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ESA UNCLASSIFIED – For Official Use</a:t>
            </a:r>
            <a:endParaRPr/>
          </a:p>
        </p:txBody>
      </p:sp>
      <p:grpSp>
        <p:nvGrpSpPr>
          <p:cNvPr id="114" name="Google Shape;114;p8"/>
          <p:cNvGrpSpPr/>
          <p:nvPr/>
        </p:nvGrpSpPr>
        <p:grpSpPr>
          <a:xfrm>
            <a:off x="1581612" y="894927"/>
            <a:ext cx="6040300" cy="777105"/>
            <a:chOff x="-86412" y="2623711"/>
            <a:chExt cx="8251198" cy="1241810"/>
          </a:xfrm>
        </p:grpSpPr>
        <p:sp>
          <p:nvSpPr>
            <p:cNvPr id="115" name="Google Shape;115;p8"/>
            <p:cNvSpPr/>
            <p:nvPr/>
          </p:nvSpPr>
          <p:spPr>
            <a:xfrm>
              <a:off x="-86412" y="2640425"/>
              <a:ext cx="2186727" cy="1225096"/>
            </a:xfrm>
            <a:prstGeom prst="ellipse">
              <a:avLst/>
            </a:prstGeom>
            <a:gradFill>
              <a:gsLst>
                <a:gs pos="0">
                  <a:srgbClr val="2C4265"/>
                </a:gs>
                <a:gs pos="100000">
                  <a:srgbClr val="B5BCCA"/>
                </a:gs>
              </a:gsLst>
              <a:lin ang="16200000" scaled="0"/>
            </a:gradFill>
            <a:ln cap="flat" cmpd="sng" w="9525">
              <a:solidFill>
                <a:srgbClr val="2F415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50" u="none" cap="none" strike="noStrike">
                  <a:solidFill>
                    <a:schemeClr val="lt1"/>
                  </a:solidFill>
                  <a:latin typeface="Arial"/>
                  <a:ea typeface="Arial"/>
                  <a:cs typeface="Arial"/>
                  <a:sym typeface="Arial"/>
                </a:rPr>
                <a:t>Preservation</a:t>
              </a:r>
              <a:endParaRPr b="1" i="0" sz="1200" u="none" cap="none" strike="noStrike">
                <a:solidFill>
                  <a:schemeClr val="lt1"/>
                </a:solidFill>
                <a:latin typeface="Arial"/>
                <a:ea typeface="Arial"/>
                <a:cs typeface="Arial"/>
                <a:sym typeface="Arial"/>
              </a:endParaRPr>
            </a:p>
          </p:txBody>
        </p:sp>
        <p:sp>
          <p:nvSpPr>
            <p:cNvPr id="116" name="Google Shape;116;p8"/>
            <p:cNvSpPr/>
            <p:nvPr/>
          </p:nvSpPr>
          <p:spPr>
            <a:xfrm>
              <a:off x="2107350" y="2642422"/>
              <a:ext cx="1978752" cy="1217945"/>
            </a:xfrm>
            <a:prstGeom prst="ellipse">
              <a:avLst/>
            </a:prstGeom>
            <a:gradFill>
              <a:gsLst>
                <a:gs pos="0">
                  <a:srgbClr val="2C4265"/>
                </a:gs>
                <a:gs pos="100000">
                  <a:srgbClr val="B5BCCA"/>
                </a:gs>
              </a:gsLst>
              <a:lin ang="16200000" scaled="0"/>
            </a:gradFill>
            <a:ln cap="flat" cmpd="sng" w="9525">
              <a:solidFill>
                <a:srgbClr val="2F415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50" u="none" cap="none" strike="noStrike">
                  <a:solidFill>
                    <a:schemeClr val="lt1"/>
                  </a:solidFill>
                  <a:latin typeface="Arial"/>
                  <a:ea typeface="Arial"/>
                  <a:cs typeface="Arial"/>
                  <a:sym typeface="Arial"/>
                </a:rPr>
                <a:t>Retrieve</a:t>
              </a:r>
              <a:endParaRPr/>
            </a:p>
          </p:txBody>
        </p:sp>
        <p:sp>
          <p:nvSpPr>
            <p:cNvPr id="117" name="Google Shape;117;p8"/>
            <p:cNvSpPr/>
            <p:nvPr/>
          </p:nvSpPr>
          <p:spPr>
            <a:xfrm>
              <a:off x="4076996" y="2642416"/>
              <a:ext cx="2102025" cy="1217949"/>
            </a:xfrm>
            <a:prstGeom prst="ellipse">
              <a:avLst/>
            </a:prstGeom>
            <a:gradFill>
              <a:gsLst>
                <a:gs pos="0">
                  <a:srgbClr val="2C4265"/>
                </a:gs>
                <a:gs pos="100000">
                  <a:srgbClr val="B5BCCA"/>
                </a:gs>
              </a:gsLst>
              <a:lin ang="16200000" scaled="0"/>
            </a:gradFill>
            <a:ln cap="flat" cmpd="sng" w="9525">
              <a:solidFill>
                <a:srgbClr val="2F415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50" u="none" cap="none" strike="noStrike">
                  <a:solidFill>
                    <a:schemeClr val="lt1"/>
                  </a:solidFill>
                  <a:latin typeface="Arial"/>
                  <a:ea typeface="Arial"/>
                  <a:cs typeface="Arial"/>
                  <a:sym typeface="Arial"/>
                </a:rPr>
                <a:t>Reconstruct</a:t>
              </a:r>
              <a:endParaRPr/>
            </a:p>
          </p:txBody>
        </p:sp>
        <p:sp>
          <p:nvSpPr>
            <p:cNvPr id="118" name="Google Shape;118;p8"/>
            <p:cNvSpPr/>
            <p:nvPr/>
          </p:nvSpPr>
          <p:spPr>
            <a:xfrm>
              <a:off x="6184786" y="2623711"/>
              <a:ext cx="1980000" cy="1224000"/>
            </a:xfrm>
            <a:prstGeom prst="ellipse">
              <a:avLst/>
            </a:prstGeom>
            <a:gradFill>
              <a:gsLst>
                <a:gs pos="0">
                  <a:srgbClr val="2C4265"/>
                </a:gs>
                <a:gs pos="100000">
                  <a:srgbClr val="B5BCCA"/>
                </a:gs>
              </a:gsLst>
              <a:lin ang="16200000" scaled="0"/>
            </a:gradFill>
            <a:ln cap="flat" cmpd="sng" w="9525">
              <a:solidFill>
                <a:srgbClr val="2F415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50" u="none" cap="none" strike="noStrike">
                  <a:solidFill>
                    <a:schemeClr val="lt1"/>
                  </a:solidFill>
                  <a:latin typeface="Arial"/>
                  <a:ea typeface="Arial"/>
                  <a:cs typeface="Arial"/>
                  <a:sym typeface="Arial"/>
                </a:rPr>
                <a:t>Replay </a:t>
              </a:r>
              <a:endParaRPr/>
            </a:p>
          </p:txBody>
        </p:sp>
        <p:sp>
          <p:nvSpPr>
            <p:cNvPr id="119" name="Google Shape;119;p8"/>
            <p:cNvSpPr/>
            <p:nvPr/>
          </p:nvSpPr>
          <p:spPr>
            <a:xfrm rot="5400000">
              <a:off x="1804572" y="3041501"/>
              <a:ext cx="584815" cy="396342"/>
            </a:xfrm>
            <a:prstGeom prst="triangle">
              <a:avLst>
                <a:gd fmla="val 50000" name="adj"/>
              </a:avLst>
            </a:prstGeom>
            <a:solidFill>
              <a:schemeClr val="lt1"/>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20" name="Google Shape;120;p8"/>
            <p:cNvSpPr/>
            <p:nvPr/>
          </p:nvSpPr>
          <p:spPr>
            <a:xfrm rot="5400000">
              <a:off x="3778253" y="3060209"/>
              <a:ext cx="584815" cy="396342"/>
            </a:xfrm>
            <a:prstGeom prst="triangle">
              <a:avLst>
                <a:gd fmla="val 50000" name="adj"/>
              </a:avLst>
            </a:prstGeom>
            <a:solidFill>
              <a:schemeClr val="lt1"/>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21" name="Google Shape;121;p8"/>
            <p:cNvSpPr/>
            <p:nvPr/>
          </p:nvSpPr>
          <p:spPr>
            <a:xfrm rot="5400000">
              <a:off x="5906412" y="3045495"/>
              <a:ext cx="584815" cy="396342"/>
            </a:xfrm>
            <a:prstGeom prst="triangle">
              <a:avLst>
                <a:gd fmla="val 50000" name="adj"/>
              </a:avLst>
            </a:prstGeom>
            <a:solidFill>
              <a:schemeClr val="lt1"/>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grpSp>
      <p:sp>
        <p:nvSpPr>
          <p:cNvPr id="122" name="Google Shape;122;p8"/>
          <p:cNvSpPr txBox="1"/>
          <p:nvPr/>
        </p:nvSpPr>
        <p:spPr>
          <a:xfrm>
            <a:off x="213746" y="1772611"/>
            <a:ext cx="8736290" cy="2408200"/>
          </a:xfrm>
          <a:prstGeom prst="rect">
            <a:avLst/>
          </a:prstGeom>
          <a:noFill/>
          <a:ln>
            <a:noFill/>
          </a:ln>
        </p:spPr>
        <p:txBody>
          <a:bodyPr anchorCtr="0" anchor="t" bIns="34275" lIns="68575" spcFirstLastPara="1" rIns="68575" wrap="square" tIns="34275">
            <a:noAutofit/>
          </a:bodyPr>
          <a:lstStyle/>
          <a:p>
            <a:pPr indent="0" lvl="0" marL="0" marR="0" rtl="0" algn="l">
              <a:lnSpc>
                <a:spcPct val="119000"/>
              </a:lnSpc>
              <a:spcBef>
                <a:spcPts val="0"/>
              </a:spcBef>
              <a:spcAft>
                <a:spcPts val="0"/>
              </a:spcAft>
              <a:buClr>
                <a:schemeClr val="accent1"/>
              </a:buClr>
              <a:buSzPts val="1400"/>
              <a:buFont typeface="Verdana"/>
              <a:buNone/>
            </a:pPr>
            <a:r>
              <a:rPr b="1" i="0" lang="en-US" sz="1400" u="none" cap="none" strike="noStrike">
                <a:solidFill>
                  <a:schemeClr val="dk1"/>
                </a:solidFill>
                <a:latin typeface="Montserrat"/>
                <a:ea typeface="Montserrat"/>
                <a:cs typeface="Montserrat"/>
                <a:sym typeface="Montserrat"/>
              </a:rPr>
              <a:t>Preserve</a:t>
            </a:r>
            <a:r>
              <a:rPr b="0" i="0" lang="en-US" sz="1400" u="none" cap="none" strike="noStrike">
                <a:solidFill>
                  <a:schemeClr val="dk1"/>
                </a:solidFill>
                <a:latin typeface="Montserrat"/>
                <a:ea typeface="Montserrat"/>
                <a:cs typeface="Montserrat"/>
                <a:sym typeface="Montserrat"/>
              </a:rPr>
              <a:t>: </a:t>
            </a:r>
            <a:r>
              <a:rPr b="0" i="0" lang="en-US" sz="1100" u="none" cap="none" strike="noStrike">
                <a:solidFill>
                  <a:schemeClr val="dk1"/>
                </a:solidFill>
                <a:latin typeface="Montserrat"/>
                <a:ea typeface="Montserrat"/>
                <a:cs typeface="Montserrat"/>
                <a:sym typeface="Montserrat"/>
              </a:rPr>
              <a:t>a copy of a software “product” needs to be stored for long term preservation. There should be a strategy to ensure that the storage is secure and maintains its authenticity over time, with appropriate strategies for storage replication, media refresh, format migration etc.</a:t>
            </a:r>
            <a:endParaRPr/>
          </a:p>
          <a:p>
            <a:pPr indent="0" lvl="0" marL="0" marR="0" rtl="0" algn="l">
              <a:lnSpc>
                <a:spcPct val="119000"/>
              </a:lnSpc>
              <a:spcBef>
                <a:spcPts val="280"/>
              </a:spcBef>
              <a:spcAft>
                <a:spcPts val="0"/>
              </a:spcAft>
              <a:buClr>
                <a:schemeClr val="accent1"/>
              </a:buClr>
              <a:buSzPts val="1400"/>
              <a:buFont typeface="Verdana"/>
              <a:buNone/>
            </a:pPr>
            <a:r>
              <a:rPr b="1" i="0" lang="en-US" sz="1400" u="none" cap="none" strike="noStrike">
                <a:solidFill>
                  <a:schemeClr val="dk1"/>
                </a:solidFill>
                <a:latin typeface="Montserrat"/>
                <a:ea typeface="Montserrat"/>
                <a:cs typeface="Montserrat"/>
                <a:sym typeface="Montserrat"/>
              </a:rPr>
              <a:t>Retrieve:</a:t>
            </a:r>
            <a:r>
              <a:rPr b="0" i="0" lang="en-US" sz="1400" u="none" cap="none" strike="noStrike">
                <a:solidFill>
                  <a:schemeClr val="dk1"/>
                </a:solidFill>
                <a:latin typeface="Montserrat"/>
                <a:ea typeface="Montserrat"/>
                <a:cs typeface="Montserrat"/>
                <a:sym typeface="Montserrat"/>
              </a:rPr>
              <a:t> </a:t>
            </a:r>
            <a:r>
              <a:rPr b="0" i="0" lang="en-US" sz="1100" u="none" cap="none" strike="noStrike">
                <a:solidFill>
                  <a:schemeClr val="dk1"/>
                </a:solidFill>
                <a:latin typeface="Montserrat"/>
                <a:ea typeface="Montserrat"/>
                <a:cs typeface="Montserrat"/>
                <a:sym typeface="Montserrat"/>
              </a:rPr>
              <a:t>in order to retrieve it at a date in the future, it needs to be clearly labelled and identified, with a suitable catalogue. This should provide search on its function and origin (provenance information). </a:t>
            </a:r>
            <a:endParaRPr/>
          </a:p>
          <a:p>
            <a:pPr indent="0" lvl="0" marL="0" marR="0" rtl="0" algn="l">
              <a:lnSpc>
                <a:spcPct val="119000"/>
              </a:lnSpc>
              <a:spcBef>
                <a:spcPts val="280"/>
              </a:spcBef>
              <a:spcAft>
                <a:spcPts val="0"/>
              </a:spcAft>
              <a:buClr>
                <a:schemeClr val="accent1"/>
              </a:buClr>
              <a:buSzPts val="1400"/>
              <a:buFont typeface="Verdana"/>
              <a:buNone/>
            </a:pPr>
            <a:r>
              <a:rPr b="1" i="0" lang="en-US" sz="1400" u="none" cap="none" strike="noStrike">
                <a:solidFill>
                  <a:schemeClr val="dk1"/>
                </a:solidFill>
                <a:latin typeface="Montserrat"/>
                <a:ea typeface="Montserrat"/>
                <a:cs typeface="Montserrat"/>
                <a:sym typeface="Montserrat"/>
              </a:rPr>
              <a:t>Reconstruct</a:t>
            </a:r>
            <a:r>
              <a:rPr b="0" i="0" lang="en-US" sz="1400" u="none" cap="none" strike="noStrike">
                <a:solidFill>
                  <a:schemeClr val="dk1"/>
                </a:solidFill>
                <a:latin typeface="Montserrat"/>
                <a:ea typeface="Montserrat"/>
                <a:cs typeface="Montserrat"/>
                <a:sym typeface="Montserrat"/>
              </a:rPr>
              <a:t>: </a:t>
            </a:r>
            <a:r>
              <a:rPr b="0" i="0" lang="en-US" sz="1100" u="none" cap="none" strike="noStrike">
                <a:solidFill>
                  <a:schemeClr val="dk1"/>
                </a:solidFill>
                <a:latin typeface="Montserrat"/>
                <a:ea typeface="Montserrat"/>
                <a:cs typeface="Montserrat"/>
                <a:sym typeface="Montserrat"/>
              </a:rPr>
              <a:t>The preserved product can be reinstalled or rebuilt within a sufficiently close environment to the original that it will execute satisfactorily. For software, this is a particularly complex operation, as there are a large number of contextual dependencies to the software execution environment which are required to be satisfied before the software will execute at all.</a:t>
            </a:r>
            <a:endParaRPr/>
          </a:p>
          <a:p>
            <a:pPr indent="0" lvl="0" marL="0" marR="0" rtl="0" algn="l">
              <a:lnSpc>
                <a:spcPct val="119000"/>
              </a:lnSpc>
              <a:spcBef>
                <a:spcPts val="280"/>
              </a:spcBef>
              <a:spcAft>
                <a:spcPts val="0"/>
              </a:spcAft>
              <a:buClr>
                <a:schemeClr val="accent1"/>
              </a:buClr>
              <a:buSzPts val="1400"/>
              <a:buFont typeface="Verdana"/>
              <a:buNone/>
            </a:pPr>
            <a:r>
              <a:rPr b="1" i="0" lang="en-US" sz="1400" u="none" cap="none" strike="noStrike">
                <a:solidFill>
                  <a:schemeClr val="dk1"/>
                </a:solidFill>
                <a:latin typeface="Montserrat"/>
                <a:ea typeface="Montserrat"/>
                <a:cs typeface="Montserrat"/>
                <a:sym typeface="Montserrat"/>
              </a:rPr>
              <a:t>Replay</a:t>
            </a:r>
            <a:r>
              <a:rPr b="0" i="0" lang="en-US" sz="1400" u="none" cap="none" strike="noStrike">
                <a:solidFill>
                  <a:schemeClr val="dk1"/>
                </a:solidFill>
                <a:latin typeface="Montserrat"/>
                <a:ea typeface="Montserrat"/>
                <a:cs typeface="Montserrat"/>
                <a:sym typeface="Montserrat"/>
              </a:rPr>
              <a:t>: </a:t>
            </a:r>
            <a:r>
              <a:rPr b="0" i="0" lang="en-US" sz="1100" u="none" cap="none" strike="noStrike">
                <a:solidFill>
                  <a:schemeClr val="dk1"/>
                </a:solidFill>
                <a:latin typeface="Montserrat"/>
                <a:ea typeface="Montserrat"/>
                <a:cs typeface="Montserrat"/>
                <a:sym typeface="Montserrat"/>
              </a:rPr>
              <a:t>In order to be useful at a later date, software needs be replayed, or executed and perform in a manner which is sufficient close in its behavior to the original. As with reconstruction, there may be environmental factors which may influence whether the software delivers a satisfactory level of performance. </a:t>
            </a:r>
            <a:endParaRPr/>
          </a:p>
          <a:p>
            <a:pPr indent="0" lvl="0" marL="0" marR="0" rtl="0" algn="l">
              <a:lnSpc>
                <a:spcPct val="119000"/>
              </a:lnSpc>
              <a:spcBef>
                <a:spcPts val="280"/>
              </a:spcBef>
              <a:spcAft>
                <a:spcPts val="0"/>
              </a:spcAft>
              <a:buClr>
                <a:schemeClr val="accent1"/>
              </a:buClr>
              <a:buSzPts val="1400"/>
              <a:buFont typeface="Verdana"/>
              <a:buNone/>
            </a:pPr>
            <a:r>
              <a:t/>
            </a:r>
            <a:endParaRPr b="0" i="0" sz="14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ESA UNCLASSIFIED – For Official Use</a:t>
            </a:r>
            <a:endParaRPr/>
          </a:p>
        </p:txBody>
      </p:sp>
      <p:sp>
        <p:nvSpPr>
          <p:cNvPr id="129" name="Google Shape;129;p9"/>
          <p:cNvSpPr txBox="1"/>
          <p:nvPr>
            <p:ph type="title"/>
          </p:nvPr>
        </p:nvSpPr>
        <p:spPr>
          <a:xfrm>
            <a:off x="-53711" y="175342"/>
            <a:ext cx="7313493" cy="558949"/>
          </a:xfrm>
          <a:prstGeom prst="rect">
            <a:avLst/>
          </a:prstGeom>
          <a:noFill/>
          <a:ln>
            <a:noFill/>
          </a:ln>
        </p:spPr>
        <p:txBody>
          <a:bodyPr anchorCtr="0" anchor="t" bIns="34275" lIns="68550" spcFirstLastPara="1" rIns="68550" wrap="square" tIns="34275">
            <a:noAutofit/>
          </a:bodyPr>
          <a:lstStyle/>
          <a:p>
            <a:pPr indent="0" lvl="0" marL="158750" rtl="0" algn="l">
              <a:lnSpc>
                <a:spcPct val="100000"/>
              </a:lnSpc>
              <a:spcBef>
                <a:spcPts val="0"/>
              </a:spcBef>
              <a:spcAft>
                <a:spcPts val="0"/>
              </a:spcAft>
              <a:buNone/>
            </a:pPr>
            <a:r>
              <a:rPr lang="en-US" sz="2400">
                <a:solidFill>
                  <a:schemeClr val="lt1"/>
                </a:solidFill>
                <a:latin typeface="Montserrat Medium"/>
                <a:ea typeface="Montserrat Medium"/>
                <a:cs typeface="Montserrat Medium"/>
                <a:sym typeface="Montserrat Medium"/>
              </a:rPr>
              <a:t>SOFTWARE PRESERVATION ATTRIBUTES</a:t>
            </a:r>
            <a:endParaRPr/>
          </a:p>
        </p:txBody>
      </p:sp>
      <p:sp>
        <p:nvSpPr>
          <p:cNvPr id="130" name="Google Shape;130;p9"/>
          <p:cNvSpPr/>
          <p:nvPr/>
        </p:nvSpPr>
        <p:spPr>
          <a:xfrm>
            <a:off x="361807" y="1049564"/>
            <a:ext cx="6219265" cy="3416320"/>
          </a:xfrm>
          <a:prstGeom prst="rect">
            <a:avLst/>
          </a:prstGeom>
          <a:noFill/>
          <a:ln>
            <a:noFill/>
          </a:ln>
        </p:spPr>
        <p:txBody>
          <a:bodyPr anchorCtr="0" anchor="t" bIns="45700" lIns="91425" spcFirstLastPara="1" rIns="91425" wrap="square" tIns="45700">
            <a:spAutoFit/>
          </a:bodyPr>
          <a:lstStyle/>
          <a:p>
            <a:pPr indent="-214313" lvl="0" marL="214313" marR="0" rtl="0" algn="l">
              <a:lnSpc>
                <a:spcPct val="100000"/>
              </a:lnSpc>
              <a:spcBef>
                <a:spcPts val="0"/>
              </a:spcBef>
              <a:spcAft>
                <a:spcPts val="0"/>
              </a:spcAft>
              <a:buClr>
                <a:srgbClr val="000000"/>
              </a:buClr>
              <a:buSzPts val="1200"/>
              <a:buFont typeface="Noto Sans Symbols"/>
              <a:buChar char="✔"/>
            </a:pPr>
            <a:r>
              <a:rPr b="1" i="0" lang="en-US" sz="1200" u="none" cap="none" strike="noStrike">
                <a:solidFill>
                  <a:srgbClr val="000000"/>
                </a:solidFill>
                <a:latin typeface="Montserrat"/>
                <a:ea typeface="Montserrat"/>
                <a:cs typeface="Montserrat"/>
                <a:sym typeface="Montserrat"/>
              </a:rPr>
              <a:t>Functionality</a:t>
            </a:r>
            <a:endParaRPr/>
          </a:p>
          <a:p>
            <a:pPr indent="-214312" lvl="1" marL="557213"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Montserrat"/>
                <a:ea typeface="Montserrat"/>
                <a:cs typeface="Montserrat"/>
                <a:sym typeface="Montserrat"/>
              </a:rPr>
              <a:t>What it does and what data it depends on</a:t>
            </a:r>
            <a:endParaRPr/>
          </a:p>
          <a:p>
            <a:pPr indent="-214313" lvl="0" marL="214313" marR="0" rtl="0" algn="l">
              <a:lnSpc>
                <a:spcPct val="100000"/>
              </a:lnSpc>
              <a:spcBef>
                <a:spcPts val="0"/>
              </a:spcBef>
              <a:spcAft>
                <a:spcPts val="0"/>
              </a:spcAft>
              <a:buClr>
                <a:srgbClr val="000000"/>
              </a:buClr>
              <a:buSzPts val="1200"/>
              <a:buFont typeface="Noto Sans Symbols"/>
              <a:buChar char="✔"/>
            </a:pPr>
            <a:r>
              <a:rPr b="1" i="0" lang="en-US" sz="1200" u="none" cap="none" strike="noStrike">
                <a:solidFill>
                  <a:srgbClr val="000000"/>
                </a:solidFill>
                <a:latin typeface="Montserrat"/>
                <a:ea typeface="Montserrat"/>
                <a:cs typeface="Montserrat"/>
                <a:sym typeface="Montserrat"/>
              </a:rPr>
              <a:t>Environment</a:t>
            </a:r>
            <a:endParaRPr/>
          </a:p>
          <a:p>
            <a:pPr indent="-214312" lvl="1" marL="557213"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Montserrat"/>
                <a:ea typeface="Montserrat"/>
                <a:cs typeface="Montserrat"/>
                <a:sym typeface="Montserrat"/>
              </a:rPr>
              <a:t>Platform, operating system, programming language</a:t>
            </a:r>
            <a:endParaRPr/>
          </a:p>
          <a:p>
            <a:pPr indent="-214312" lvl="1" marL="557213"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Montserrat"/>
                <a:ea typeface="Montserrat"/>
                <a:cs typeface="Montserrat"/>
                <a:sym typeface="Montserrat"/>
              </a:rPr>
              <a:t>Versions</a:t>
            </a:r>
            <a:endParaRPr/>
          </a:p>
          <a:p>
            <a:pPr indent="-214313" lvl="0" marL="214313" marR="0" rtl="0" algn="l">
              <a:lnSpc>
                <a:spcPct val="100000"/>
              </a:lnSpc>
              <a:spcBef>
                <a:spcPts val="0"/>
              </a:spcBef>
              <a:spcAft>
                <a:spcPts val="0"/>
              </a:spcAft>
              <a:buClr>
                <a:srgbClr val="000000"/>
              </a:buClr>
              <a:buSzPts val="1200"/>
              <a:buFont typeface="Noto Sans Symbols"/>
              <a:buChar char="✔"/>
            </a:pPr>
            <a:r>
              <a:rPr b="1" i="0" lang="en-US" sz="1200" u="none" cap="none" strike="noStrike">
                <a:solidFill>
                  <a:srgbClr val="000000"/>
                </a:solidFill>
                <a:latin typeface="Montserrat"/>
                <a:ea typeface="Montserrat"/>
                <a:cs typeface="Montserrat"/>
                <a:sym typeface="Montserrat"/>
              </a:rPr>
              <a:t>Dependencies</a:t>
            </a:r>
            <a:endParaRPr/>
          </a:p>
          <a:p>
            <a:pPr indent="-214312" lvl="1" marL="557213"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Montserrat"/>
                <a:ea typeface="Montserrat"/>
                <a:cs typeface="Montserrat"/>
                <a:sym typeface="Montserrat"/>
              </a:rPr>
              <a:t>Compilation dependency graph</a:t>
            </a:r>
            <a:endParaRPr/>
          </a:p>
          <a:p>
            <a:pPr indent="-214312" lvl="1" marL="557213"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Montserrat"/>
                <a:ea typeface="Montserrat"/>
                <a:cs typeface="Montserrat"/>
                <a:sym typeface="Montserrat"/>
              </a:rPr>
              <a:t>Standard libraries</a:t>
            </a:r>
            <a:endParaRPr/>
          </a:p>
          <a:p>
            <a:pPr indent="-214312" lvl="1" marL="557213"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Montserrat"/>
                <a:ea typeface="Montserrat"/>
                <a:cs typeface="Montserrat"/>
                <a:sym typeface="Montserrat"/>
              </a:rPr>
              <a:t>Other software products</a:t>
            </a:r>
            <a:endParaRPr/>
          </a:p>
          <a:p>
            <a:pPr indent="-214312" lvl="1" marL="557213"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Montserrat"/>
                <a:ea typeface="Montserrat"/>
                <a:cs typeface="Montserrat"/>
                <a:sym typeface="Montserrat"/>
              </a:rPr>
              <a:t>Specialised hardware</a:t>
            </a:r>
            <a:endParaRPr/>
          </a:p>
          <a:p>
            <a:pPr indent="-214313" lvl="0" marL="214313" marR="0" rtl="0" algn="l">
              <a:lnSpc>
                <a:spcPct val="100000"/>
              </a:lnSpc>
              <a:spcBef>
                <a:spcPts val="0"/>
              </a:spcBef>
              <a:spcAft>
                <a:spcPts val="0"/>
              </a:spcAft>
              <a:buClr>
                <a:srgbClr val="000000"/>
              </a:buClr>
              <a:buSzPts val="1200"/>
              <a:buFont typeface="Noto Sans Symbols"/>
              <a:buChar char="✔"/>
            </a:pPr>
            <a:r>
              <a:rPr b="1" i="0" lang="en-US" sz="1200" u="none" cap="none" strike="noStrike">
                <a:solidFill>
                  <a:srgbClr val="000000"/>
                </a:solidFill>
                <a:latin typeface="Montserrat"/>
                <a:ea typeface="Montserrat"/>
                <a:cs typeface="Montserrat"/>
                <a:sym typeface="Montserrat"/>
              </a:rPr>
              <a:t>Software is a Composite digital object</a:t>
            </a:r>
            <a:endParaRPr/>
          </a:p>
          <a:p>
            <a:pPr indent="-214312" lvl="1" marL="557213"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Montserrat"/>
                <a:ea typeface="Montserrat"/>
                <a:cs typeface="Montserrat"/>
                <a:sym typeface="Montserrat"/>
              </a:rPr>
              <a:t>Collection of modules</a:t>
            </a:r>
            <a:endParaRPr/>
          </a:p>
          <a:p>
            <a:pPr indent="-214312" lvl="1" marL="557213"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Montserrat"/>
                <a:ea typeface="Montserrat"/>
                <a:cs typeface="Montserrat"/>
                <a:sym typeface="Montserrat"/>
              </a:rPr>
              <a:t>Specifications, Configuration scripts, test suites, documentation</a:t>
            </a:r>
            <a:endParaRPr/>
          </a:p>
          <a:p>
            <a:pPr indent="-214313" lvl="0" marL="214313" marR="0" rtl="0" algn="l">
              <a:lnSpc>
                <a:spcPct val="100000"/>
              </a:lnSpc>
              <a:spcBef>
                <a:spcPts val="0"/>
              </a:spcBef>
              <a:spcAft>
                <a:spcPts val="0"/>
              </a:spcAft>
              <a:buClr>
                <a:srgbClr val="000000"/>
              </a:buClr>
              <a:buSzPts val="1200"/>
              <a:buFont typeface="Noto Sans Symbols"/>
              <a:buChar char="✔"/>
            </a:pPr>
            <a:r>
              <a:rPr b="1" i="0" lang="en-US" sz="1200" u="none" cap="none" strike="noStrike">
                <a:solidFill>
                  <a:srgbClr val="000000"/>
                </a:solidFill>
                <a:latin typeface="Montserrat"/>
                <a:ea typeface="Montserrat"/>
                <a:cs typeface="Montserrat"/>
                <a:sym typeface="Montserrat"/>
              </a:rPr>
              <a:t>Architecture</a:t>
            </a:r>
            <a:endParaRPr/>
          </a:p>
          <a:p>
            <a:pPr indent="-214312" lvl="1" marL="557213"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Montserrat"/>
                <a:ea typeface="Montserrat"/>
                <a:cs typeface="Montserrat"/>
                <a:sym typeface="Montserrat"/>
              </a:rPr>
              <a:t>Client/server, storage system, input / output</a:t>
            </a:r>
            <a:endParaRPr/>
          </a:p>
          <a:p>
            <a:pPr indent="-214313" lvl="0" marL="214313" marR="0" rtl="0" algn="l">
              <a:lnSpc>
                <a:spcPct val="100000"/>
              </a:lnSpc>
              <a:spcBef>
                <a:spcPts val="0"/>
              </a:spcBef>
              <a:spcAft>
                <a:spcPts val="0"/>
              </a:spcAft>
              <a:buClr>
                <a:srgbClr val="000000"/>
              </a:buClr>
              <a:buSzPts val="1200"/>
              <a:buFont typeface="Noto Sans Symbols"/>
              <a:buChar char="✔"/>
            </a:pPr>
            <a:r>
              <a:rPr b="1" i="0" lang="en-US" sz="1200" u="none" cap="none" strike="noStrike">
                <a:solidFill>
                  <a:srgbClr val="000000"/>
                </a:solidFill>
                <a:latin typeface="Montserrat"/>
                <a:ea typeface="Montserrat"/>
                <a:cs typeface="Montserrat"/>
                <a:sym typeface="Montserrat"/>
              </a:rPr>
              <a:t>User interaction</a:t>
            </a:r>
            <a:endParaRPr/>
          </a:p>
          <a:p>
            <a:pPr indent="-214312" lvl="1" marL="557213"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Montserrat"/>
                <a:ea typeface="Montserrat"/>
                <a:cs typeface="Montserrat"/>
                <a:sym typeface="Montserrat"/>
              </a:rPr>
              <a:t>Command line, User Interface</a:t>
            </a:r>
            <a:endParaRPr/>
          </a:p>
          <a:p>
            <a:pPr indent="-214312" lvl="1" marL="557213"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Montserrat"/>
                <a:ea typeface="Montserrat"/>
                <a:cs typeface="Montserrat"/>
                <a:sym typeface="Montserrat"/>
              </a:rPr>
              <a:t>User model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Iolanda maggio</dc:creator>
</cp:coreProperties>
</file>