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4"/>
    <p:sldMasterId id="2147487752" r:id="rId5"/>
    <p:sldMasterId id="2147487743" r:id="rId6"/>
    <p:sldMasterId id="2147487799" r:id="rId7"/>
    <p:sldMasterId id="2147487829" r:id="rId8"/>
  </p:sldMasterIdLst>
  <p:notesMasterIdLst>
    <p:notesMasterId r:id="rId25"/>
  </p:notesMasterIdLst>
  <p:handoutMasterIdLst>
    <p:handoutMasterId r:id="rId26"/>
  </p:handoutMasterIdLst>
  <p:sldIdLst>
    <p:sldId id="612" r:id="rId9"/>
    <p:sldId id="2893" r:id="rId10"/>
    <p:sldId id="2896" r:id="rId11"/>
    <p:sldId id="2895" r:id="rId12"/>
    <p:sldId id="298" r:id="rId13"/>
    <p:sldId id="655" r:id="rId14"/>
    <p:sldId id="2894" r:id="rId15"/>
    <p:sldId id="646" r:id="rId16"/>
    <p:sldId id="1415" r:id="rId17"/>
    <p:sldId id="2891" r:id="rId18"/>
    <p:sldId id="470" r:id="rId19"/>
    <p:sldId id="262" r:id="rId20"/>
    <p:sldId id="284" r:id="rId21"/>
    <p:sldId id="276" r:id="rId22"/>
    <p:sldId id="288" r:id="rId23"/>
    <p:sldId id="2884" r:id="rId24"/>
  </p:sldIdLst>
  <p:sldSz cx="12192000" cy="6858000"/>
  <p:notesSz cx="9931400" cy="14363700"/>
  <p:custDataLst>
    <p:tags r:id="rId27"/>
  </p:custDataLst>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FFC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0" autoAdjust="0"/>
    <p:restoredTop sz="93457" autoAdjust="0"/>
  </p:normalViewPr>
  <p:slideViewPr>
    <p:cSldViewPr snapToGrid="0">
      <p:cViewPr varScale="1">
        <p:scale>
          <a:sx n="60" d="100"/>
          <a:sy n="60" d="100"/>
        </p:scale>
        <p:origin x="840" y="48"/>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192"/>
    </p:cViewPr>
  </p:sorterViewPr>
  <p:notesViewPr>
    <p:cSldViewPr snapToGrid="0">
      <p:cViewPr varScale="1">
        <p:scale>
          <a:sx n="57" d="100"/>
          <a:sy n="57" d="100"/>
        </p:scale>
        <p:origin x="3096"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flipH="1">
            <a:off x="0" y="0"/>
            <a:ext cx="0" cy="261938"/>
          </a:xfrm>
          <a:prstGeom prst="rect">
            <a:avLst/>
          </a:prstGeom>
          <a:noFill/>
          <a:ln w="9525">
            <a:noFill/>
            <a:miter lim="800000"/>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flipH="1">
            <a:off x="9982200" y="0"/>
            <a:ext cx="0" cy="261938"/>
          </a:xfrm>
          <a:prstGeom prst="rect">
            <a:avLst/>
          </a:prstGeom>
          <a:noFill/>
          <a:ln w="9525">
            <a:noFill/>
            <a:miter lim="800000"/>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flipH="1">
            <a:off x="0" y="14090650"/>
            <a:ext cx="0" cy="261938"/>
          </a:xfrm>
          <a:prstGeom prst="rect">
            <a:avLst/>
          </a:prstGeom>
          <a:noFill/>
          <a:ln w="9525">
            <a:noFill/>
            <a:miter lim="800000"/>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77800" y="1074738"/>
            <a:ext cx="9575800" cy="5386387"/>
          </a:xfrm>
          <a:prstGeom prst="rect">
            <a:avLst/>
          </a:prstGeom>
          <a:noFill/>
          <a:ln w="9525">
            <a:solidFill>
              <a:srgbClr val="000000"/>
            </a:solidFill>
            <a:miter lim="800000"/>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ln>
          <a:effectLst/>
        </p:spPr>
        <p:txBody>
          <a:bodyPr vert="horz" wrap="square" lIns="133601" tIns="66800" rIns="133601" bIns="6680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13644562"/>
            <a:ext cx="4302125" cy="719137"/>
          </a:xfrm>
          <a:prstGeom prst="rect">
            <a:avLst/>
          </a:prstGeom>
          <a:noFill/>
          <a:ln w="9525">
            <a:noFill/>
            <a:miter lim="800000"/>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2"/>
            <a:ext cx="4302125" cy="719137"/>
          </a:xfrm>
          <a:prstGeom prst="rect">
            <a:avLst/>
          </a:prstGeom>
          <a:noFill/>
          <a:ln w="9525">
            <a:noFill/>
            <a:miter lim="800000"/>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CD8C624-FBF9-41D0-B535-DBAFBF4BD50C}" type="slidenum">
              <a:rPr lang="en-US" smtClean="0"/>
              <a:pPr>
                <a:defRPr/>
              </a:pPr>
              <a:t>4</a:t>
            </a:fld>
            <a:endParaRPr lang="en-US"/>
          </a:p>
        </p:txBody>
      </p:sp>
    </p:spTree>
    <p:extLst>
      <p:ext uri="{BB962C8B-B14F-4D97-AF65-F5344CB8AC3E}">
        <p14:creationId xmlns:p14="http://schemas.microsoft.com/office/powerpoint/2010/main" val="221982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EUMETSAT has provided several rescued data to C3S for assimilating in ERA6. These data are mainly from Nimbus and DMSP satellites for the use in ERA6: THIR (only AMVs), SSH, SSM/T, and SSM/T2. These measurements were not used in previous reanalyses. The data were obtained from tapes or deep archives from the US and were decoded, cleaned up and converted into modern format (NetCDF4). They were then quality controlled and recalibrated. The data comes with uncertainty estimates when possible.</a:t>
            </a:r>
          </a:p>
          <a:p>
            <a:endParaRPr lang="en-GB" dirty="0"/>
          </a:p>
          <a:p>
            <a:r>
              <a:rPr lang="en-GB" dirty="0"/>
              <a:t>These data are currently being undergone assimilation tests to their impact on the ERA6 system. When a neutral or positive impact is found, they will be used in ERA6. </a:t>
            </a:r>
          </a:p>
          <a:p>
            <a:endParaRPr lang="en-GB" dirty="0"/>
          </a:p>
          <a:p>
            <a:r>
              <a:rPr lang="en-GB" dirty="0"/>
              <a:t>The slide shows the impact of such an assimilation test for SSM/T data. It is a temperature sounding instrument with channels in the 60 GHz oxygen band providing information on stratospheric and tropospheric temperatures and shown by the weighting functions. </a:t>
            </a:r>
          </a:p>
          <a:p>
            <a:endParaRPr lang="en-GB" dirty="0"/>
          </a:p>
          <a:p>
            <a:r>
              <a:rPr lang="en-GB" dirty="0"/>
              <a:t>The assimilation test was done for a period when 3 SSM/T instruments were operating: F10, F12, and F13. There are already other satellite temperature sounding data assimilated during this period from AMSU, SSU, and HIRS. Even then SSM/T data provided a large significant impact globally and all vertical levels as shown in the figures .  </a:t>
            </a:r>
          </a:p>
          <a:p>
            <a:endParaRPr lang="en-GB" dirty="0"/>
          </a:p>
          <a:p>
            <a:endParaRPr lang="en-IE" dirty="0"/>
          </a:p>
        </p:txBody>
      </p:sp>
      <p:sp>
        <p:nvSpPr>
          <p:cNvPr id="4" name="Slide Number Placeholder 3"/>
          <p:cNvSpPr>
            <a:spLocks noGrp="1"/>
          </p:cNvSpPr>
          <p:nvPr>
            <p:ph type="sldNum" sz="quarter" idx="5"/>
          </p:nvPr>
        </p:nvSpPr>
        <p:spPr/>
        <p:txBody>
          <a:bodyPr/>
          <a:lstStyle/>
          <a:p>
            <a:pPr marL="0" marR="0" lvl="0" indent="0" algn="r" defTabSz="1336954" rtl="0" eaLnBrk="0" fontAlgn="base" latinLnBrk="0" hangingPunct="0">
              <a:lnSpc>
                <a:spcPct val="100000"/>
              </a:lnSpc>
              <a:spcBef>
                <a:spcPct val="0"/>
              </a:spcBef>
              <a:spcAft>
                <a:spcPct val="0"/>
              </a:spcAft>
              <a:buClrTx/>
              <a:buSzTx/>
              <a:buFontTx/>
              <a:buNone/>
              <a:tabLst/>
              <a:defRPr/>
            </a:pPr>
            <a:fld id="{7FE02029-9BE2-4139-82E8-7E205433FD51}" type="slidenum">
              <a:rPr kumimoji="0" lang="de-DE" sz="17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336954" rtl="0" eaLnBrk="0" fontAlgn="base" latinLnBrk="0" hangingPunct="0">
                <a:lnSpc>
                  <a:spcPct val="100000"/>
                </a:lnSpc>
                <a:spcBef>
                  <a:spcPct val="0"/>
                </a:spcBef>
                <a:spcAft>
                  <a:spcPct val="0"/>
                </a:spcAft>
                <a:buClrTx/>
                <a:buSzTx/>
                <a:buFontTx/>
                <a:buNone/>
                <a:tabLst/>
                <a:defRPr/>
              </a:pPr>
              <a:t>6</a:t>
            </a:fld>
            <a:endParaRPr kumimoji="0" lang="de-DE" sz="17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0195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4511" y="4401253"/>
            <a:ext cx="5486400" cy="4202255"/>
          </a:xfrm>
        </p:spPr>
        <p: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GB" sz="1200" b="1" dirty="0">
                <a:solidFill>
                  <a:srgbClr val="FF0000"/>
                </a:solidFill>
                <a:latin typeface="Bahnschrift" panose="020B0502040204020203" pitchFamily="34" charset="0"/>
              </a:rPr>
              <a:t>T</a:t>
            </a:r>
            <a:r>
              <a:rPr lang="en-GB" sz="1200" dirty="0">
                <a:solidFill>
                  <a:srgbClr val="000000"/>
                </a:solidFill>
                <a:latin typeface="Bahnschrift" panose="020B0502040204020203" pitchFamily="34" charset="0"/>
              </a:rPr>
              <a:t>emperature-</a:t>
            </a:r>
            <a:r>
              <a:rPr lang="en-GB" sz="1200" b="1" dirty="0">
                <a:solidFill>
                  <a:srgbClr val="FF0000"/>
                </a:solidFill>
                <a:latin typeface="Bahnschrift" panose="020B0502040204020203" pitchFamily="34" charset="0"/>
              </a:rPr>
              <a:t>H</a:t>
            </a:r>
            <a:r>
              <a:rPr lang="en-GB" sz="1200" dirty="0">
                <a:solidFill>
                  <a:srgbClr val="000000"/>
                </a:solidFill>
                <a:latin typeface="Bahnschrift" panose="020B0502040204020203" pitchFamily="34" charset="0"/>
              </a:rPr>
              <a:t>umidity </a:t>
            </a:r>
            <a:r>
              <a:rPr lang="en-GB" sz="1200" b="1" dirty="0">
                <a:solidFill>
                  <a:srgbClr val="FF0000"/>
                </a:solidFill>
                <a:latin typeface="Bahnschrift" panose="020B0502040204020203" pitchFamily="34" charset="0"/>
              </a:rPr>
              <a:t>I</a:t>
            </a:r>
            <a:r>
              <a:rPr lang="en-GB" sz="1200" dirty="0">
                <a:solidFill>
                  <a:srgbClr val="000000"/>
                </a:solidFill>
                <a:latin typeface="Bahnschrift" panose="020B0502040204020203" pitchFamily="34" charset="0"/>
              </a:rPr>
              <a:t>nfrared Radiometer (THIR)</a:t>
            </a:r>
            <a:r>
              <a:rPr lang="en-US" sz="1200" dirty="0">
                <a:solidFill>
                  <a:srgbClr val="000000"/>
                </a:solidFill>
                <a:latin typeface="Bahnschrift" panose="020B0502040204020203" pitchFamily="34" charset="0"/>
              </a:rPr>
              <a:t> is a two channel high resolution scanning radiometer that was mounted onboard 4 Nimbus polar satellites from 1970 (Nimbus 4) until 1985 (Nimbus 7). </a:t>
            </a:r>
            <a:endParaRPr lang="en-GB" dirty="0"/>
          </a:p>
          <a:p>
            <a:pPr fontAlgn="t"/>
            <a:endParaRPr lang="en-GB" dirty="0"/>
          </a:p>
          <a:p>
            <a:pPr fontAlgn="t"/>
            <a:r>
              <a:rPr lang="en-GB" dirty="0"/>
              <a:t>THIR was flying </a:t>
            </a:r>
            <a:r>
              <a:rPr lang="en-GB" dirty="0" err="1"/>
              <a:t>onboard</a:t>
            </a:r>
            <a:r>
              <a:rPr lang="en-GB" dirty="0"/>
              <a:t> 4 Nimbus polar satellites:</a:t>
            </a:r>
          </a:p>
          <a:p>
            <a:pPr fontAlgn="t"/>
            <a:r>
              <a:rPr lang="en-GB" dirty="0"/>
              <a:t>Satellite    |  Start date     | End date</a:t>
            </a:r>
          </a:p>
          <a:p>
            <a:pPr fontAlgn="t"/>
            <a:r>
              <a:rPr lang="en-GB" dirty="0"/>
              <a:t>Nimbus 4 | 13 Apr 1970  |31 Mar 1971</a:t>
            </a:r>
          </a:p>
          <a:p>
            <a:pPr fontAlgn="t"/>
            <a:r>
              <a:rPr lang="en-GB" dirty="0"/>
              <a:t>Nimbus 5 | 19 Dec 1972  |1 Mar 1975</a:t>
            </a:r>
          </a:p>
          <a:p>
            <a:pPr fontAlgn="t"/>
            <a:r>
              <a:rPr lang="en-GB" dirty="0"/>
              <a:t>Nimbus 6 | 18 Jun 1975  | 11 Aug 1977</a:t>
            </a:r>
          </a:p>
          <a:p>
            <a:pPr fontAlgn="t"/>
            <a:r>
              <a:rPr lang="en-GB" dirty="0"/>
              <a:t>Nimbus 7 | 30 Oct 1978  |13 May 1985</a:t>
            </a:r>
          </a:p>
          <a:p>
            <a:endParaRPr lang="en-GB" dirty="0"/>
          </a:p>
          <a:p>
            <a:r>
              <a:rPr lang="en-GB" dirty="0"/>
              <a:t>The</a:t>
            </a:r>
            <a:r>
              <a:rPr lang="en-GB" baseline="0" dirty="0"/>
              <a:t> plots shown do not contain Nimbus-7 data as they are still in the making at University of Reading within our C3S2_314 sister project </a:t>
            </a:r>
            <a:endParaRPr lang="en-GB" dirty="0"/>
          </a:p>
          <a:p>
            <a:endParaRPr lang="en-GB" dirty="0"/>
          </a:p>
          <a:p>
            <a:pPr lvl="0"/>
            <a:r>
              <a:rPr lang="en-GB" dirty="0"/>
              <a:t>THIR was operating day and night. Two channels are:  </a:t>
            </a:r>
          </a:p>
          <a:p>
            <a:pPr marL="285750" lvl="0" indent="-285750">
              <a:buFont typeface="Arial" panose="020B0604020202020204" pitchFamily="34" charset="0"/>
              <a:buChar char="•"/>
            </a:pPr>
            <a:r>
              <a:rPr lang="en-GB" dirty="0"/>
              <a:t>Water vapour 6.7 </a:t>
            </a:r>
            <a:r>
              <a:rPr lang="en-GB" dirty="0" err="1"/>
              <a:t>μm</a:t>
            </a:r>
            <a:r>
              <a:rPr lang="en-GB" dirty="0"/>
              <a:t> (6.5 </a:t>
            </a:r>
            <a:r>
              <a:rPr lang="en-GB" dirty="0" err="1"/>
              <a:t>μm</a:t>
            </a:r>
            <a:r>
              <a:rPr lang="en-GB" dirty="0"/>
              <a:t> — 7.0 </a:t>
            </a:r>
            <a:r>
              <a:rPr lang="en-GB" dirty="0" err="1"/>
              <a:t>μm</a:t>
            </a:r>
            <a:r>
              <a:rPr lang="en-GB" dirty="0"/>
              <a:t>) (we do not plan to use the WV for AMVs because of too few images available) – resolution 22 km </a:t>
            </a:r>
            <a:r>
              <a:rPr lang="en-GB" dirty="0" err="1"/>
              <a:t>ssp</a:t>
            </a:r>
            <a:r>
              <a:rPr lang="en-GB" dirty="0"/>
              <a:t> </a:t>
            </a:r>
          </a:p>
          <a:p>
            <a:pPr marL="285750" lvl="0" indent="-285750">
              <a:buFont typeface="Arial" panose="020B0604020202020204" pitchFamily="34" charset="0"/>
              <a:buChar char="•"/>
            </a:pPr>
            <a:r>
              <a:rPr lang="en-GB" dirty="0"/>
              <a:t>Infrared: 11.5 </a:t>
            </a:r>
            <a:r>
              <a:rPr lang="en-GB" dirty="0" err="1"/>
              <a:t>μm</a:t>
            </a:r>
            <a:r>
              <a:rPr lang="en-GB" dirty="0"/>
              <a:t> (10.5 </a:t>
            </a:r>
            <a:r>
              <a:rPr lang="en-GB" dirty="0" err="1"/>
              <a:t>μm</a:t>
            </a:r>
            <a:r>
              <a:rPr lang="en-GB" dirty="0"/>
              <a:t> — 12.5 </a:t>
            </a:r>
            <a:r>
              <a:rPr lang="en-GB" dirty="0" err="1"/>
              <a:t>μm</a:t>
            </a:r>
            <a:r>
              <a:rPr lang="en-GB" dirty="0"/>
              <a:t>) – resolution 7 km </a:t>
            </a:r>
            <a:r>
              <a:rPr lang="en-GB" dirty="0" err="1"/>
              <a:t>ssp</a:t>
            </a:r>
            <a:endParaRPr lang="en-GB" dirty="0"/>
          </a:p>
          <a:p>
            <a:endParaRPr lang="en-GB" dirty="0"/>
          </a:p>
          <a:p>
            <a:r>
              <a:rPr lang="en-GB" dirty="0"/>
              <a:t>A feasibility study is on going with C3S2.0 to be finished by June 2023 to analyse the THIR FDR (coming from</a:t>
            </a:r>
            <a:r>
              <a:rPr lang="en-GB" baseline="0" dirty="0"/>
              <a:t> the </a:t>
            </a:r>
            <a:r>
              <a:rPr lang="en-GB" dirty="0"/>
              <a:t> C3S2_314) project and decide if we can or not retrieve AMVs.</a:t>
            </a:r>
          </a:p>
          <a:p>
            <a:r>
              <a:rPr lang="en-GB" dirty="0"/>
              <a:t> </a:t>
            </a:r>
          </a:p>
          <a:p>
            <a:r>
              <a:rPr lang="en-GB" dirty="0"/>
              <a:t>Those AMVs are potentially very important for the reanalysis as this is a unique source of global observations available at that time (prior to 1979).</a:t>
            </a:r>
          </a:p>
          <a:p>
            <a:endParaRPr lang="en-GB" dirty="0"/>
          </a:p>
          <a:p>
            <a:r>
              <a:rPr lang="en-GB" dirty="0"/>
              <a:t>The large swath of THIR instrument is potentially very as we could derive global AMVs using 2 successive polar orbits/images. </a:t>
            </a:r>
          </a:p>
        </p:txBody>
      </p:sp>
      <p:sp>
        <p:nvSpPr>
          <p:cNvPr id="4" name="Slide Number Placeholder 3"/>
          <p:cNvSpPr>
            <a:spLocks noGrp="1"/>
          </p:cNvSpPr>
          <p:nvPr>
            <p:ph type="sldNum" sz="quarter" idx="10"/>
          </p:nvPr>
        </p:nvSpPr>
        <p:spPr/>
        <p:txBody>
          <a:bodyPr/>
          <a:lstStyle/>
          <a:p>
            <a:pPr marL="0" marR="0" lvl="0" indent="0" algn="r" defTabSz="920225" rtl="0" eaLnBrk="0" fontAlgn="base" latinLnBrk="0" hangingPunct="0">
              <a:lnSpc>
                <a:spcPct val="100000"/>
              </a:lnSpc>
              <a:spcBef>
                <a:spcPct val="0"/>
              </a:spcBef>
              <a:spcAft>
                <a:spcPct val="0"/>
              </a:spcAft>
              <a:buClrTx/>
              <a:buSzTx/>
              <a:buFontTx/>
              <a:buNone/>
              <a:tabLst/>
              <a:defRPr/>
            </a:pPr>
            <a:fld id="{216D5289-0F1F-4359-965F-64A68706BA2F}"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225"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52423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SMS/GOES 1-7 Data (1978-1996) Rescue – Progress</a:t>
            </a:r>
          </a:p>
          <a:p>
            <a:pPr marL="457200" lvl="0" indent="-342900" algn="l" rtl="0">
              <a:lnSpc>
                <a:spcPct val="115000"/>
              </a:lnSpc>
              <a:spcBef>
                <a:spcPts val="1000"/>
              </a:spcBef>
              <a:spcAft>
                <a:spcPct val="0"/>
              </a:spcAft>
              <a:buSzPts val="1800"/>
              <a:buChar char="•"/>
            </a:pPr>
            <a:r>
              <a:rPr lang="en-GB"/>
              <a:t>~2,800 Mode A images thought to be completely lost were recovered. </a:t>
            </a:r>
            <a:r>
              <a:rPr lang="en-GB">
                <a:solidFill>
                  <a:srgbClr val="FF00FF"/>
                </a:solidFill>
              </a:rPr>
              <a:t>(~60 days)</a:t>
            </a:r>
          </a:p>
          <a:p>
            <a:pPr marL="457200" lvl="0" indent="-342900" algn="l" rtl="0">
              <a:lnSpc>
                <a:spcPct val="115000"/>
              </a:lnSpc>
              <a:spcBef>
                <a:spcPts val="1000"/>
              </a:spcBef>
              <a:spcAft>
                <a:spcPct val="0"/>
              </a:spcAft>
              <a:buSzPts val="1800"/>
              <a:buChar char="•"/>
            </a:pPr>
            <a:r>
              <a:rPr lang="en-GB"/>
              <a:t>~8,100 images had corrections to at least 95% of their image lines. </a:t>
            </a:r>
            <a:r>
              <a:rPr lang="en-GB">
                <a:solidFill>
                  <a:srgbClr val="FF00FF"/>
                </a:solidFill>
              </a:rPr>
              <a:t>(~170 days)</a:t>
            </a:r>
          </a:p>
          <a:p>
            <a:pPr marL="457200" lvl="0" indent="-342900" algn="l" rtl="0">
              <a:lnSpc>
                <a:spcPct val="115000"/>
              </a:lnSpc>
              <a:spcBef>
                <a:spcPts val="1000"/>
              </a:spcBef>
              <a:spcAft>
                <a:spcPct val="0"/>
              </a:spcAft>
              <a:buSzPts val="1800"/>
              <a:buChar char="•"/>
            </a:pPr>
            <a:r>
              <a:rPr lang="en-GB"/>
              <a:t>~25,500 images had framing errors corrected that affected every visible scan in an image. </a:t>
            </a:r>
            <a:r>
              <a:rPr lang="en-GB">
                <a:solidFill>
                  <a:srgbClr val="FF00FF"/>
                </a:solidFill>
              </a:rPr>
              <a:t>(~530 days)</a:t>
            </a:r>
          </a:p>
          <a:p>
            <a:pPr marL="457200" lvl="0" indent="-342900" algn="l" rtl="0">
              <a:lnSpc>
                <a:spcPct val="115000"/>
              </a:lnSpc>
              <a:spcBef>
                <a:spcPts val="1000"/>
              </a:spcBef>
              <a:spcAft>
                <a:spcPct val="0"/>
              </a:spcAft>
              <a:buSzPts val="1800"/>
              <a:buChar char="•"/>
            </a:pPr>
            <a:r>
              <a:rPr lang="en-GB"/>
              <a:t>With removal of duplicate images, projected to reduce volume of GOES 1- 7 archive from </a:t>
            </a:r>
            <a:r>
              <a:rPr lang="en-GB">
                <a:solidFill>
                  <a:srgbClr val="FF00FF"/>
                </a:solidFill>
              </a:rPr>
              <a:t>~115 TB to ~70TB</a:t>
            </a:r>
          </a:p>
          <a:p>
            <a:pPr indent="-321945">
              <a:lnSpc>
                <a:spcPct val="115000"/>
              </a:lnSpc>
              <a:spcBef>
                <a:spcPct val="0"/>
              </a:spcBef>
              <a:buSzPts val="1800"/>
            </a:pPr>
            <a:r>
              <a:rPr lang="en-GB" sz="1200" b="1" u="sng"/>
              <a:t>Process:</a:t>
            </a:r>
          </a:p>
          <a:p>
            <a:pPr indent="-321945">
              <a:lnSpc>
                <a:spcPct val="115000"/>
              </a:lnSpc>
              <a:spcBef>
                <a:spcPct val="0"/>
              </a:spcBef>
              <a:buSzPts val="1800"/>
              <a:buFont typeface="Arial" panose="020B0604020202020204" pitchFamily="34" charset="0"/>
              <a:buChar char="•"/>
            </a:pPr>
            <a:r>
              <a:rPr lang="en-GB" sz="1200" b="1" u="sng"/>
              <a:t>GOES 1-7 provided full disk every 30min</a:t>
            </a:r>
          </a:p>
          <a:p>
            <a:pPr indent="-321945">
              <a:lnSpc>
                <a:spcPct val="115000"/>
              </a:lnSpc>
              <a:spcBef>
                <a:spcPct val="0"/>
              </a:spcBef>
              <a:buSzPts val="1800"/>
              <a:buFont typeface="Arial" panose="020B0604020202020204" pitchFamily="34" charset="0"/>
              <a:buChar char="•"/>
            </a:pPr>
            <a:r>
              <a:rPr lang="en-GB" sz="1200" b="1" u="sng"/>
              <a:t>Lines deleted/added:</a:t>
            </a:r>
            <a:r>
              <a:rPr lang="en-GB" sz="1200"/>
              <a:t> caused by multiple bad/sync or ground station send errors</a:t>
            </a:r>
          </a:p>
          <a:p>
            <a:pPr indent="-321945">
              <a:lnSpc>
                <a:spcPct val="115000"/>
              </a:lnSpc>
              <a:spcBef>
                <a:spcPct val="0"/>
              </a:spcBef>
              <a:buSzPts val="1800"/>
              <a:buFont typeface="Arial" panose="020B0604020202020204" pitchFamily="34" charset="0"/>
              <a:buChar char="•"/>
            </a:pPr>
            <a:r>
              <a:rPr lang="en-GB" sz="1200" b="1" u="sng"/>
              <a:t>Bit slip:</a:t>
            </a:r>
            <a:r>
              <a:rPr lang="en-GB" sz="1200"/>
              <a:t> Bits inserted between sync and type blocks and/or data</a:t>
            </a:r>
          </a:p>
          <a:p>
            <a:pPr indent="-321945">
              <a:lnSpc>
                <a:spcPct val="115000"/>
              </a:lnSpc>
              <a:spcBef>
                <a:spcPct val="0"/>
              </a:spcBef>
              <a:buSzPts val="1800"/>
              <a:buFont typeface="Arial" panose="020B0604020202020204" pitchFamily="34" charset="0"/>
              <a:buChar char="•"/>
            </a:pPr>
            <a:r>
              <a:rPr lang="en-GB" sz="1200" b="1" u="sng"/>
              <a:t>Fixed type:</a:t>
            </a:r>
            <a:r>
              <a:rPr lang="en-GB" sz="1200"/>
              <a:t> IR(0) or VIS (1-8) incorrect, sometimes due to bit slip and/or multiple/bad sync</a:t>
            </a:r>
          </a:p>
          <a:p>
            <a:pPr indent="-321945">
              <a:lnSpc>
                <a:spcPct val="115000"/>
              </a:lnSpc>
              <a:spcBef>
                <a:spcPct val="0"/>
              </a:spcBef>
              <a:buSzPts val="1800"/>
              <a:buFont typeface="Arial" panose="020B0604020202020204" pitchFamily="34" charset="0"/>
              <a:buChar char="•"/>
            </a:pPr>
            <a:r>
              <a:rPr lang="en-GB" sz="1200" b="1" u="sng"/>
              <a:t>Fixed line number:</a:t>
            </a:r>
            <a:r>
              <a:rPr lang="en-GB" sz="1200"/>
              <a:t> line number was changed, caused by bit error </a:t>
            </a:r>
          </a:p>
          <a:p>
            <a:pPr indent="-321945">
              <a:lnSpc>
                <a:spcPct val="115000"/>
              </a:lnSpc>
              <a:spcBef>
                <a:spcPct val="0"/>
              </a:spcBef>
              <a:buSzPts val="1800"/>
              <a:buFont typeface="Arial" panose="020B0604020202020204" pitchFamily="34" charset="0"/>
              <a:buChar char="•"/>
            </a:pPr>
            <a:r>
              <a:rPr lang="en-GB" sz="1200" b="1" u="sng"/>
              <a:t>Framing error due to incorrect block size for</a:t>
            </a:r>
            <a:r>
              <a:rPr lang="en-GB" sz="1200"/>
              <a:t> IR data</a:t>
            </a:r>
          </a:p>
          <a:p>
            <a:pPr indent="-321945">
              <a:lnSpc>
                <a:spcPct val="115000"/>
              </a:lnSpc>
              <a:spcBef>
                <a:spcPct val="0"/>
              </a:spcBef>
              <a:buSzPts val="1800"/>
            </a:pPr>
            <a:endParaRPr lang="en-GB" sz="1200"/>
          </a:p>
          <a:p>
            <a:pPr indent="-321945">
              <a:lnSpc>
                <a:spcPct val="115000"/>
              </a:lnSpc>
              <a:spcBef>
                <a:spcPct val="0"/>
              </a:spcBef>
              <a:buSzPts val="1800"/>
            </a:pPr>
            <a:r>
              <a:rPr lang="en-US"/>
              <a:t>GOES 8-15 - Data Stitching</a:t>
            </a:r>
            <a:endParaRPr lang="en-GB" sz="1200"/>
          </a:p>
          <a:p>
            <a:pPr marL="457200" lvl="0" indent="-385503" algn="l" rtl="0">
              <a:lnSpc>
                <a:spcPct val="90000"/>
              </a:lnSpc>
              <a:spcBef>
                <a:spcPts val="1000"/>
              </a:spcBef>
              <a:spcAft>
                <a:spcPct val="0"/>
              </a:spcAft>
              <a:buSzTx/>
              <a:buChar char="•"/>
            </a:pPr>
            <a:r>
              <a:rPr lang="en-GB" sz="1200"/>
              <a:t>Stitching together GOES domains for consistent 30 min “Full” Disk CDR</a:t>
            </a:r>
          </a:p>
          <a:p>
            <a:pPr marL="457200" lvl="0" indent="-385503" algn="l" rtl="0">
              <a:lnSpc>
                <a:spcPct val="90000"/>
              </a:lnSpc>
              <a:spcBef>
                <a:spcPct val="0"/>
              </a:spcBef>
              <a:spcAft>
                <a:spcPct val="0"/>
              </a:spcAft>
              <a:buSzTx/>
              <a:buChar char="•"/>
            </a:pPr>
            <a:r>
              <a:rPr lang="en-GB" sz="1200"/>
              <a:t>Unlike some of the other geostationary satellites, GOES 8-15 made observations in several domains to optimize temporal coverage over the USA</a:t>
            </a:r>
          </a:p>
          <a:p>
            <a:pPr indent="-321945">
              <a:lnSpc>
                <a:spcPct val="115000"/>
              </a:lnSpc>
              <a:spcBef>
                <a:spcPct val="0"/>
              </a:spcBef>
              <a:buSzPts val="1800"/>
            </a:pPr>
            <a:endParaRPr lang="en-GB" sz="1200"/>
          </a:p>
          <a:p>
            <a:pPr marL="0" marR="0" lvl="0" indent="0" algn="l" defTabSz="914400" rtl="0" eaLnBrk="0" fontAlgn="base" latinLnBrk="0" hangingPunct="0">
              <a:lnSpc>
                <a:spcPct val="100000"/>
              </a:lnSpc>
              <a:spcBef>
                <a:spcPct val="30000"/>
              </a:spcBef>
              <a:spcAft>
                <a:spcPct val="0"/>
              </a:spcAft>
              <a:buClrTx/>
              <a:buSzTx/>
              <a:buFontTx/>
              <a:buNone/>
              <a:defRPr/>
            </a:pPr>
            <a:r>
              <a:rPr lang="en-US" sz="1200"/>
              <a:t>QC tools to detect and flag anomalies - complete for all Meteosat, Himawari, and GOES-8 onwards. Extending to rescued SMS, and GOES-1 to -7 data</a:t>
            </a:r>
            <a:endParaRPr lang="en-GB" sz="1200"/>
          </a:p>
          <a:p>
            <a:pPr marL="0" marR="0" lvl="0" indent="0" algn="l" defTabSz="914400" rtl="0" eaLnBrk="0" fontAlgn="base" latinLnBrk="0" hangingPunct="0">
              <a:lnSpc>
                <a:spcPct val="100000"/>
              </a:lnSpc>
              <a:spcBef>
                <a:spcPct val="30000"/>
              </a:spcBef>
              <a:spcAft>
                <a:spcPct val="0"/>
              </a:spcAft>
              <a:buClrTx/>
              <a:buSzTx/>
              <a:buFontTx/>
              <a:buNone/>
              <a:defRPr/>
            </a:pPr>
            <a:endParaRPr lang="en-GB" sz="1200"/>
          </a:p>
          <a:p>
            <a:pPr marL="0" marR="0" lvl="0" indent="0" algn="l" defTabSz="914400" rtl="0" eaLnBrk="0" fontAlgn="base" latinLnBrk="0" hangingPunct="0">
              <a:lnSpc>
                <a:spcPct val="100000"/>
              </a:lnSpc>
              <a:spcBef>
                <a:spcPct val="30000"/>
              </a:spcBef>
              <a:spcAft>
                <a:spcPct val="0"/>
              </a:spcAft>
              <a:buClrTx/>
              <a:buSzTx/>
              <a:buFontTx/>
              <a:buNone/>
              <a:defRPr/>
            </a:pPr>
            <a:r>
              <a:rPr lang="en-GB" sz="1200"/>
              <a:t>Still apparent gap over Indian Ocean</a:t>
            </a:r>
            <a:endParaRPr lang="en-US" sz="120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10</a:t>
            </a:fld>
            <a:endParaRPr lang="de-DE"/>
          </a:p>
        </p:txBody>
      </p:sp>
    </p:spTree>
    <p:extLst>
      <p:ext uri="{BB962C8B-B14F-4D97-AF65-F5344CB8AC3E}">
        <p14:creationId xmlns:p14="http://schemas.microsoft.com/office/powerpoint/2010/main" val="1050499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11</a:t>
            </a:fld>
            <a:endParaRPr lang="de-DE"/>
          </a:p>
        </p:txBody>
      </p:sp>
    </p:spTree>
    <p:extLst>
      <p:ext uri="{BB962C8B-B14F-4D97-AF65-F5344CB8AC3E}">
        <p14:creationId xmlns:p14="http://schemas.microsoft.com/office/powerpoint/2010/main" val="116324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9" name="Google Shape;89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0" name="Google Shape;105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32.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Flag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3379" y="1254271"/>
            <a:ext cx="9393251" cy="5322841"/>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torm">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398" y="1191201"/>
            <a:ext cx="9421602" cy="533890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38175335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Ocean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1199"/>
            <a:ext cx="9436548" cy="5347376"/>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368639574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Atmospher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8058" y="1199921"/>
            <a:ext cx="9406214" cy="533018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210166231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 Oceans">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9921"/>
            <a:ext cx="9421156" cy="533865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90415101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MS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610" y="1115816"/>
            <a:ext cx="9572000" cy="5424132"/>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64032671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GEO MCC">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8913" y="1199921"/>
            <a:ext cx="9463265" cy="5362516"/>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37024059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LEO MCC">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5878" y="1178260"/>
            <a:ext cx="9505713" cy="5386570"/>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391543822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 blu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12794" b="3165"/>
          <a:stretch>
            <a:fillRect/>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3291904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 yellow">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12794" b="3165"/>
          <a:stretch>
            <a:fillRect/>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861236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purpl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12794" b="3165"/>
          <a:stretch>
            <a:fillRect/>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617779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HQ">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92" y="1240251"/>
            <a:ext cx="9386105" cy="5318792"/>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139313977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green">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12794" b="3165"/>
          <a:stretch>
            <a:fillRect/>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1013831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 orang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12794" b="3165"/>
          <a:stretch>
            <a:fillRect/>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38858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amp;A - blu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t="12525" b="3434"/>
          <a:stretch>
            <a:fillRect/>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156486514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amp;A - yellow">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t="12525" b="3434"/>
          <a:stretch>
            <a:fillRect/>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45763544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amp;A - purpl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t="12525" b="3434"/>
          <a:stretch>
            <a:fillRect/>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4374480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amp;A - green">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t="12525" b="3434"/>
          <a:stretch>
            <a:fillRect/>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77932471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amp;A - orang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t="12525" b="3434"/>
          <a:stretch>
            <a:fillRect/>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334085399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Backgroun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GB"/>
              <a:t>Click to edit Master title style</a:t>
            </a:r>
          </a:p>
        </p:txBody>
      </p:sp>
      <p:sp>
        <p:nvSpPr>
          <p:cNvPr id="6" name="Text Placeholder 5"/>
          <p:cNvSpPr>
            <a:spLocks noGrp="1"/>
          </p:cNvSpPr>
          <p:nvPr>
            <p:ph type="body" sz="quarter" idx="10"/>
          </p:nvPr>
        </p:nvSpPr>
        <p:spPr>
          <a:xfrm>
            <a:off x="145053" y="1139429"/>
            <a:ext cx="11627339" cy="5262675"/>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spTree>
    <p:extLst>
      <p:ext uri="{BB962C8B-B14F-4D97-AF65-F5344CB8AC3E}">
        <p14:creationId xmlns:p14="http://schemas.microsoft.com/office/powerpoint/2010/main" val="218669883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 blue background">
    <p:bg>
      <p:bgPr>
        <a:solidFill>
          <a:srgbClr val="253948"/>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defRPr/>
            </a:pPr>
            <a:endParaRPr kumimoji="0" lang="en-GB" sz="900" b="1" i="0" u="none" strike="noStrike" kern="1200" cap="none" spc="0" normalizeH="0" baseline="0" noProof="0">
              <a:ln>
                <a:noFill/>
              </a:ln>
              <a:solidFill>
                <a:srgbClr val="00205B"/>
              </a:solidFill>
              <a:effectLst/>
              <a:uLnTx/>
              <a:uFillTx/>
              <a:latin typeface="Tahoma" pitchFamily="34" charset="0"/>
              <a:ea typeface="+mn-ea"/>
              <a:cs typeface="+mn-cs"/>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defRPr/>
            </a:pPr>
            <a:endParaRPr kumimoji="0" lang="en-GB" sz="900" b="1" i="0" u="none" strike="noStrike" kern="1200" cap="none" spc="0" normalizeH="0" baseline="0" noProof="0">
              <a:ln>
                <a:noFill/>
              </a:ln>
              <a:solidFill>
                <a:srgbClr val="00205B"/>
              </a:solidFill>
              <a:effectLst/>
              <a:uLnTx/>
              <a:uFillTx/>
              <a:latin typeface="Tahoma" pitchFamily="34" charset="0"/>
              <a:ea typeface="+mn-ea"/>
              <a:cs typeface="+mn-cs"/>
            </a:endParaRPr>
          </a:p>
        </p:txBody>
      </p:sp>
      <p:sp>
        <p:nvSpPr>
          <p:cNvPr id="2" name="Title 1"/>
          <p:cNvSpPr>
            <a:spLocks noGrp="1"/>
          </p:cNvSpPr>
          <p:nvPr>
            <p:ph type="title"/>
          </p:nvPr>
        </p:nvSpPr>
        <p:spPr>
          <a:xfrm>
            <a:off x="792479" y="-8719"/>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sp>
        <p:nvSpPr>
          <p:cNvPr id="7" name="TextBox 6"/>
          <p:cNvSpPr txBox="1"/>
          <p:nvPr userDrawn="1"/>
        </p:nvSpPr>
        <p:spPr>
          <a:xfrm>
            <a:off x="10901866" y="641568"/>
            <a:ext cx="1226619" cy="246221"/>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GB" sz="1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www.eumetsat.int</a:t>
            </a:r>
          </a:p>
        </p:txBody>
      </p:sp>
      <p:sp>
        <p:nvSpPr>
          <p:cNvPr id="6" name="Text Placeholder 5"/>
          <p:cNvSpPr>
            <a:spLocks noGrp="1"/>
          </p:cNvSpPr>
          <p:nvPr>
            <p:ph type="body" sz="quarter" idx="10"/>
          </p:nvPr>
        </p:nvSpPr>
        <p:spPr>
          <a:xfrm>
            <a:off x="145052" y="1139428"/>
            <a:ext cx="11822493" cy="52626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6201507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ured background">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l="6413" t="28964" r="31087" b="35710"/>
          <a:stretch>
            <a:fillRect/>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GB"/>
              <a:t>Click to edit Master title style</a:t>
            </a:r>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4"/>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spTree>
    <p:extLst>
      <p:ext uri="{BB962C8B-B14F-4D97-AF65-F5344CB8AC3E}">
        <p14:creationId xmlns:p14="http://schemas.microsoft.com/office/powerpoint/2010/main" val="7674612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MTG Glob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6102" y="1254582"/>
            <a:ext cx="9335283" cy="5289993"/>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372397572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307"/>
        <p:cNvGrpSpPr/>
        <p:nvPr/>
      </p:nvGrpSpPr>
      <p:grpSpPr>
        <a:xfrm>
          <a:off x="0" y="0"/>
          <a:ext cx="0" cy="0"/>
          <a:chOff x="0" y="0"/>
          <a:chExt cx="0" cy="0"/>
        </a:xfrm>
      </p:grpSpPr>
      <p:sp>
        <p:nvSpPr>
          <p:cNvPr id="308" name="Google Shape;308;p47"/>
          <p:cNvSpPr/>
          <p:nvPr/>
        </p:nvSpPr>
        <p:spPr>
          <a:xfrm>
            <a:off x="147782" y="-8719"/>
            <a:ext cx="11896436" cy="647425"/>
          </a:xfrm>
          <a:prstGeom prst="rect">
            <a:avLst/>
          </a:prstGeom>
          <a:solidFill>
            <a:srgbClr val="00205B"/>
          </a:solidFill>
          <a:ln>
            <a:noFill/>
          </a:ln>
        </p:spPr>
        <p:txBody>
          <a:bodyPr spcFirstLastPara="1" wrap="square" lIns="36000" tIns="36000" rIns="36000" bIns="360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Tahoma"/>
              <a:ea typeface="Tahoma"/>
              <a:cs typeface="Tahoma"/>
              <a:sym typeface="Tahoma"/>
            </a:endParaRPr>
          </a:p>
        </p:txBody>
      </p:sp>
      <p:sp>
        <p:nvSpPr>
          <p:cNvPr id="309" name="Google Shape;309;p47"/>
          <p:cNvSpPr/>
          <p:nvPr/>
        </p:nvSpPr>
        <p:spPr>
          <a:xfrm>
            <a:off x="145054" y="-8719"/>
            <a:ext cx="647425" cy="647425"/>
          </a:xfrm>
          <a:prstGeom prst="rect">
            <a:avLst/>
          </a:prstGeom>
          <a:solidFill>
            <a:schemeClr val="accent1"/>
          </a:solidFill>
          <a:ln>
            <a:noFill/>
          </a:ln>
        </p:spPr>
        <p:txBody>
          <a:bodyPr spcFirstLastPara="1" wrap="square" lIns="36000" tIns="36000" rIns="36000" bIns="360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Tahoma"/>
              <a:ea typeface="Tahoma"/>
              <a:cs typeface="Tahoma"/>
              <a:sym typeface="Tahoma"/>
            </a:endParaRPr>
          </a:p>
        </p:txBody>
      </p:sp>
      <p:sp>
        <p:nvSpPr>
          <p:cNvPr id="310" name="Google Shape;310;p47"/>
          <p:cNvSpPr txBox="1">
            <a:spLocks noGrp="1"/>
          </p:cNvSpPr>
          <p:nvPr>
            <p:ph type="title"/>
          </p:nvPr>
        </p:nvSpPr>
        <p:spPr>
          <a:xfrm>
            <a:off x="792480" y="1"/>
            <a:ext cx="11399520" cy="640079"/>
          </a:xfrm>
          <a:prstGeom prst="rect">
            <a:avLst/>
          </a:prstGeom>
          <a:noFill/>
          <a:ln>
            <a:noFill/>
          </a:ln>
        </p:spPr>
        <p:txBody>
          <a:bodyPr spcFirstLastPara="1" wrap="square" lIns="0" tIns="36000" rIns="36000" bIns="36000" anchor="ctr" anchorCtr="0">
            <a:norm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47"/>
          <p:cNvSpPr txBox="1">
            <a:spLocks noGrp="1"/>
          </p:cNvSpPr>
          <p:nvPr>
            <p:ph type="body" idx="1"/>
          </p:nvPr>
        </p:nvSpPr>
        <p:spPr>
          <a:xfrm>
            <a:off x="145053" y="1139429"/>
            <a:ext cx="11627339" cy="526267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2"/>
              </a:buClr>
              <a:buSzPts val="3200"/>
              <a:buChar char="•"/>
              <a:defRPr sz="3200"/>
            </a:lvl1pPr>
            <a:lvl2pPr marL="914400" lvl="1" indent="-406400" algn="l">
              <a:spcBef>
                <a:spcPts val="560"/>
              </a:spcBef>
              <a:spcAft>
                <a:spcPts val="0"/>
              </a:spcAft>
              <a:buClr>
                <a:schemeClr val="dk2"/>
              </a:buClr>
              <a:buSzPts val="2800"/>
              <a:buChar char="•"/>
              <a:defRPr sz="2800"/>
            </a:lvl2pPr>
            <a:lvl3pPr marL="1371600" lvl="2" indent="-381000" algn="l">
              <a:spcBef>
                <a:spcPts val="480"/>
              </a:spcBef>
              <a:spcAft>
                <a:spcPts val="0"/>
              </a:spcAft>
              <a:buClr>
                <a:schemeClr val="dk2"/>
              </a:buClr>
              <a:buSzPts val="2400"/>
              <a:buChar char="•"/>
              <a:defRPr sz="2400"/>
            </a:lvl3pPr>
            <a:lvl4pPr marL="1828800" lvl="3" indent="-355600" algn="l">
              <a:spcBef>
                <a:spcPts val="400"/>
              </a:spcBef>
              <a:spcAft>
                <a:spcPts val="0"/>
              </a:spcAft>
              <a:buClr>
                <a:schemeClr val="dk2"/>
              </a:buClr>
              <a:buSzPts val="2000"/>
              <a:buChar char="•"/>
              <a:defRPr sz="2000"/>
            </a:lvl4pPr>
            <a:lvl5pPr marL="2286000" lvl="4" indent="-342900" algn="l">
              <a:spcBef>
                <a:spcPts val="360"/>
              </a:spcBef>
              <a:spcAft>
                <a:spcPts val="0"/>
              </a:spcAft>
              <a:buClr>
                <a:schemeClr val="dk2"/>
              </a:buClr>
              <a:buSzPts val="1800"/>
              <a:buChar char="•"/>
              <a:defRPr sz="1800"/>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pic>
        <p:nvPicPr>
          <p:cNvPr id="312" name="Google Shape;312;p47"/>
          <p:cNvPicPr preferRelativeResize="0"/>
          <p:nvPr/>
        </p:nvPicPr>
        <p:blipFill rotWithShape="1">
          <a:blip r:embed="rId2">
            <a:alphaModFix/>
          </a:blip>
          <a:srcRect r="74091"/>
          <a:stretch/>
        </p:blipFill>
        <p:spPr>
          <a:xfrm>
            <a:off x="207400" y="83805"/>
            <a:ext cx="485747" cy="482634"/>
          </a:xfrm>
          <a:prstGeom prst="rect">
            <a:avLst/>
          </a:prstGeom>
          <a:noFill/>
          <a:ln>
            <a:noFill/>
          </a:ln>
        </p:spPr>
      </p:pic>
    </p:spTree>
    <p:extLst>
      <p:ext uri="{BB962C8B-B14F-4D97-AF65-F5344CB8AC3E}">
        <p14:creationId xmlns:p14="http://schemas.microsoft.com/office/powerpoint/2010/main" val="711076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GB"/>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67178985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536FB-2947-9E01-56BA-227A7464CA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478835F-95F6-7157-B419-F22070DD9FB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6C5C696-60F2-A6E5-1AB3-E741030424D9}"/>
              </a:ext>
            </a:extLst>
          </p:cNvPr>
          <p:cNvSpPr>
            <a:spLocks noGrp="1"/>
          </p:cNvSpPr>
          <p:nvPr>
            <p:ph type="dt" sz="half" idx="10"/>
          </p:nvPr>
        </p:nvSpPr>
        <p:spPr>
          <a:xfrm>
            <a:off x="838200" y="6356350"/>
            <a:ext cx="2743200" cy="365125"/>
          </a:xfrm>
          <a:prstGeom prst="rect">
            <a:avLst/>
          </a:prstGeom>
        </p:spPr>
        <p:txBody>
          <a:bodyPr/>
          <a:lstStyle/>
          <a:p>
            <a:fld id="{6496C1DD-8CA7-46B7-A04F-4489047E22F8}" type="datetimeFigureOut">
              <a:rPr lang="en-GB" smtClean="0"/>
              <a:t>16/10/2025</a:t>
            </a:fld>
            <a:endParaRPr lang="en-GB"/>
          </a:p>
        </p:txBody>
      </p:sp>
      <p:sp>
        <p:nvSpPr>
          <p:cNvPr id="5" name="Footer Placeholder 4">
            <a:extLst>
              <a:ext uri="{FF2B5EF4-FFF2-40B4-BE49-F238E27FC236}">
                <a16:creationId xmlns:a16="http://schemas.microsoft.com/office/drawing/2014/main" id="{0A1A5C86-3536-005B-E7AF-E30F3E3A13D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C529AE0-4CDB-F062-634B-1C4926B2E31C}"/>
              </a:ext>
            </a:extLst>
          </p:cNvPr>
          <p:cNvSpPr>
            <a:spLocks noGrp="1"/>
          </p:cNvSpPr>
          <p:nvPr>
            <p:ph type="sldNum" sz="quarter" idx="12"/>
          </p:nvPr>
        </p:nvSpPr>
        <p:spPr>
          <a:xfrm>
            <a:off x="8610600" y="6356350"/>
            <a:ext cx="2743200" cy="365125"/>
          </a:xfrm>
          <a:prstGeom prst="rect">
            <a:avLst/>
          </a:prstGeom>
        </p:spPr>
        <p:txBody>
          <a:bodyPr/>
          <a:lstStyle/>
          <a:p>
            <a:fld id="{12EC7DCD-F640-4AAD-8F20-50A23D5A246D}" type="slidenum">
              <a:rPr lang="en-GB" smtClean="0"/>
              <a:t>‹#›</a:t>
            </a:fld>
            <a:endParaRPr lang="en-GB"/>
          </a:p>
        </p:txBody>
      </p:sp>
    </p:spTree>
    <p:extLst>
      <p:ext uri="{BB962C8B-B14F-4D97-AF65-F5344CB8AC3E}">
        <p14:creationId xmlns:p14="http://schemas.microsoft.com/office/powerpoint/2010/main" val="3051634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23E9E-68B2-C3A5-2094-5BFA0EDFACC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EF2A5AA7-033D-E361-39BD-E62AEFCBD268}"/>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60F0F23-42DF-9E5C-FE6A-D1DFE2514E9E}"/>
              </a:ext>
            </a:extLst>
          </p:cNvPr>
          <p:cNvSpPr>
            <a:spLocks noGrp="1"/>
          </p:cNvSpPr>
          <p:nvPr>
            <p:ph type="dt" sz="half" idx="10"/>
          </p:nvPr>
        </p:nvSpPr>
        <p:spPr>
          <a:xfrm>
            <a:off x="838200" y="6356350"/>
            <a:ext cx="2743200" cy="365125"/>
          </a:xfrm>
          <a:prstGeom prst="rect">
            <a:avLst/>
          </a:prstGeom>
        </p:spPr>
        <p:txBody>
          <a:bodyPr/>
          <a:lstStyle/>
          <a:p>
            <a:fld id="{6496C1DD-8CA7-46B7-A04F-4489047E22F8}" type="datetimeFigureOut">
              <a:rPr lang="en-GB" smtClean="0"/>
              <a:t>16/10/2025</a:t>
            </a:fld>
            <a:endParaRPr lang="en-GB"/>
          </a:p>
        </p:txBody>
      </p:sp>
      <p:sp>
        <p:nvSpPr>
          <p:cNvPr id="5" name="Footer Placeholder 4">
            <a:extLst>
              <a:ext uri="{FF2B5EF4-FFF2-40B4-BE49-F238E27FC236}">
                <a16:creationId xmlns:a16="http://schemas.microsoft.com/office/drawing/2014/main" id="{BFF0FB37-2CB6-AEC9-E113-2708DC5FCF1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83C4D4F-4931-BE9C-A78A-4CF7910C9975}"/>
              </a:ext>
            </a:extLst>
          </p:cNvPr>
          <p:cNvSpPr>
            <a:spLocks noGrp="1"/>
          </p:cNvSpPr>
          <p:nvPr>
            <p:ph type="sldNum" sz="quarter" idx="12"/>
          </p:nvPr>
        </p:nvSpPr>
        <p:spPr>
          <a:xfrm>
            <a:off x="8610600" y="6356350"/>
            <a:ext cx="2743200" cy="365125"/>
          </a:xfrm>
          <a:prstGeom prst="rect">
            <a:avLst/>
          </a:prstGeom>
        </p:spPr>
        <p:txBody>
          <a:bodyPr/>
          <a:lstStyle/>
          <a:p>
            <a:fld id="{12EC7DCD-F640-4AAD-8F20-50A23D5A246D}" type="slidenum">
              <a:rPr lang="en-GB" smtClean="0"/>
              <a:t>‹#›</a:t>
            </a:fld>
            <a:endParaRPr lang="en-GB"/>
          </a:p>
        </p:txBody>
      </p:sp>
    </p:spTree>
    <p:extLst>
      <p:ext uri="{BB962C8B-B14F-4D97-AF65-F5344CB8AC3E}">
        <p14:creationId xmlns:p14="http://schemas.microsoft.com/office/powerpoint/2010/main" val="3630323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4748-2821-19C0-FE73-2735444272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F40A7D8-50CF-CCC1-FDD3-5D43189208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2173C2-DB90-756F-1C3F-0A35470E103C}"/>
              </a:ext>
            </a:extLst>
          </p:cNvPr>
          <p:cNvSpPr>
            <a:spLocks noGrp="1"/>
          </p:cNvSpPr>
          <p:nvPr>
            <p:ph type="dt" sz="half" idx="10"/>
          </p:nvPr>
        </p:nvSpPr>
        <p:spPr>
          <a:xfrm>
            <a:off x="838200" y="6356350"/>
            <a:ext cx="2743200" cy="365125"/>
          </a:xfrm>
          <a:prstGeom prst="rect">
            <a:avLst/>
          </a:prstGeom>
        </p:spPr>
        <p:txBody>
          <a:bodyPr/>
          <a:lstStyle/>
          <a:p>
            <a:fld id="{6496C1DD-8CA7-46B7-A04F-4489047E22F8}" type="datetimeFigureOut">
              <a:rPr lang="en-GB" smtClean="0"/>
              <a:t>16/10/2025</a:t>
            </a:fld>
            <a:endParaRPr lang="en-GB"/>
          </a:p>
        </p:txBody>
      </p:sp>
      <p:sp>
        <p:nvSpPr>
          <p:cNvPr id="5" name="Footer Placeholder 4">
            <a:extLst>
              <a:ext uri="{FF2B5EF4-FFF2-40B4-BE49-F238E27FC236}">
                <a16:creationId xmlns:a16="http://schemas.microsoft.com/office/drawing/2014/main" id="{94F6952F-F4AA-AECA-FDCE-A66A6C3E931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38AC0AC-044B-0B7F-413A-76C24A69B727}"/>
              </a:ext>
            </a:extLst>
          </p:cNvPr>
          <p:cNvSpPr>
            <a:spLocks noGrp="1"/>
          </p:cNvSpPr>
          <p:nvPr>
            <p:ph type="sldNum" sz="quarter" idx="12"/>
          </p:nvPr>
        </p:nvSpPr>
        <p:spPr>
          <a:xfrm>
            <a:off x="8610600" y="6356350"/>
            <a:ext cx="2743200" cy="365125"/>
          </a:xfrm>
          <a:prstGeom prst="rect">
            <a:avLst/>
          </a:prstGeom>
        </p:spPr>
        <p:txBody>
          <a:bodyPr/>
          <a:lstStyle/>
          <a:p>
            <a:fld id="{12EC7DCD-F640-4AAD-8F20-50A23D5A246D}" type="slidenum">
              <a:rPr lang="en-GB" smtClean="0"/>
              <a:t>‹#›</a:t>
            </a:fld>
            <a:endParaRPr lang="en-GB"/>
          </a:p>
        </p:txBody>
      </p:sp>
    </p:spTree>
    <p:extLst>
      <p:ext uri="{BB962C8B-B14F-4D97-AF65-F5344CB8AC3E}">
        <p14:creationId xmlns:p14="http://schemas.microsoft.com/office/powerpoint/2010/main" val="4114471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872F5-408A-CB95-D25D-34B73CB774D0}"/>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558F9F91-635C-3B96-4023-D0E467FB1FD5}"/>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ECD99D2-E3A8-DE0A-4167-CBB094D70DC2}"/>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49E7C1A-9307-66D6-4C28-C5E50F191365}"/>
              </a:ext>
            </a:extLst>
          </p:cNvPr>
          <p:cNvSpPr>
            <a:spLocks noGrp="1"/>
          </p:cNvSpPr>
          <p:nvPr>
            <p:ph type="dt" sz="half" idx="10"/>
          </p:nvPr>
        </p:nvSpPr>
        <p:spPr>
          <a:xfrm>
            <a:off x="838200" y="6356350"/>
            <a:ext cx="2743200" cy="365125"/>
          </a:xfrm>
          <a:prstGeom prst="rect">
            <a:avLst/>
          </a:prstGeom>
        </p:spPr>
        <p:txBody>
          <a:bodyPr/>
          <a:lstStyle/>
          <a:p>
            <a:fld id="{6496C1DD-8CA7-46B7-A04F-4489047E22F8}" type="datetimeFigureOut">
              <a:rPr lang="en-GB" smtClean="0"/>
              <a:t>16/10/2025</a:t>
            </a:fld>
            <a:endParaRPr lang="en-GB"/>
          </a:p>
        </p:txBody>
      </p:sp>
      <p:sp>
        <p:nvSpPr>
          <p:cNvPr id="6" name="Footer Placeholder 5">
            <a:extLst>
              <a:ext uri="{FF2B5EF4-FFF2-40B4-BE49-F238E27FC236}">
                <a16:creationId xmlns:a16="http://schemas.microsoft.com/office/drawing/2014/main" id="{DD073F3D-1AC6-326F-37FD-EF0AFC13DCA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DEBF6F5-1465-9553-25C6-E56F63EB9B13}"/>
              </a:ext>
            </a:extLst>
          </p:cNvPr>
          <p:cNvSpPr>
            <a:spLocks noGrp="1"/>
          </p:cNvSpPr>
          <p:nvPr>
            <p:ph type="sldNum" sz="quarter" idx="12"/>
          </p:nvPr>
        </p:nvSpPr>
        <p:spPr>
          <a:xfrm>
            <a:off x="8610600" y="6356350"/>
            <a:ext cx="2743200" cy="365125"/>
          </a:xfrm>
          <a:prstGeom prst="rect">
            <a:avLst/>
          </a:prstGeom>
        </p:spPr>
        <p:txBody>
          <a:bodyPr/>
          <a:lstStyle/>
          <a:p>
            <a:fld id="{12EC7DCD-F640-4AAD-8F20-50A23D5A246D}" type="slidenum">
              <a:rPr lang="en-GB" smtClean="0"/>
              <a:t>‹#›</a:t>
            </a:fld>
            <a:endParaRPr lang="en-GB"/>
          </a:p>
        </p:txBody>
      </p:sp>
    </p:spTree>
    <p:extLst>
      <p:ext uri="{BB962C8B-B14F-4D97-AF65-F5344CB8AC3E}">
        <p14:creationId xmlns:p14="http://schemas.microsoft.com/office/powerpoint/2010/main" val="4007816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12B8-513E-FBB5-A711-7A47454939DC}"/>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p>
        </p:txBody>
      </p:sp>
      <p:sp>
        <p:nvSpPr>
          <p:cNvPr id="3" name="Text Placeholder 2">
            <a:extLst>
              <a:ext uri="{FF2B5EF4-FFF2-40B4-BE49-F238E27FC236}">
                <a16:creationId xmlns:a16="http://schemas.microsoft.com/office/drawing/2014/main" id="{9307ED88-9D1D-DCB5-2DC4-79A93B6297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501ABF4-D248-4EF5-2654-099F568DD2D8}"/>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122A755-8C0F-2544-82F1-76B6E6B01F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E2C276F-86AB-903E-8336-C91F0B265FD8}"/>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C52A6C8-28A6-B305-EA9B-9978866DADD9}"/>
              </a:ext>
            </a:extLst>
          </p:cNvPr>
          <p:cNvSpPr>
            <a:spLocks noGrp="1"/>
          </p:cNvSpPr>
          <p:nvPr>
            <p:ph type="dt" sz="half" idx="10"/>
          </p:nvPr>
        </p:nvSpPr>
        <p:spPr>
          <a:xfrm>
            <a:off x="838200" y="6356350"/>
            <a:ext cx="2743200" cy="365125"/>
          </a:xfrm>
          <a:prstGeom prst="rect">
            <a:avLst/>
          </a:prstGeom>
        </p:spPr>
        <p:txBody>
          <a:bodyPr/>
          <a:lstStyle/>
          <a:p>
            <a:fld id="{6496C1DD-8CA7-46B7-A04F-4489047E22F8}" type="datetimeFigureOut">
              <a:rPr lang="en-GB" smtClean="0"/>
              <a:t>16/10/2025</a:t>
            </a:fld>
            <a:endParaRPr lang="en-GB"/>
          </a:p>
        </p:txBody>
      </p:sp>
      <p:sp>
        <p:nvSpPr>
          <p:cNvPr id="8" name="Footer Placeholder 7">
            <a:extLst>
              <a:ext uri="{FF2B5EF4-FFF2-40B4-BE49-F238E27FC236}">
                <a16:creationId xmlns:a16="http://schemas.microsoft.com/office/drawing/2014/main" id="{AC83F132-51BB-FEC1-5311-FBA6EC11767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95177AA8-E743-28A8-B420-F10B6088731F}"/>
              </a:ext>
            </a:extLst>
          </p:cNvPr>
          <p:cNvSpPr>
            <a:spLocks noGrp="1"/>
          </p:cNvSpPr>
          <p:nvPr>
            <p:ph type="sldNum" sz="quarter" idx="12"/>
          </p:nvPr>
        </p:nvSpPr>
        <p:spPr>
          <a:xfrm>
            <a:off x="8610600" y="6356350"/>
            <a:ext cx="2743200" cy="365125"/>
          </a:xfrm>
          <a:prstGeom prst="rect">
            <a:avLst/>
          </a:prstGeom>
        </p:spPr>
        <p:txBody>
          <a:bodyPr/>
          <a:lstStyle/>
          <a:p>
            <a:fld id="{12EC7DCD-F640-4AAD-8F20-50A23D5A246D}" type="slidenum">
              <a:rPr lang="en-GB" smtClean="0"/>
              <a:t>‹#›</a:t>
            </a:fld>
            <a:endParaRPr lang="en-GB"/>
          </a:p>
        </p:txBody>
      </p:sp>
    </p:spTree>
    <p:extLst>
      <p:ext uri="{BB962C8B-B14F-4D97-AF65-F5344CB8AC3E}">
        <p14:creationId xmlns:p14="http://schemas.microsoft.com/office/powerpoint/2010/main" val="4252870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0BB4-C0C6-9A9C-8BD7-8887ED9D280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Date Placeholder 2">
            <a:extLst>
              <a:ext uri="{FF2B5EF4-FFF2-40B4-BE49-F238E27FC236}">
                <a16:creationId xmlns:a16="http://schemas.microsoft.com/office/drawing/2014/main" id="{2E1A9877-F8C1-A448-2182-2A9324DB3FC3}"/>
              </a:ext>
            </a:extLst>
          </p:cNvPr>
          <p:cNvSpPr>
            <a:spLocks noGrp="1"/>
          </p:cNvSpPr>
          <p:nvPr>
            <p:ph type="dt" sz="half" idx="10"/>
          </p:nvPr>
        </p:nvSpPr>
        <p:spPr>
          <a:xfrm>
            <a:off x="838200" y="6356350"/>
            <a:ext cx="2743200" cy="365125"/>
          </a:xfrm>
          <a:prstGeom prst="rect">
            <a:avLst/>
          </a:prstGeom>
        </p:spPr>
        <p:txBody>
          <a:bodyPr/>
          <a:lstStyle/>
          <a:p>
            <a:fld id="{6496C1DD-8CA7-46B7-A04F-4489047E22F8}" type="datetimeFigureOut">
              <a:rPr lang="en-GB" smtClean="0"/>
              <a:t>16/10/2025</a:t>
            </a:fld>
            <a:endParaRPr lang="en-GB"/>
          </a:p>
        </p:txBody>
      </p:sp>
      <p:sp>
        <p:nvSpPr>
          <p:cNvPr id="4" name="Footer Placeholder 3">
            <a:extLst>
              <a:ext uri="{FF2B5EF4-FFF2-40B4-BE49-F238E27FC236}">
                <a16:creationId xmlns:a16="http://schemas.microsoft.com/office/drawing/2014/main" id="{1B6E21DB-AEDA-1E6E-90F3-4E739602002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400F787A-3621-9528-E121-6813A6CD330C}"/>
              </a:ext>
            </a:extLst>
          </p:cNvPr>
          <p:cNvSpPr>
            <a:spLocks noGrp="1"/>
          </p:cNvSpPr>
          <p:nvPr>
            <p:ph type="sldNum" sz="quarter" idx="12"/>
          </p:nvPr>
        </p:nvSpPr>
        <p:spPr>
          <a:xfrm>
            <a:off x="8610600" y="6356350"/>
            <a:ext cx="2743200" cy="365125"/>
          </a:xfrm>
          <a:prstGeom prst="rect">
            <a:avLst/>
          </a:prstGeom>
        </p:spPr>
        <p:txBody>
          <a:bodyPr/>
          <a:lstStyle/>
          <a:p>
            <a:fld id="{12EC7DCD-F640-4AAD-8F20-50A23D5A246D}" type="slidenum">
              <a:rPr lang="en-GB" smtClean="0"/>
              <a:t>‹#›</a:t>
            </a:fld>
            <a:endParaRPr lang="en-GB"/>
          </a:p>
        </p:txBody>
      </p:sp>
    </p:spTree>
    <p:extLst>
      <p:ext uri="{BB962C8B-B14F-4D97-AF65-F5344CB8AC3E}">
        <p14:creationId xmlns:p14="http://schemas.microsoft.com/office/powerpoint/2010/main" val="2214971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D5C564-327A-E5E5-6379-1FA4B25E948B}"/>
              </a:ext>
            </a:extLst>
          </p:cNvPr>
          <p:cNvSpPr>
            <a:spLocks noGrp="1"/>
          </p:cNvSpPr>
          <p:nvPr>
            <p:ph type="dt" sz="half" idx="10"/>
          </p:nvPr>
        </p:nvSpPr>
        <p:spPr>
          <a:xfrm>
            <a:off x="838200" y="6356350"/>
            <a:ext cx="2743200" cy="365125"/>
          </a:xfrm>
          <a:prstGeom prst="rect">
            <a:avLst/>
          </a:prstGeom>
        </p:spPr>
        <p:txBody>
          <a:bodyPr/>
          <a:lstStyle/>
          <a:p>
            <a:fld id="{6496C1DD-8CA7-46B7-A04F-4489047E22F8}" type="datetimeFigureOut">
              <a:rPr lang="en-GB" smtClean="0"/>
              <a:t>16/10/2025</a:t>
            </a:fld>
            <a:endParaRPr lang="en-GB"/>
          </a:p>
        </p:txBody>
      </p:sp>
      <p:sp>
        <p:nvSpPr>
          <p:cNvPr id="3" name="Footer Placeholder 2">
            <a:extLst>
              <a:ext uri="{FF2B5EF4-FFF2-40B4-BE49-F238E27FC236}">
                <a16:creationId xmlns:a16="http://schemas.microsoft.com/office/drawing/2014/main" id="{0567EA0E-0BBB-56E1-777A-2A4F98F97B4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152CA7A2-1363-A4EA-822F-E086B9984528}"/>
              </a:ext>
            </a:extLst>
          </p:cNvPr>
          <p:cNvSpPr>
            <a:spLocks noGrp="1"/>
          </p:cNvSpPr>
          <p:nvPr>
            <p:ph type="sldNum" sz="quarter" idx="12"/>
          </p:nvPr>
        </p:nvSpPr>
        <p:spPr>
          <a:xfrm>
            <a:off x="8610600" y="6356350"/>
            <a:ext cx="2743200" cy="365125"/>
          </a:xfrm>
          <a:prstGeom prst="rect">
            <a:avLst/>
          </a:prstGeom>
        </p:spPr>
        <p:txBody>
          <a:bodyPr/>
          <a:lstStyle/>
          <a:p>
            <a:fld id="{12EC7DCD-F640-4AAD-8F20-50A23D5A246D}" type="slidenum">
              <a:rPr lang="en-GB" smtClean="0"/>
              <a:t>‹#›</a:t>
            </a:fld>
            <a:endParaRPr lang="en-GB"/>
          </a:p>
        </p:txBody>
      </p:sp>
    </p:spTree>
    <p:extLst>
      <p:ext uri="{BB962C8B-B14F-4D97-AF65-F5344CB8AC3E}">
        <p14:creationId xmlns:p14="http://schemas.microsoft.com/office/powerpoint/2010/main" val="1273013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50747-FEFA-DB95-4934-5882797671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F845897-6A29-CB56-09A4-BFDBFF53649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17E0D83-3EA0-470D-6777-16465639D3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2540C5-2249-EE48-F2DA-7D045B342C29}"/>
              </a:ext>
            </a:extLst>
          </p:cNvPr>
          <p:cNvSpPr>
            <a:spLocks noGrp="1"/>
          </p:cNvSpPr>
          <p:nvPr>
            <p:ph type="dt" sz="half" idx="10"/>
          </p:nvPr>
        </p:nvSpPr>
        <p:spPr>
          <a:xfrm>
            <a:off x="838200" y="6356350"/>
            <a:ext cx="2743200" cy="365125"/>
          </a:xfrm>
          <a:prstGeom prst="rect">
            <a:avLst/>
          </a:prstGeom>
        </p:spPr>
        <p:txBody>
          <a:bodyPr/>
          <a:lstStyle/>
          <a:p>
            <a:fld id="{6496C1DD-8CA7-46B7-A04F-4489047E22F8}" type="datetimeFigureOut">
              <a:rPr lang="en-GB" smtClean="0"/>
              <a:t>16/10/2025</a:t>
            </a:fld>
            <a:endParaRPr lang="en-GB"/>
          </a:p>
        </p:txBody>
      </p:sp>
      <p:sp>
        <p:nvSpPr>
          <p:cNvPr id="6" name="Footer Placeholder 5">
            <a:extLst>
              <a:ext uri="{FF2B5EF4-FFF2-40B4-BE49-F238E27FC236}">
                <a16:creationId xmlns:a16="http://schemas.microsoft.com/office/drawing/2014/main" id="{08ED238E-491C-F278-1EA2-82D5EDEFBB0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28EAF36-567B-39A8-BDA0-BEE4DEBD3B02}"/>
              </a:ext>
            </a:extLst>
          </p:cNvPr>
          <p:cNvSpPr>
            <a:spLocks noGrp="1"/>
          </p:cNvSpPr>
          <p:nvPr>
            <p:ph type="sldNum" sz="quarter" idx="12"/>
          </p:nvPr>
        </p:nvSpPr>
        <p:spPr>
          <a:xfrm>
            <a:off x="8610600" y="6356350"/>
            <a:ext cx="2743200" cy="365125"/>
          </a:xfrm>
          <a:prstGeom prst="rect">
            <a:avLst/>
          </a:prstGeom>
        </p:spPr>
        <p:txBody>
          <a:bodyPr/>
          <a:lstStyle/>
          <a:p>
            <a:fld id="{12EC7DCD-F640-4AAD-8F20-50A23D5A246D}" type="slidenum">
              <a:rPr lang="en-GB" smtClean="0"/>
              <a:t>‹#›</a:t>
            </a:fld>
            <a:endParaRPr lang="en-GB"/>
          </a:p>
        </p:txBody>
      </p:sp>
    </p:spTree>
    <p:extLst>
      <p:ext uri="{BB962C8B-B14F-4D97-AF65-F5344CB8AC3E}">
        <p14:creationId xmlns:p14="http://schemas.microsoft.com/office/powerpoint/2010/main" val="366685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MTG Europ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20" y="1240115"/>
            <a:ext cx="9335286" cy="528999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2157749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306B-17B5-CC45-B1EE-8CFE0C711E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7B36755-E9C3-3B84-7D82-79F270375E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B44899-CE4F-4768-5513-655A5C47213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8B72D14-F4FE-6F40-E5E2-C840423BCA52}"/>
              </a:ext>
            </a:extLst>
          </p:cNvPr>
          <p:cNvSpPr>
            <a:spLocks noGrp="1"/>
          </p:cNvSpPr>
          <p:nvPr>
            <p:ph type="dt" sz="half" idx="10"/>
          </p:nvPr>
        </p:nvSpPr>
        <p:spPr>
          <a:xfrm>
            <a:off x="838200" y="6356350"/>
            <a:ext cx="2743200" cy="365125"/>
          </a:xfrm>
          <a:prstGeom prst="rect">
            <a:avLst/>
          </a:prstGeom>
        </p:spPr>
        <p:txBody>
          <a:bodyPr/>
          <a:lstStyle/>
          <a:p>
            <a:fld id="{6496C1DD-8CA7-46B7-A04F-4489047E22F8}" type="datetimeFigureOut">
              <a:rPr lang="en-GB" smtClean="0"/>
              <a:t>16/10/2025</a:t>
            </a:fld>
            <a:endParaRPr lang="en-GB"/>
          </a:p>
        </p:txBody>
      </p:sp>
      <p:sp>
        <p:nvSpPr>
          <p:cNvPr id="6" name="Footer Placeholder 5">
            <a:extLst>
              <a:ext uri="{FF2B5EF4-FFF2-40B4-BE49-F238E27FC236}">
                <a16:creationId xmlns:a16="http://schemas.microsoft.com/office/drawing/2014/main" id="{D9252F01-4255-2128-259A-48825C9DBA8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1845B0A-4C93-5EB8-669A-D3AED9E07CB7}"/>
              </a:ext>
            </a:extLst>
          </p:cNvPr>
          <p:cNvSpPr>
            <a:spLocks noGrp="1"/>
          </p:cNvSpPr>
          <p:nvPr>
            <p:ph type="sldNum" sz="quarter" idx="12"/>
          </p:nvPr>
        </p:nvSpPr>
        <p:spPr>
          <a:xfrm>
            <a:off x="8610600" y="6356350"/>
            <a:ext cx="2743200" cy="365125"/>
          </a:xfrm>
          <a:prstGeom prst="rect">
            <a:avLst/>
          </a:prstGeom>
        </p:spPr>
        <p:txBody>
          <a:bodyPr/>
          <a:lstStyle/>
          <a:p>
            <a:fld id="{12EC7DCD-F640-4AAD-8F20-50A23D5A246D}" type="slidenum">
              <a:rPr lang="en-GB" smtClean="0"/>
              <a:t>‹#›</a:t>
            </a:fld>
            <a:endParaRPr lang="en-GB"/>
          </a:p>
        </p:txBody>
      </p:sp>
    </p:spTree>
    <p:extLst>
      <p:ext uri="{BB962C8B-B14F-4D97-AF65-F5344CB8AC3E}">
        <p14:creationId xmlns:p14="http://schemas.microsoft.com/office/powerpoint/2010/main" val="3905886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7BF0-411C-9F69-617D-8B9289100F28}"/>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8E49A93-1C37-C90E-5B69-EA92C6198619}"/>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0323E8D-4258-D0D6-7895-4CEEE5880265}"/>
              </a:ext>
            </a:extLst>
          </p:cNvPr>
          <p:cNvSpPr>
            <a:spLocks noGrp="1"/>
          </p:cNvSpPr>
          <p:nvPr>
            <p:ph type="dt" sz="half" idx="10"/>
          </p:nvPr>
        </p:nvSpPr>
        <p:spPr>
          <a:xfrm>
            <a:off x="838200" y="6356350"/>
            <a:ext cx="2743200" cy="365125"/>
          </a:xfrm>
          <a:prstGeom prst="rect">
            <a:avLst/>
          </a:prstGeom>
        </p:spPr>
        <p:txBody>
          <a:bodyPr/>
          <a:lstStyle/>
          <a:p>
            <a:fld id="{6496C1DD-8CA7-46B7-A04F-4489047E22F8}" type="datetimeFigureOut">
              <a:rPr lang="en-GB" smtClean="0"/>
              <a:t>16/10/2025</a:t>
            </a:fld>
            <a:endParaRPr lang="en-GB"/>
          </a:p>
        </p:txBody>
      </p:sp>
      <p:sp>
        <p:nvSpPr>
          <p:cNvPr id="5" name="Footer Placeholder 4">
            <a:extLst>
              <a:ext uri="{FF2B5EF4-FFF2-40B4-BE49-F238E27FC236}">
                <a16:creationId xmlns:a16="http://schemas.microsoft.com/office/drawing/2014/main" id="{33253DC6-8859-4CC7-75A2-D90D15D9F47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B85733D-8467-B52C-CBAF-E83FDA602433}"/>
              </a:ext>
            </a:extLst>
          </p:cNvPr>
          <p:cNvSpPr>
            <a:spLocks noGrp="1"/>
          </p:cNvSpPr>
          <p:nvPr>
            <p:ph type="sldNum" sz="quarter" idx="12"/>
          </p:nvPr>
        </p:nvSpPr>
        <p:spPr>
          <a:xfrm>
            <a:off x="8610600" y="6356350"/>
            <a:ext cx="2743200" cy="365125"/>
          </a:xfrm>
          <a:prstGeom prst="rect">
            <a:avLst/>
          </a:prstGeom>
        </p:spPr>
        <p:txBody>
          <a:bodyPr/>
          <a:lstStyle/>
          <a:p>
            <a:fld id="{12EC7DCD-F640-4AAD-8F20-50A23D5A246D}" type="slidenum">
              <a:rPr lang="en-GB" smtClean="0"/>
              <a:t>‹#›</a:t>
            </a:fld>
            <a:endParaRPr lang="en-GB"/>
          </a:p>
        </p:txBody>
      </p:sp>
    </p:spTree>
    <p:extLst>
      <p:ext uri="{BB962C8B-B14F-4D97-AF65-F5344CB8AC3E}">
        <p14:creationId xmlns:p14="http://schemas.microsoft.com/office/powerpoint/2010/main" val="1543321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1CA07A-0E96-6B2E-628D-1F98FFAB658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01E3183-5AA0-F740-786A-C2BB55FB7BB8}"/>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8580187-7704-F66E-20DE-1AF4FE014157}"/>
              </a:ext>
            </a:extLst>
          </p:cNvPr>
          <p:cNvSpPr>
            <a:spLocks noGrp="1"/>
          </p:cNvSpPr>
          <p:nvPr>
            <p:ph type="dt" sz="half" idx="10"/>
          </p:nvPr>
        </p:nvSpPr>
        <p:spPr>
          <a:xfrm>
            <a:off x="838200" y="6356350"/>
            <a:ext cx="2743200" cy="365125"/>
          </a:xfrm>
          <a:prstGeom prst="rect">
            <a:avLst/>
          </a:prstGeom>
        </p:spPr>
        <p:txBody>
          <a:bodyPr/>
          <a:lstStyle/>
          <a:p>
            <a:fld id="{6496C1DD-8CA7-46B7-A04F-4489047E22F8}" type="datetimeFigureOut">
              <a:rPr lang="en-GB" smtClean="0"/>
              <a:t>16/10/2025</a:t>
            </a:fld>
            <a:endParaRPr lang="en-GB"/>
          </a:p>
        </p:txBody>
      </p:sp>
      <p:sp>
        <p:nvSpPr>
          <p:cNvPr id="5" name="Footer Placeholder 4">
            <a:extLst>
              <a:ext uri="{FF2B5EF4-FFF2-40B4-BE49-F238E27FC236}">
                <a16:creationId xmlns:a16="http://schemas.microsoft.com/office/drawing/2014/main" id="{92AE4D65-AB05-DDD9-119B-7243FFA752C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44F0EB6-7CA9-4CF1-A8B1-942ACD01CC18}"/>
              </a:ext>
            </a:extLst>
          </p:cNvPr>
          <p:cNvSpPr>
            <a:spLocks noGrp="1"/>
          </p:cNvSpPr>
          <p:nvPr>
            <p:ph type="sldNum" sz="quarter" idx="12"/>
          </p:nvPr>
        </p:nvSpPr>
        <p:spPr>
          <a:xfrm>
            <a:off x="8610600" y="6356350"/>
            <a:ext cx="2743200" cy="365125"/>
          </a:xfrm>
          <a:prstGeom prst="rect">
            <a:avLst/>
          </a:prstGeom>
        </p:spPr>
        <p:txBody>
          <a:bodyPr/>
          <a:lstStyle/>
          <a:p>
            <a:fld id="{12EC7DCD-F640-4AAD-8F20-50A23D5A246D}" type="slidenum">
              <a:rPr lang="en-GB" smtClean="0"/>
              <a:t>‹#›</a:t>
            </a:fld>
            <a:endParaRPr lang="en-GB"/>
          </a:p>
        </p:txBody>
      </p:sp>
    </p:spTree>
    <p:extLst>
      <p:ext uri="{BB962C8B-B14F-4D97-AF65-F5344CB8AC3E}">
        <p14:creationId xmlns:p14="http://schemas.microsoft.com/office/powerpoint/2010/main" val="2885320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S:\F15015_Copernicus\3_Work\330_Work-in-process\SC4_BackgroundMat\Visual_ID\Photos\Climate_change_ThinkstockPhotos-147656737.jpg"/>
          <p:cNvPicPr>
            <a:picLocks noChangeArrowheads="1"/>
          </p:cNvPicPr>
          <p:nvPr userDrawn="1"/>
        </p:nvPicPr>
        <p:blipFill>
          <a:blip r:embed="rId2">
            <a:extLst>
              <a:ext uri="{28A0092B-C50C-407E-A947-70E740481C1C}">
                <a14:useLocalDpi xmlns:a14="http://schemas.microsoft.com/office/drawing/2010/main" val="0"/>
              </a:ext>
            </a:extLst>
          </a:blip>
          <a:srcRect b="-69"/>
          <a:stretch>
            <a:fillRect/>
          </a:stretch>
        </p:blipFill>
        <p:spPr bwMode="auto">
          <a:xfrm>
            <a:off x="0" y="0"/>
            <a:ext cx="31347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3134784" cy="68495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6" name="Rectangle 5"/>
          <p:cNvSpPr/>
          <p:nvPr userDrawn="1"/>
        </p:nvSpPr>
        <p:spPr>
          <a:xfrm>
            <a:off x="0" y="8467"/>
            <a:ext cx="3166533" cy="6858000"/>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nvGrpSpPr>
          <p:cNvPr id="7" name="Group 9"/>
          <p:cNvGrpSpPr>
            <a:grpSpLocks/>
          </p:cNvGrpSpPr>
          <p:nvPr userDrawn="1"/>
        </p:nvGrpSpPr>
        <p:grpSpPr bwMode="auto">
          <a:xfrm>
            <a:off x="143934" y="1"/>
            <a:ext cx="1170517" cy="6599767"/>
            <a:chOff x="164975" y="20834"/>
            <a:chExt cx="878633" cy="4929617"/>
          </a:xfrm>
        </p:grpSpPr>
        <p:cxnSp>
          <p:nvCxnSpPr>
            <p:cNvPr id="8" name="Straight Connector 7"/>
            <p:cNvCxnSpPr/>
            <p:nvPr userDrawn="1"/>
          </p:nvCxnSpPr>
          <p:spPr>
            <a:xfrm>
              <a:off x="503400" y="1062726"/>
              <a:ext cx="0" cy="3887725"/>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9" name="TextBox 11"/>
            <p:cNvSpPr txBox="1">
              <a:spLocks noChangeArrowheads="1"/>
            </p:cNvSpPr>
            <p:nvPr userDrawn="1"/>
          </p:nvSpPr>
          <p:spPr bwMode="auto">
            <a:xfrm>
              <a:off x="164975" y="614834"/>
              <a:ext cx="878633" cy="40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1849397" y="932723"/>
            <a:ext cx="9733004"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fld id="{4AD0D173-8ABD-4A95-98AB-FEC66D89502A}" type="slidenum">
              <a:rPr lang="en-US" altLang="en-US"/>
              <a:pPr/>
              <a:t>‹#›</a:t>
            </a:fld>
            <a:endParaRPr lang="en-US" altLang="en-US"/>
          </a:p>
        </p:txBody>
      </p:sp>
      <p:sp>
        <p:nvSpPr>
          <p:cNvPr id="13" name="Date Placeholder 3"/>
          <p:cNvSpPr>
            <a:spLocks noGrp="1"/>
          </p:cNvSpPr>
          <p:nvPr>
            <p:ph type="dt" sz="half" idx="12"/>
          </p:nvPr>
        </p:nvSpPr>
        <p:spPr/>
        <p:txBody>
          <a:bodyPr/>
          <a:lstStyle>
            <a:lvl1pPr>
              <a:defRPr/>
            </a:lvl1pPr>
          </a:lstStyle>
          <a:p>
            <a:pPr>
              <a:defRPr/>
            </a:pPr>
            <a:fld id="{63380121-7EE5-474A-A186-2F96E75ED155}" type="datetimeFigureOut">
              <a:rPr lang="en-US"/>
              <a:pPr>
                <a:defRPr/>
              </a:pPr>
              <a:t>10/16/2025</a:t>
            </a:fld>
            <a:endParaRPr lang="en-US"/>
          </a:p>
        </p:txBody>
      </p:sp>
      <p:pic>
        <p:nvPicPr>
          <p:cNvPr id="14" name="Picture 13">
            <a:extLst>
              <a:ext uri="{FF2B5EF4-FFF2-40B4-BE49-F238E27FC236}">
                <a16:creationId xmlns:a16="http://schemas.microsoft.com/office/drawing/2014/main" id="{612789BA-E787-7B76-3522-6B9DAD5F767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378" t="24957" r="11376" b="33304"/>
          <a:stretch/>
        </p:blipFill>
        <p:spPr>
          <a:xfrm>
            <a:off x="952683" y="6062292"/>
            <a:ext cx="1824203" cy="380043"/>
          </a:xfrm>
          <a:prstGeom prst="rect">
            <a:avLst/>
          </a:prstGeom>
        </p:spPr>
      </p:pic>
    </p:spTree>
    <p:extLst>
      <p:ext uri="{BB962C8B-B14F-4D97-AF65-F5344CB8AC3E}">
        <p14:creationId xmlns:p14="http://schemas.microsoft.com/office/powerpoint/2010/main" val="3296351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143934" y="27518"/>
            <a:ext cx="1170517" cy="6572249"/>
            <a:chOff x="164975" y="20834"/>
            <a:chExt cx="878633" cy="4929617"/>
          </a:xfrm>
        </p:grpSpPr>
        <p:cxnSp>
          <p:nvCxnSpPr>
            <p:cNvPr id="5" name="Straight Connector 4"/>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6" name="TextBox 8"/>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1257300" y="932723"/>
            <a:ext cx="10325101"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dirty="0"/>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FD8694E3-44FC-4B0D-9E94-435A0AA8DCFD}" type="slidenum">
              <a:rPr lang="en-US" altLang="en-US"/>
              <a:pPr/>
              <a:t>‹#›</a:t>
            </a:fld>
            <a:endParaRPr lang="en-US" altLang="en-US"/>
          </a:p>
        </p:txBody>
      </p:sp>
    </p:spTree>
    <p:extLst>
      <p:ext uri="{BB962C8B-B14F-4D97-AF65-F5344CB8AC3E}">
        <p14:creationId xmlns:p14="http://schemas.microsoft.com/office/powerpoint/2010/main" val="13918878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0" y="6352"/>
            <a:ext cx="12192000" cy="6913033"/>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218"/>
          <a:stretch>
            <a:fillRect/>
          </a:stretch>
        </p:blipFill>
        <p:spPr bwMode="auto">
          <a:xfrm>
            <a:off x="9711267" y="1"/>
            <a:ext cx="2480733" cy="691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userDrawn="1"/>
        </p:nvSpPr>
        <p:spPr bwMode="auto">
          <a:xfrm>
            <a:off x="829734" y="4715934"/>
            <a:ext cx="1919817"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n-US" sz="1467">
                <a:solidFill>
                  <a:schemeClr val="bg1"/>
                </a:solidFill>
              </a:rPr>
              <a:t>Climate Change</a:t>
            </a:r>
            <a:endParaRPr lang="en-US" altLang="en-US" sz="1467">
              <a:solidFill>
                <a:schemeClr val="bg1"/>
              </a:solidFill>
            </a:endParaRPr>
          </a:p>
        </p:txBody>
      </p:sp>
      <p:pic>
        <p:nvPicPr>
          <p:cNvPr id="7" name="Picture 9" descr="C3Siconwhite copy.ep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4918" y="2660651"/>
            <a:ext cx="1833033" cy="191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14917" y="5952068"/>
            <a:ext cx="4800600" cy="37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ubtitle 2"/>
          <p:cNvSpPr>
            <a:spLocks noGrp="1"/>
          </p:cNvSpPr>
          <p:nvPr>
            <p:ph type="subTitle" idx="13"/>
          </p:nvPr>
        </p:nvSpPr>
        <p:spPr>
          <a:xfrm>
            <a:off x="3407701" y="4197085"/>
            <a:ext cx="6336704"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7" name="Content Placeholder 2"/>
          <p:cNvSpPr>
            <a:spLocks noGrp="1"/>
          </p:cNvSpPr>
          <p:nvPr>
            <p:ph idx="1"/>
          </p:nvPr>
        </p:nvSpPr>
        <p:spPr>
          <a:xfrm>
            <a:off x="3407701" y="3236980"/>
            <a:ext cx="6336704" cy="960107"/>
          </a:xfrm>
        </p:spPr>
        <p:txBody>
          <a:bodyPr>
            <a:normAutofit/>
          </a:bodyPr>
          <a:lstStyle>
            <a:lvl1pPr marL="0" indent="0">
              <a:buNone/>
              <a:defRPr sz="3733">
                <a:solidFill>
                  <a:schemeClr val="bg1"/>
                </a:solidFill>
              </a:defRPr>
            </a:lvl1pPr>
          </a:lstStyle>
          <a:p>
            <a:pPr lvl="0"/>
            <a:r>
              <a:rPr lang="en-US"/>
              <a:t>Click to edit Master text styles</a:t>
            </a:r>
          </a:p>
        </p:txBody>
      </p:sp>
      <p:sp>
        <p:nvSpPr>
          <p:cNvPr id="9" name="Date Placeholder 3"/>
          <p:cNvSpPr>
            <a:spLocks noGrp="1"/>
          </p:cNvSpPr>
          <p:nvPr>
            <p:ph type="dt" sz="half" idx="14"/>
          </p:nvPr>
        </p:nvSpPr>
        <p:spPr>
          <a:xfrm>
            <a:off x="797984" y="6502400"/>
            <a:ext cx="2844800" cy="366184"/>
          </a:xfrm>
        </p:spPr>
        <p:txBody>
          <a:bodyPr/>
          <a:lstStyle>
            <a:lvl1pPr>
              <a:defRPr smtClean="0">
                <a:solidFill>
                  <a:schemeClr val="bg1">
                    <a:lumMod val="95000"/>
                  </a:schemeClr>
                </a:solidFill>
              </a:defRPr>
            </a:lvl1pPr>
          </a:lstStyle>
          <a:p>
            <a:pPr>
              <a:defRPr/>
            </a:pPr>
            <a:endParaRPr lang="en-US" dirty="0"/>
          </a:p>
        </p:txBody>
      </p:sp>
      <p:sp>
        <p:nvSpPr>
          <p:cNvPr id="10" name="Footer Placeholder 4"/>
          <p:cNvSpPr>
            <a:spLocks noGrp="1"/>
          </p:cNvSpPr>
          <p:nvPr>
            <p:ph type="ftr" sz="quarter" idx="15"/>
          </p:nvPr>
        </p:nvSpPr>
        <p:spPr>
          <a:xfrm>
            <a:off x="4165600" y="6502400"/>
            <a:ext cx="3860800" cy="366184"/>
          </a:xfrm>
        </p:spPr>
        <p:txBody>
          <a:bodyPr/>
          <a:lstStyle>
            <a:lvl1pPr>
              <a:defRPr dirty="0">
                <a:solidFill>
                  <a:schemeClr val="bg1">
                    <a:lumMod val="95000"/>
                  </a:schemeClr>
                </a:solidFill>
              </a:defRPr>
            </a:lvl1pPr>
          </a:lstStyle>
          <a:p>
            <a:pPr>
              <a:defRPr/>
            </a:pPr>
            <a:endParaRPr lang="en-US"/>
          </a:p>
        </p:txBody>
      </p:sp>
      <p:sp>
        <p:nvSpPr>
          <p:cNvPr id="11" name="Slide Number Placeholder 5"/>
          <p:cNvSpPr>
            <a:spLocks noGrp="1"/>
          </p:cNvSpPr>
          <p:nvPr>
            <p:ph type="sldNum" sz="quarter" idx="16"/>
          </p:nvPr>
        </p:nvSpPr>
        <p:spPr>
          <a:xfrm>
            <a:off x="8737600" y="6502400"/>
            <a:ext cx="2844800" cy="366184"/>
          </a:xfrm>
        </p:spPr>
        <p:txBody>
          <a:bodyPr/>
          <a:lstStyle>
            <a:lvl1pPr>
              <a:defRPr>
                <a:solidFill>
                  <a:srgbClr val="F2F2F2"/>
                </a:solidFill>
              </a:defRPr>
            </a:lvl1pPr>
          </a:lstStyle>
          <a:p>
            <a:fld id="{CD0F02BB-0EE9-4689-974E-8FF5B5B7DE6A}" type="slidenum">
              <a:rPr lang="en-US" altLang="en-US"/>
              <a:pPr/>
              <a:t>‹#›</a:t>
            </a:fld>
            <a:endParaRPr lang="en-US" altLang="en-US"/>
          </a:p>
        </p:txBody>
      </p:sp>
    </p:spTree>
    <p:extLst>
      <p:ext uri="{BB962C8B-B14F-4D97-AF65-F5344CB8AC3E}">
        <p14:creationId xmlns:p14="http://schemas.microsoft.com/office/powerpoint/2010/main" val="146034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143934" y="27518"/>
            <a:ext cx="1170517" cy="6572249"/>
            <a:chOff x="164975" y="20834"/>
            <a:chExt cx="878633" cy="4929617"/>
          </a:xfrm>
        </p:grpSpPr>
        <p:cxnSp>
          <p:nvCxnSpPr>
            <p:cNvPr id="6" name="Straight Connector 5"/>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7" name="TextBox 8"/>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sz="half" idx="1"/>
          </p:nvPr>
        </p:nvSpPr>
        <p:spPr>
          <a:xfrm>
            <a:off x="787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5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6C8C6EE2-BCE5-4E8A-B309-7F5DC7D40377}" type="slidenum">
              <a:rPr lang="en-US" altLang="en-US"/>
              <a:pPr/>
              <a:t>‹#›</a:t>
            </a:fld>
            <a:endParaRPr lang="en-US" altLang="en-US"/>
          </a:p>
        </p:txBody>
      </p:sp>
    </p:spTree>
    <p:extLst>
      <p:ext uri="{BB962C8B-B14F-4D97-AF65-F5344CB8AC3E}">
        <p14:creationId xmlns:p14="http://schemas.microsoft.com/office/powerpoint/2010/main" val="3792339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7" name="Group 6"/>
          <p:cNvGrpSpPr>
            <a:grpSpLocks/>
          </p:cNvGrpSpPr>
          <p:nvPr userDrawn="1"/>
        </p:nvGrpSpPr>
        <p:grpSpPr bwMode="auto">
          <a:xfrm>
            <a:off x="143934" y="27518"/>
            <a:ext cx="1170517" cy="6572249"/>
            <a:chOff x="164975" y="20834"/>
            <a:chExt cx="878633" cy="4929617"/>
          </a:xfrm>
        </p:grpSpPr>
        <p:cxnSp>
          <p:nvCxnSpPr>
            <p:cNvPr id="8" name="Straight Connector 7"/>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 Placeholder 2"/>
          <p:cNvSpPr>
            <a:spLocks noGrp="1"/>
          </p:cNvSpPr>
          <p:nvPr>
            <p:ph type="body" idx="1"/>
          </p:nvPr>
        </p:nvSpPr>
        <p:spPr>
          <a:xfrm>
            <a:off x="1200206" y="8367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99456" y="1604797"/>
            <a:ext cx="5386917"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3974" y="836712"/>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783225" y="1604797"/>
            <a:ext cx="5389033"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11" name="Date Placeholder 6"/>
          <p:cNvSpPr>
            <a:spLocks noGrp="1"/>
          </p:cNvSpPr>
          <p:nvPr>
            <p:ph type="dt" sz="half" idx="10"/>
          </p:nvPr>
        </p:nvSpPr>
        <p:spPr/>
        <p:txBody>
          <a:bodyPr/>
          <a:lstStyle>
            <a:lvl1pPr>
              <a:defRPr/>
            </a:lvl1pPr>
          </a:lstStyle>
          <a:p>
            <a:pPr>
              <a:defRPr/>
            </a:pPr>
            <a:endParaRPr lang="en-US" dirty="0"/>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fld id="{FACD2BDA-8794-481E-A30F-3696DED8915E}" type="slidenum">
              <a:rPr lang="en-US" altLang="en-US"/>
              <a:pPr/>
              <a:t>‹#›</a:t>
            </a:fld>
            <a:endParaRPr lang="en-US" altLang="en-US"/>
          </a:p>
        </p:txBody>
      </p:sp>
    </p:spTree>
    <p:extLst>
      <p:ext uri="{BB962C8B-B14F-4D97-AF65-F5344CB8AC3E}">
        <p14:creationId xmlns:p14="http://schemas.microsoft.com/office/powerpoint/2010/main" val="39306472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S:\F15015_Copernicus\3_Work\330_Work-in-process\SC4_BackgroundMat\Visual_ID\Photos\Climate_change_ThinkstockPhotos-147656737.jpg"/>
          <p:cNvPicPr>
            <a:picLocks noChangeArrowheads="1"/>
          </p:cNvPicPr>
          <p:nvPr userDrawn="1"/>
        </p:nvPicPr>
        <p:blipFill>
          <a:blip r:embed="rId2">
            <a:extLst>
              <a:ext uri="{28A0092B-C50C-407E-A947-70E740481C1C}">
                <a14:useLocalDpi xmlns:a14="http://schemas.microsoft.com/office/drawing/2010/main" val="0"/>
              </a:ext>
            </a:extLst>
          </a:blip>
          <a:srcRect b="-69"/>
          <a:stretch>
            <a:fillRect/>
          </a:stretch>
        </p:blipFill>
        <p:spPr bwMode="auto">
          <a:xfrm>
            <a:off x="0" y="0"/>
            <a:ext cx="31347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31750" y="0"/>
            <a:ext cx="3198284" cy="6858000"/>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5" name="Rectangle 4"/>
          <p:cNvSpPr/>
          <p:nvPr userDrawn="1"/>
        </p:nvSpPr>
        <p:spPr>
          <a:xfrm>
            <a:off x="0" y="0"/>
            <a:ext cx="3166533"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nvGrpSpPr>
          <p:cNvPr id="6" name="Group 9"/>
          <p:cNvGrpSpPr>
            <a:grpSpLocks/>
          </p:cNvGrpSpPr>
          <p:nvPr userDrawn="1"/>
        </p:nvGrpSpPr>
        <p:grpSpPr bwMode="auto">
          <a:xfrm>
            <a:off x="143934" y="27518"/>
            <a:ext cx="1170517" cy="6572249"/>
            <a:chOff x="164975" y="20834"/>
            <a:chExt cx="878633" cy="4929617"/>
          </a:xfrm>
        </p:grpSpPr>
        <p:cxnSp>
          <p:nvCxnSpPr>
            <p:cNvPr id="7" name="Straight Connector 6"/>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8" name="TextBox 11"/>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9"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10" name="Date Placeholder 2"/>
          <p:cNvSpPr>
            <a:spLocks noGrp="1"/>
          </p:cNvSpPr>
          <p:nvPr>
            <p:ph type="dt" sz="half" idx="10"/>
          </p:nvPr>
        </p:nvSpPr>
        <p:spPr>
          <a:xfrm>
            <a:off x="594784" y="6523567"/>
            <a:ext cx="2844800" cy="366184"/>
          </a:xfrm>
        </p:spPr>
        <p:txBody>
          <a:bodyPr/>
          <a:lstStyle>
            <a:lvl1pPr>
              <a:defRPr/>
            </a:lvl1pPr>
          </a:lstStyle>
          <a:p>
            <a:pPr>
              <a:defRPr/>
            </a:pPr>
            <a:fld id="{828F5204-09C9-47A9-AD62-161CB4A35D16}" type="datetimeFigureOut">
              <a:rPr lang="en-US"/>
              <a:pPr>
                <a:defRPr/>
              </a:pPr>
              <a:t>10/16/2025</a:t>
            </a:fld>
            <a:endParaRPr lang="en-US" dirty="0"/>
          </a:p>
        </p:txBody>
      </p:sp>
      <p:sp>
        <p:nvSpPr>
          <p:cNvPr id="11" name="Footer Placeholder 3"/>
          <p:cNvSpPr>
            <a:spLocks noGrp="1"/>
          </p:cNvSpPr>
          <p:nvPr>
            <p:ph type="ftr" sz="quarter" idx="11"/>
          </p:nvPr>
        </p:nvSpPr>
        <p:spPr/>
        <p:txBody>
          <a:bodyPr/>
          <a:lstStyle>
            <a:lvl1pPr>
              <a:defRPr/>
            </a:lvl1pPr>
          </a:lstStyle>
          <a:p>
            <a:pPr>
              <a:defRPr/>
            </a:pPr>
            <a:endParaRPr lang="en-US"/>
          </a:p>
        </p:txBody>
      </p:sp>
      <p:sp>
        <p:nvSpPr>
          <p:cNvPr id="12" name="Slide Number Placeholder 4"/>
          <p:cNvSpPr>
            <a:spLocks noGrp="1"/>
          </p:cNvSpPr>
          <p:nvPr>
            <p:ph type="sldNum" sz="quarter" idx="12"/>
          </p:nvPr>
        </p:nvSpPr>
        <p:spPr/>
        <p:txBody>
          <a:bodyPr/>
          <a:lstStyle>
            <a:lvl1pPr>
              <a:defRPr/>
            </a:lvl1pPr>
          </a:lstStyle>
          <a:p>
            <a:fld id="{7C0E6387-F205-4329-BEB3-48D368D8EACE}" type="slidenum">
              <a:rPr lang="en-US" altLang="en-US"/>
              <a:pPr/>
              <a:t>‹#›</a:t>
            </a:fld>
            <a:endParaRPr lang="en-US" altLang="en-US"/>
          </a:p>
        </p:txBody>
      </p:sp>
      <p:pic>
        <p:nvPicPr>
          <p:cNvPr id="2" name="Picture 1">
            <a:extLst>
              <a:ext uri="{FF2B5EF4-FFF2-40B4-BE49-F238E27FC236}">
                <a16:creationId xmlns:a16="http://schemas.microsoft.com/office/drawing/2014/main" id="{C08AE94D-1708-9F0F-2EBA-87CDBE235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378" t="24957" r="11376" b="33304"/>
          <a:stretch/>
        </p:blipFill>
        <p:spPr>
          <a:xfrm>
            <a:off x="898013" y="6099711"/>
            <a:ext cx="1824203" cy="380043"/>
          </a:xfrm>
          <a:prstGeom prst="rect">
            <a:avLst/>
          </a:prstGeom>
        </p:spPr>
      </p:pic>
    </p:spTree>
    <p:extLst>
      <p:ext uri="{BB962C8B-B14F-4D97-AF65-F5344CB8AC3E}">
        <p14:creationId xmlns:p14="http://schemas.microsoft.com/office/powerpoint/2010/main" val="3378323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S:\F15015_Copernicus\3_Work\330_Work-in-process\SC4_BackgroundMat\Visual_ID\Photos\Climate_change_ThinkstockPhotos-147656737.jpg"/>
          <p:cNvPicPr>
            <a:picLocks noChangeArrowheads="1"/>
          </p:cNvPicPr>
          <p:nvPr userDrawn="1"/>
        </p:nvPicPr>
        <p:blipFill>
          <a:blip r:embed="rId2">
            <a:extLst>
              <a:ext uri="{28A0092B-C50C-407E-A947-70E740481C1C}">
                <a14:useLocalDpi xmlns:a14="http://schemas.microsoft.com/office/drawing/2010/main" val="0"/>
              </a:ext>
            </a:extLst>
          </a:blip>
          <a:srcRect b="-69"/>
          <a:stretch>
            <a:fillRect/>
          </a:stretch>
        </p:blipFill>
        <p:spPr bwMode="auto">
          <a:xfrm>
            <a:off x="0" y="0"/>
            <a:ext cx="3134784"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233" y="0"/>
            <a:ext cx="3179233" cy="6866467"/>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7" name="Rectangle 6"/>
          <p:cNvSpPr/>
          <p:nvPr userDrawn="1"/>
        </p:nvSpPr>
        <p:spPr>
          <a:xfrm>
            <a:off x="-2117" y="0"/>
            <a:ext cx="3134784" cy="6866467"/>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nvGrpSpPr>
          <p:cNvPr id="8" name="Group 9"/>
          <p:cNvGrpSpPr>
            <a:grpSpLocks/>
          </p:cNvGrpSpPr>
          <p:nvPr userDrawn="1"/>
        </p:nvGrpSpPr>
        <p:grpSpPr bwMode="auto">
          <a:xfrm>
            <a:off x="143934" y="27518"/>
            <a:ext cx="1170517" cy="6572249"/>
            <a:chOff x="164975" y="20834"/>
            <a:chExt cx="878633" cy="4929617"/>
          </a:xfrm>
        </p:grpSpPr>
        <p:cxnSp>
          <p:nvCxnSpPr>
            <p:cNvPr id="9" name="Straight Connector 8"/>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0" name="TextBox 11"/>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1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171874"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329005"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1874"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2" name="Date Placeholder 4"/>
          <p:cNvSpPr>
            <a:spLocks noGrp="1"/>
          </p:cNvSpPr>
          <p:nvPr>
            <p:ph type="dt" sz="half" idx="10"/>
          </p:nvPr>
        </p:nvSpPr>
        <p:spPr/>
        <p:txBody>
          <a:bodyPr/>
          <a:lstStyle>
            <a:lvl1pPr>
              <a:defRPr/>
            </a:lvl1pPr>
          </a:lstStyle>
          <a:p>
            <a:pPr>
              <a:defRPr/>
            </a:pPr>
            <a:endParaRPr lang="en-US" dirty="0"/>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a:lvl1pPr>
          </a:lstStyle>
          <a:p>
            <a:fld id="{3ABB8777-6ABD-4456-B2B0-084052359A5B}" type="slidenum">
              <a:rPr lang="en-US" altLang="en-US"/>
              <a:pPr/>
              <a:t>‹#›</a:t>
            </a:fld>
            <a:endParaRPr lang="en-US" altLang="en-US"/>
          </a:p>
        </p:txBody>
      </p:sp>
    </p:spTree>
    <p:extLst>
      <p:ext uri="{BB962C8B-B14F-4D97-AF65-F5344CB8AC3E}">
        <p14:creationId xmlns:p14="http://schemas.microsoft.com/office/powerpoint/2010/main" val="159208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Metop/EP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8124" y="1210440"/>
            <a:ext cx="9465846" cy="5324538"/>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213986267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White Backgroun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GB" dirty="0"/>
              <a:t>Click to edit Master title style</a:t>
            </a:r>
          </a:p>
        </p:txBody>
      </p:sp>
      <p:sp>
        <p:nvSpPr>
          <p:cNvPr id="6" name="Text Placeholder 5"/>
          <p:cNvSpPr>
            <a:spLocks noGrp="1"/>
          </p:cNvSpPr>
          <p:nvPr>
            <p:ph type="body" sz="quarter" idx="10"/>
          </p:nvPr>
        </p:nvSpPr>
        <p:spPr>
          <a:xfrm>
            <a:off x="145053" y="1139429"/>
            <a:ext cx="11627339" cy="5262675"/>
          </a:xfrm>
        </p:spPr>
        <p:txBody>
          <a:bodyPr/>
          <a:lstStyle>
            <a:lvl1pPr>
              <a:defRPr sz="3200" spc="-100" baseline="0">
                <a:latin typeface="Calibri" panose="020F0502020204030204" pitchFamily="34" charset="0"/>
                <a:cs typeface="Calibri" panose="020F0502020204030204" pitchFamily="34" charset="0"/>
              </a:defRPr>
            </a:lvl1pPr>
            <a:lvl2pPr>
              <a:defRPr sz="2800" spc="-100" baseline="0">
                <a:latin typeface="Calibri" panose="020F0502020204030204" pitchFamily="34" charset="0"/>
                <a:cs typeface="Calibri" panose="020F0502020204030204" pitchFamily="34" charset="0"/>
              </a:defRPr>
            </a:lvl2pPr>
            <a:lvl3pPr>
              <a:defRPr sz="2400" spc="-100" baseline="0">
                <a:latin typeface="Calibri" panose="020F0502020204030204" pitchFamily="34" charset="0"/>
                <a:cs typeface="Calibri" panose="020F0502020204030204" pitchFamily="34" charset="0"/>
              </a:defRPr>
            </a:lvl3pPr>
            <a:lvl4pPr>
              <a:defRPr sz="2000" spc="-100" baseline="0">
                <a:latin typeface="Calibri" panose="020F0502020204030204" pitchFamily="34" charset="0"/>
                <a:cs typeface="Calibri" panose="020F0502020204030204" pitchFamily="34" charset="0"/>
              </a:defRPr>
            </a:lvl4pPr>
            <a:lvl5pPr>
              <a:defRPr sz="1800" spc="-100" baseline="0">
                <a:latin typeface="Calibri" panose="020F0502020204030204" pitchFamily="34" charset="0"/>
                <a:cs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70646252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Flag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3379" y="1254271"/>
            <a:ext cx="9393251" cy="5322841"/>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6590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HQ">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92" y="1240251"/>
            <a:ext cx="9386105" cy="5318792"/>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67913363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MTG Glob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6102" y="1254582"/>
            <a:ext cx="9335283" cy="5289993"/>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403010584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MTG Europ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20" y="1240115"/>
            <a:ext cx="9335286" cy="528999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29330740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Metop/EP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8124" y="1210440"/>
            <a:ext cx="9465846" cy="5324538"/>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57562210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EPS-S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8674"/>
          <a:stretch/>
        </p:blipFill>
        <p:spPr>
          <a:xfrm>
            <a:off x="125175" y="1249142"/>
            <a:ext cx="10281095" cy="532062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137525512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MS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2106" y="1122694"/>
            <a:ext cx="9619897" cy="5451274"/>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75993681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MT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054" y="1145464"/>
            <a:ext cx="9616414" cy="5449300"/>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9701466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 CO2M">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32" y="1238226"/>
            <a:ext cx="9480125" cy="5334150"/>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7690193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EPS-S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b="8674"/>
          <a:stretch>
            <a:fillRect/>
          </a:stretch>
        </p:blipFill>
        <p:spPr>
          <a:xfrm>
            <a:off x="125175" y="1249142"/>
            <a:ext cx="10281095" cy="532062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86515958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torm">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398" y="1191201"/>
            <a:ext cx="9421602" cy="533890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71698681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Ocean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1199"/>
            <a:ext cx="9436548" cy="5347376"/>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98986647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Atmospher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8058" y="1199921"/>
            <a:ext cx="9406214" cy="533018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48038520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 Oceans">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9921"/>
            <a:ext cx="9421156" cy="533865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90093178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 MS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610" y="1115816"/>
            <a:ext cx="9572000" cy="5424132"/>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74220332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GEO MCC">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8913" y="1199921"/>
            <a:ext cx="9463265" cy="5362516"/>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767651511"/>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LEO MCC">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5878" y="1178260"/>
            <a:ext cx="9505713" cy="5386570"/>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130457573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 blu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4433390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 yellow">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6332774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 purpl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7443285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MS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2106" y="1122694"/>
            <a:ext cx="9619897" cy="5451274"/>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97184634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 green">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5950628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 orang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2632324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amp;A - blu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307660631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amp;A - yellow">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185695815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amp;A - purpl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170115640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amp;A - green">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241157205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amp;A - orang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356092503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hite Backgroun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GB"/>
              <a:t>Click to edit Master title style</a:t>
            </a:r>
          </a:p>
        </p:txBody>
      </p:sp>
      <p:sp>
        <p:nvSpPr>
          <p:cNvPr id="6" name="Text Placeholder 5"/>
          <p:cNvSpPr>
            <a:spLocks noGrp="1"/>
          </p:cNvSpPr>
          <p:nvPr>
            <p:ph type="body" sz="quarter" idx="10"/>
          </p:nvPr>
        </p:nvSpPr>
        <p:spPr>
          <a:xfrm>
            <a:off x="145053" y="1139429"/>
            <a:ext cx="11627339" cy="5262675"/>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43453735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rk blue background">
    <p:bg>
      <p:bgPr>
        <a:solidFill>
          <a:srgbClr val="253948"/>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900" b="1" i="0" u="none" strike="noStrike" kern="1200" cap="none" spc="0" normalizeH="0" baseline="0" noProof="0">
              <a:ln>
                <a:noFill/>
              </a:ln>
              <a:solidFill>
                <a:srgbClr val="00205B"/>
              </a:solidFill>
              <a:effectLst/>
              <a:uLnTx/>
              <a:uFillTx/>
              <a:latin typeface="Tahoma" pitchFamily="34" charset="0"/>
              <a:ea typeface="+mn-ea"/>
              <a:cs typeface="+mn-cs"/>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900" b="1" i="0" u="none" strike="noStrike" kern="1200" cap="none" spc="0" normalizeH="0" baseline="0" noProof="0">
              <a:ln>
                <a:noFill/>
              </a:ln>
              <a:solidFill>
                <a:srgbClr val="00205B"/>
              </a:solidFill>
              <a:effectLst/>
              <a:uLnTx/>
              <a:uFillTx/>
              <a:latin typeface="Tahoma" pitchFamily="34" charset="0"/>
              <a:ea typeface="+mn-ea"/>
              <a:cs typeface="+mn-cs"/>
            </a:endParaRPr>
          </a:p>
        </p:txBody>
      </p:sp>
      <p:sp>
        <p:nvSpPr>
          <p:cNvPr id="2" name="Title 1"/>
          <p:cNvSpPr>
            <a:spLocks noGrp="1"/>
          </p:cNvSpPr>
          <p:nvPr>
            <p:ph type="title"/>
          </p:nvPr>
        </p:nvSpPr>
        <p:spPr>
          <a:xfrm>
            <a:off x="792479" y="-8719"/>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
        <p:nvSpPr>
          <p:cNvPr id="7" name="TextBox 6"/>
          <p:cNvSpPr txBox="1"/>
          <p:nvPr userDrawn="1"/>
        </p:nvSpPr>
        <p:spPr>
          <a:xfrm>
            <a:off x="10901866" y="641568"/>
            <a:ext cx="1226619" cy="246221"/>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www.eumetsat.int</a:t>
            </a:r>
          </a:p>
        </p:txBody>
      </p:sp>
      <p:sp>
        <p:nvSpPr>
          <p:cNvPr id="6" name="Text Placeholder 5"/>
          <p:cNvSpPr>
            <a:spLocks noGrp="1"/>
          </p:cNvSpPr>
          <p:nvPr>
            <p:ph type="body" sz="quarter" idx="10"/>
          </p:nvPr>
        </p:nvSpPr>
        <p:spPr>
          <a:xfrm>
            <a:off x="145052" y="1139428"/>
            <a:ext cx="11822493" cy="52626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8850103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ured background">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GB"/>
              <a:t>Click to edit Master title style</a:t>
            </a:r>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4"/>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69979238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MT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054" y="1145464"/>
            <a:ext cx="9616414" cy="5449300"/>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265434954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S:\F15015_Copernicus\3_Work\330_Work-in-process\SC4_BackgroundMat\Visual_ID\Photos\Climate_change_ThinkstockPhotos-147656737.jpg">
            <a:extLst>
              <a:ext uri="{FF2B5EF4-FFF2-40B4-BE49-F238E27FC236}">
                <a16:creationId xmlns:a16="http://schemas.microsoft.com/office/drawing/2014/main" id="{E83A9EFA-D4B1-BD0B-BB6B-182637E2F94E}"/>
              </a:ext>
            </a:extLst>
          </p:cNvPr>
          <p:cNvPicPr>
            <a:picLocks noChangeArrowheads="1"/>
          </p:cNvPicPr>
          <p:nvPr userDrawn="1"/>
        </p:nvPicPr>
        <p:blipFill>
          <a:blip r:embed="rId2">
            <a:extLst>
              <a:ext uri="{28A0092B-C50C-407E-A947-70E740481C1C}">
                <a14:useLocalDpi xmlns:a14="http://schemas.microsoft.com/office/drawing/2010/main" val="0"/>
              </a:ext>
            </a:extLst>
          </a:blip>
          <a:srcRect b="-69"/>
          <a:stretch>
            <a:fillRect/>
          </a:stretch>
        </p:blipFill>
        <p:spPr bwMode="auto">
          <a:xfrm>
            <a:off x="0" y="0"/>
            <a:ext cx="31347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77B696D-1B08-C900-59C7-A2BC75CB3B12}"/>
              </a:ext>
            </a:extLst>
          </p:cNvPr>
          <p:cNvSpPr/>
          <p:nvPr userDrawn="1"/>
        </p:nvSpPr>
        <p:spPr>
          <a:xfrm>
            <a:off x="0" y="0"/>
            <a:ext cx="3134784" cy="68495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6" name="Rectangle 5">
            <a:extLst>
              <a:ext uri="{FF2B5EF4-FFF2-40B4-BE49-F238E27FC236}">
                <a16:creationId xmlns:a16="http://schemas.microsoft.com/office/drawing/2014/main" id="{1820763A-0DBE-8774-DFB4-F05866D7F1BE}"/>
              </a:ext>
            </a:extLst>
          </p:cNvPr>
          <p:cNvSpPr/>
          <p:nvPr userDrawn="1"/>
        </p:nvSpPr>
        <p:spPr>
          <a:xfrm>
            <a:off x="0" y="8467"/>
            <a:ext cx="3166533" cy="6858000"/>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nvGrpSpPr>
          <p:cNvPr id="7" name="Group 9">
            <a:extLst>
              <a:ext uri="{FF2B5EF4-FFF2-40B4-BE49-F238E27FC236}">
                <a16:creationId xmlns:a16="http://schemas.microsoft.com/office/drawing/2014/main" id="{E004BAE6-17F8-311E-EA30-DEFC3701416D}"/>
              </a:ext>
            </a:extLst>
          </p:cNvPr>
          <p:cNvGrpSpPr>
            <a:grpSpLocks/>
          </p:cNvGrpSpPr>
          <p:nvPr userDrawn="1"/>
        </p:nvGrpSpPr>
        <p:grpSpPr bwMode="auto">
          <a:xfrm>
            <a:off x="143934" y="1"/>
            <a:ext cx="1170517" cy="6599767"/>
            <a:chOff x="164975" y="20834"/>
            <a:chExt cx="878633" cy="4929617"/>
          </a:xfrm>
        </p:grpSpPr>
        <p:cxnSp>
          <p:nvCxnSpPr>
            <p:cNvPr id="8" name="Straight Connector 7">
              <a:extLst>
                <a:ext uri="{FF2B5EF4-FFF2-40B4-BE49-F238E27FC236}">
                  <a16:creationId xmlns:a16="http://schemas.microsoft.com/office/drawing/2014/main" id="{B5F162C9-16EC-2241-C679-4088FFEAFCD6}"/>
                </a:ext>
              </a:extLst>
            </p:cNvPr>
            <p:cNvCxnSpPr/>
            <p:nvPr userDrawn="1"/>
          </p:nvCxnSpPr>
          <p:spPr>
            <a:xfrm>
              <a:off x="503400" y="1062726"/>
              <a:ext cx="0" cy="3887725"/>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9" name="TextBox 11">
              <a:extLst>
                <a:ext uri="{FF2B5EF4-FFF2-40B4-BE49-F238E27FC236}">
                  <a16:creationId xmlns:a16="http://schemas.microsoft.com/office/drawing/2014/main" id="{975AA571-65B3-1EA8-945D-DAC78209EDDE}"/>
                </a:ext>
              </a:extLst>
            </p:cNvPr>
            <p:cNvSpPr txBox="1">
              <a:spLocks noChangeArrowheads="1"/>
            </p:cNvSpPr>
            <p:nvPr userDrawn="1"/>
          </p:nvSpPr>
          <p:spPr bwMode="auto">
            <a:xfrm>
              <a:off x="164975" y="614834"/>
              <a:ext cx="878633" cy="40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DE" sz="1467">
                  <a:solidFill>
                    <a:srgbClr val="941333"/>
                  </a:solidFill>
                </a:rPr>
                <a:t>Climate</a:t>
              </a:r>
            </a:p>
            <a:p>
              <a:pPr eaLnBrk="1" hangingPunct="1"/>
              <a:r>
                <a:rPr lang="es-ES" altLang="en-DE" sz="1467">
                  <a:solidFill>
                    <a:srgbClr val="941333"/>
                  </a:solidFill>
                </a:rPr>
                <a:t>Change</a:t>
              </a:r>
              <a:endParaRPr lang="en-US" altLang="en-DE" sz="1467">
                <a:solidFill>
                  <a:srgbClr val="941333"/>
                </a:solidFill>
              </a:endParaRPr>
            </a:p>
          </p:txBody>
        </p:sp>
        <p:pic>
          <p:nvPicPr>
            <p:cNvPr id="10" name="Picture 2">
              <a:extLst>
                <a:ext uri="{FF2B5EF4-FFF2-40B4-BE49-F238E27FC236}">
                  <a16:creationId xmlns:a16="http://schemas.microsoft.com/office/drawing/2014/main" id="{0C707316-CBBE-934A-31F4-B1C81368E4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1849397" y="932723"/>
            <a:ext cx="9733004"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DEF29BF3-3724-F826-B6D2-D497AC1DB790}"/>
              </a:ext>
            </a:extLst>
          </p:cNvPr>
          <p:cNvSpPr>
            <a:spLocks noGrp="1"/>
          </p:cNvSpPr>
          <p:nvPr>
            <p:ph type="ftr" sz="quarter" idx="10"/>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D673F87E-B96C-C371-B213-2AD1FE90CCF6}"/>
              </a:ext>
            </a:extLst>
          </p:cNvPr>
          <p:cNvSpPr>
            <a:spLocks noGrp="1"/>
          </p:cNvSpPr>
          <p:nvPr>
            <p:ph type="sldNum" sz="quarter" idx="11"/>
          </p:nvPr>
        </p:nvSpPr>
        <p:spPr/>
        <p:txBody>
          <a:bodyPr/>
          <a:lstStyle>
            <a:lvl1pPr>
              <a:defRPr/>
            </a:lvl1pPr>
          </a:lstStyle>
          <a:p>
            <a:pPr>
              <a:defRPr/>
            </a:pPr>
            <a:fld id="{6974C20D-1554-4075-B11B-F6E5CC3E083B}" type="slidenum">
              <a:rPr lang="en-US"/>
              <a:pPr>
                <a:defRPr/>
              </a:pPr>
              <a:t>‹#›</a:t>
            </a:fld>
            <a:endParaRPr lang="en-US"/>
          </a:p>
        </p:txBody>
      </p:sp>
      <p:sp>
        <p:nvSpPr>
          <p:cNvPr id="13" name="Date Placeholder 3">
            <a:extLst>
              <a:ext uri="{FF2B5EF4-FFF2-40B4-BE49-F238E27FC236}">
                <a16:creationId xmlns:a16="http://schemas.microsoft.com/office/drawing/2014/main" id="{5EEEEDE1-F37F-6280-4472-D252858C98C3}"/>
              </a:ext>
            </a:extLst>
          </p:cNvPr>
          <p:cNvSpPr>
            <a:spLocks noGrp="1"/>
          </p:cNvSpPr>
          <p:nvPr>
            <p:ph type="dt" sz="half" idx="12"/>
          </p:nvPr>
        </p:nvSpPr>
        <p:spPr/>
        <p:txBody>
          <a:bodyPr/>
          <a:lstStyle>
            <a:lvl1pPr>
              <a:defRPr/>
            </a:lvl1pPr>
          </a:lstStyle>
          <a:p>
            <a:pPr>
              <a:defRPr/>
            </a:pPr>
            <a:fld id="{F338B523-3CB1-4BDE-87F0-A6261C2AFAB1}" type="datetimeFigureOut">
              <a:rPr lang="en-US"/>
              <a:pPr>
                <a:defRPr/>
              </a:pPr>
              <a:t>10/16/2025</a:t>
            </a:fld>
            <a:endParaRPr lang="en-US"/>
          </a:p>
        </p:txBody>
      </p:sp>
      <p:grpSp>
        <p:nvGrpSpPr>
          <p:cNvPr id="18" name="Group 17">
            <a:extLst>
              <a:ext uri="{FF2B5EF4-FFF2-40B4-BE49-F238E27FC236}">
                <a16:creationId xmlns:a16="http://schemas.microsoft.com/office/drawing/2014/main" id="{1292FE3B-884A-EB63-E4E6-45DD9D835E68}"/>
              </a:ext>
            </a:extLst>
          </p:cNvPr>
          <p:cNvGrpSpPr>
            <a:grpSpLocks noChangeAspect="1"/>
          </p:cNvGrpSpPr>
          <p:nvPr userDrawn="1"/>
        </p:nvGrpSpPr>
        <p:grpSpPr>
          <a:xfrm>
            <a:off x="5295391" y="6030153"/>
            <a:ext cx="1249853" cy="384000"/>
            <a:chOff x="145054" y="-8719"/>
            <a:chExt cx="2107258" cy="647425"/>
          </a:xfrm>
        </p:grpSpPr>
        <p:sp>
          <p:nvSpPr>
            <p:cNvPr id="19" name="Rectangle 18">
              <a:extLst>
                <a:ext uri="{FF2B5EF4-FFF2-40B4-BE49-F238E27FC236}">
                  <a16:creationId xmlns:a16="http://schemas.microsoft.com/office/drawing/2014/main" id="{F97B996E-F6F6-4501-F452-A3604CC9011E}"/>
                </a:ext>
              </a:extLst>
            </p:cNvPr>
            <p:cNvSpPr/>
            <p:nvPr userDrawn="1"/>
          </p:nvSpPr>
          <p:spPr bwMode="auto">
            <a:xfrm>
              <a:off x="145054" y="-8719"/>
              <a:ext cx="2107258"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1219170" eaLnBrk="1" fontAlgn="auto" latinLnBrk="0" hangingPunct="1">
                <a:lnSpc>
                  <a:spcPct val="100000"/>
                </a:lnSpc>
                <a:spcBef>
                  <a:spcPct val="50000"/>
                </a:spcBef>
                <a:spcAft>
                  <a:spcPts val="0"/>
                </a:spcAft>
                <a:buClrTx/>
                <a:buSzTx/>
                <a:buFontTx/>
                <a:buNone/>
                <a:tabLst/>
                <a:defRPr/>
              </a:pPr>
              <a:endParaRPr kumimoji="0" lang="en-GB" sz="1200" b="1" i="0" u="none" strike="noStrike" kern="0" cap="none" spc="0" normalizeH="0" baseline="0" noProof="0">
                <a:ln>
                  <a:noFill/>
                </a:ln>
                <a:solidFill>
                  <a:srgbClr val="00205B"/>
                </a:solidFill>
                <a:effectLst/>
                <a:uLnTx/>
                <a:uFillTx/>
                <a:latin typeface="Tahoma" pitchFamily="34" charset="0"/>
              </a:endParaRPr>
            </a:p>
          </p:txBody>
        </p:sp>
        <p:pic>
          <p:nvPicPr>
            <p:cNvPr id="20" name="Picture 19">
              <a:extLst>
                <a:ext uri="{FF2B5EF4-FFF2-40B4-BE49-F238E27FC236}">
                  <a16:creationId xmlns:a16="http://schemas.microsoft.com/office/drawing/2014/main" id="{DAF9054C-3A1C-746B-2658-4CEEE190C71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47076" y="95957"/>
              <a:ext cx="1703214" cy="438072"/>
            </a:xfrm>
            <a:prstGeom prst="rect">
              <a:avLst/>
            </a:prstGeom>
          </p:spPr>
        </p:pic>
      </p:grpSp>
    </p:spTree>
    <p:extLst>
      <p:ext uri="{BB962C8B-B14F-4D97-AF65-F5344CB8AC3E}">
        <p14:creationId xmlns:p14="http://schemas.microsoft.com/office/powerpoint/2010/main" val="35867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985CE8D0-407C-D460-FE54-253A250746D0}"/>
              </a:ext>
            </a:extLst>
          </p:cNvPr>
          <p:cNvGrpSpPr>
            <a:grpSpLocks/>
          </p:cNvGrpSpPr>
          <p:nvPr userDrawn="1"/>
        </p:nvGrpSpPr>
        <p:grpSpPr bwMode="auto">
          <a:xfrm>
            <a:off x="143934" y="27518"/>
            <a:ext cx="1170517" cy="6572249"/>
            <a:chOff x="164975" y="20834"/>
            <a:chExt cx="878633" cy="4929617"/>
          </a:xfrm>
        </p:grpSpPr>
        <p:cxnSp>
          <p:nvCxnSpPr>
            <p:cNvPr id="4" name="Straight Connector 3">
              <a:extLst>
                <a:ext uri="{FF2B5EF4-FFF2-40B4-BE49-F238E27FC236}">
                  <a16:creationId xmlns:a16="http://schemas.microsoft.com/office/drawing/2014/main" id="{C14A6DC5-01B2-3CEA-538F-DCBAC8E553BC}"/>
                </a:ext>
              </a:extLst>
            </p:cNvPr>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5" name="TextBox 8">
              <a:extLst>
                <a:ext uri="{FF2B5EF4-FFF2-40B4-BE49-F238E27FC236}">
                  <a16:creationId xmlns:a16="http://schemas.microsoft.com/office/drawing/2014/main" id="{5B51611C-1F3E-8737-5BDD-C8112E2AE92D}"/>
                </a:ext>
              </a:extLst>
            </p:cNvPr>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DE" sz="1467">
                  <a:solidFill>
                    <a:srgbClr val="941333"/>
                  </a:solidFill>
                </a:rPr>
                <a:t>Climate</a:t>
              </a:r>
            </a:p>
            <a:p>
              <a:pPr eaLnBrk="1" hangingPunct="1"/>
              <a:r>
                <a:rPr lang="es-ES" altLang="en-DE" sz="1467">
                  <a:solidFill>
                    <a:srgbClr val="941333"/>
                  </a:solidFill>
                </a:rPr>
                <a:t>Change</a:t>
              </a:r>
              <a:endParaRPr lang="en-US" altLang="en-DE" sz="1467">
                <a:solidFill>
                  <a:srgbClr val="941333"/>
                </a:solidFill>
              </a:endParaRPr>
            </a:p>
          </p:txBody>
        </p:sp>
        <p:pic>
          <p:nvPicPr>
            <p:cNvPr id="6" name="Picture 2">
              <a:extLst>
                <a:ext uri="{FF2B5EF4-FFF2-40B4-BE49-F238E27FC236}">
                  <a16:creationId xmlns:a16="http://schemas.microsoft.com/office/drawing/2014/main" id="{2ACA05C1-CF9A-1745-6D61-AF84A0BC1F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1257300" y="932723"/>
            <a:ext cx="10325101"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7" name="Date Placeholder 3">
            <a:extLst>
              <a:ext uri="{FF2B5EF4-FFF2-40B4-BE49-F238E27FC236}">
                <a16:creationId xmlns:a16="http://schemas.microsoft.com/office/drawing/2014/main" id="{BF33918B-1E77-5659-DD1D-B7C53B76FAED}"/>
              </a:ext>
            </a:extLst>
          </p:cNvPr>
          <p:cNvSpPr>
            <a:spLocks noGrp="1"/>
          </p:cNvSpPr>
          <p:nvPr>
            <p:ph type="dt" sz="half" idx="10"/>
          </p:nvPr>
        </p:nvSpPr>
        <p:spPr/>
        <p:txBody>
          <a:bodyPr/>
          <a:lstStyle>
            <a:lvl1pPr>
              <a:defRPr/>
            </a:lvl1pPr>
          </a:lstStyle>
          <a:p>
            <a:pPr>
              <a:defRPr/>
            </a:pPr>
            <a:fld id="{CB5A1029-0BA9-4954-AADA-A6F8D6C08C1B}" type="datetimeFigureOut">
              <a:rPr lang="en-US"/>
              <a:pPr>
                <a:defRPr/>
              </a:pPr>
              <a:t>10/16/2025</a:t>
            </a:fld>
            <a:endParaRPr lang="en-US"/>
          </a:p>
        </p:txBody>
      </p:sp>
      <p:sp>
        <p:nvSpPr>
          <p:cNvPr id="8" name="Footer Placeholder 4">
            <a:extLst>
              <a:ext uri="{FF2B5EF4-FFF2-40B4-BE49-F238E27FC236}">
                <a16:creationId xmlns:a16="http://schemas.microsoft.com/office/drawing/2014/main" id="{5FA79F3C-0387-E856-2DFE-B44526E4CD7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75BFA0-C799-79EC-078F-C9208188CB1F}"/>
              </a:ext>
            </a:extLst>
          </p:cNvPr>
          <p:cNvSpPr>
            <a:spLocks noGrp="1"/>
          </p:cNvSpPr>
          <p:nvPr>
            <p:ph type="sldNum" sz="quarter" idx="12"/>
          </p:nvPr>
        </p:nvSpPr>
        <p:spPr/>
        <p:txBody>
          <a:bodyPr/>
          <a:lstStyle>
            <a:lvl1pPr>
              <a:defRPr/>
            </a:lvl1pPr>
          </a:lstStyle>
          <a:p>
            <a:pPr>
              <a:defRPr/>
            </a:pPr>
            <a:fld id="{8B21C64B-4B0F-4B8D-BDFF-529DAFD88AB1}" type="slidenum">
              <a:rPr lang="en-US"/>
              <a:pPr>
                <a:defRPr/>
              </a:pPr>
              <a:t>‹#›</a:t>
            </a:fld>
            <a:endParaRPr lang="en-US"/>
          </a:p>
        </p:txBody>
      </p:sp>
    </p:spTree>
    <p:extLst>
      <p:ext uri="{BB962C8B-B14F-4D97-AF65-F5344CB8AC3E}">
        <p14:creationId xmlns:p14="http://schemas.microsoft.com/office/powerpoint/2010/main" val="20900715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43F180-3C57-5F61-A8CB-48BA0A3EC762}"/>
              </a:ext>
            </a:extLst>
          </p:cNvPr>
          <p:cNvSpPr/>
          <p:nvPr userDrawn="1"/>
        </p:nvSpPr>
        <p:spPr>
          <a:xfrm>
            <a:off x="0" y="6352"/>
            <a:ext cx="12192000" cy="6913033"/>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pic>
        <p:nvPicPr>
          <p:cNvPr id="3" name="Picture 2">
            <a:extLst>
              <a:ext uri="{FF2B5EF4-FFF2-40B4-BE49-F238E27FC236}">
                <a16:creationId xmlns:a16="http://schemas.microsoft.com/office/drawing/2014/main" id="{4A3D9A16-1C5C-AE6B-F462-D37E932190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18"/>
          <a:stretch>
            <a:fillRect/>
          </a:stretch>
        </p:blipFill>
        <p:spPr bwMode="auto">
          <a:xfrm>
            <a:off x="9711267" y="1"/>
            <a:ext cx="2480733" cy="691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a:extLst>
              <a:ext uri="{FF2B5EF4-FFF2-40B4-BE49-F238E27FC236}">
                <a16:creationId xmlns:a16="http://schemas.microsoft.com/office/drawing/2014/main" id="{BC303D6A-C6CC-6562-BA10-E208DE185213}"/>
              </a:ext>
            </a:extLst>
          </p:cNvPr>
          <p:cNvSpPr txBox="1">
            <a:spLocks noChangeArrowheads="1"/>
          </p:cNvSpPr>
          <p:nvPr userDrawn="1"/>
        </p:nvSpPr>
        <p:spPr bwMode="auto">
          <a:xfrm>
            <a:off x="829734" y="4715934"/>
            <a:ext cx="1919817"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n-DE" sz="1467">
                <a:solidFill>
                  <a:schemeClr val="bg1"/>
                </a:solidFill>
              </a:rPr>
              <a:t>Climate Change</a:t>
            </a:r>
            <a:endParaRPr lang="en-US" altLang="en-DE" sz="1467">
              <a:solidFill>
                <a:schemeClr val="bg1"/>
              </a:solidFill>
            </a:endParaRPr>
          </a:p>
        </p:txBody>
      </p:sp>
      <p:pic>
        <p:nvPicPr>
          <p:cNvPr id="5" name="Picture 9" descr="C3Siconwhite copy.eps">
            <a:extLst>
              <a:ext uri="{FF2B5EF4-FFF2-40B4-BE49-F238E27FC236}">
                <a16:creationId xmlns:a16="http://schemas.microsoft.com/office/drawing/2014/main" id="{9CF6A716-32FE-E482-1784-BC676B04FAF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4918" y="2660651"/>
            <a:ext cx="1833033" cy="191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AF383B14-2BF9-9CCF-6F7E-64814B3A7A8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14917" y="5952068"/>
            <a:ext cx="4800600" cy="37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ubtitle 2"/>
          <p:cNvSpPr>
            <a:spLocks noGrp="1"/>
          </p:cNvSpPr>
          <p:nvPr>
            <p:ph type="subTitle" idx="13"/>
          </p:nvPr>
        </p:nvSpPr>
        <p:spPr>
          <a:xfrm>
            <a:off x="3407701" y="4197085"/>
            <a:ext cx="6336704"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7" name="Content Placeholder 2"/>
          <p:cNvSpPr>
            <a:spLocks noGrp="1"/>
          </p:cNvSpPr>
          <p:nvPr>
            <p:ph idx="1"/>
          </p:nvPr>
        </p:nvSpPr>
        <p:spPr>
          <a:xfrm>
            <a:off x="3407701" y="3236980"/>
            <a:ext cx="6336704" cy="960107"/>
          </a:xfrm>
        </p:spPr>
        <p:txBody>
          <a:bodyPr>
            <a:normAutofit/>
          </a:bodyPr>
          <a:lstStyle>
            <a:lvl1pPr marL="0" indent="0">
              <a:buNone/>
              <a:defRPr sz="3733">
                <a:solidFill>
                  <a:schemeClr val="bg1"/>
                </a:solidFill>
              </a:defRPr>
            </a:lvl1pPr>
          </a:lstStyle>
          <a:p>
            <a:pPr lvl="0"/>
            <a:r>
              <a:rPr lang="en-US"/>
              <a:t>Click to edit Master text styles</a:t>
            </a:r>
          </a:p>
        </p:txBody>
      </p:sp>
      <p:sp>
        <p:nvSpPr>
          <p:cNvPr id="7" name="Date Placeholder 3">
            <a:extLst>
              <a:ext uri="{FF2B5EF4-FFF2-40B4-BE49-F238E27FC236}">
                <a16:creationId xmlns:a16="http://schemas.microsoft.com/office/drawing/2014/main" id="{E51B5456-F8AB-85FA-0D63-065C32269E95}"/>
              </a:ext>
            </a:extLst>
          </p:cNvPr>
          <p:cNvSpPr>
            <a:spLocks noGrp="1"/>
          </p:cNvSpPr>
          <p:nvPr>
            <p:ph type="dt" sz="half" idx="14"/>
          </p:nvPr>
        </p:nvSpPr>
        <p:spPr>
          <a:xfrm>
            <a:off x="797984" y="6502400"/>
            <a:ext cx="2844800" cy="366184"/>
          </a:xfrm>
        </p:spPr>
        <p:txBody>
          <a:bodyPr/>
          <a:lstStyle>
            <a:lvl1pPr>
              <a:defRPr smtClean="0">
                <a:solidFill>
                  <a:schemeClr val="bg1">
                    <a:lumMod val="95000"/>
                  </a:schemeClr>
                </a:solidFill>
              </a:defRPr>
            </a:lvl1pPr>
          </a:lstStyle>
          <a:p>
            <a:pPr>
              <a:defRPr/>
            </a:pPr>
            <a:fld id="{72563CD5-6E4B-4B0E-B696-0E270BBFFF7D}" type="datetimeFigureOut">
              <a:rPr lang="en-US"/>
              <a:pPr>
                <a:defRPr/>
              </a:pPr>
              <a:t>10/16/2025</a:t>
            </a:fld>
            <a:endParaRPr lang="en-US" dirty="0"/>
          </a:p>
        </p:txBody>
      </p:sp>
      <p:sp>
        <p:nvSpPr>
          <p:cNvPr id="8" name="Footer Placeholder 4">
            <a:extLst>
              <a:ext uri="{FF2B5EF4-FFF2-40B4-BE49-F238E27FC236}">
                <a16:creationId xmlns:a16="http://schemas.microsoft.com/office/drawing/2014/main" id="{451F8B8F-9B2A-6CE2-7AC9-E318F68E8F17}"/>
              </a:ext>
            </a:extLst>
          </p:cNvPr>
          <p:cNvSpPr>
            <a:spLocks noGrp="1"/>
          </p:cNvSpPr>
          <p:nvPr>
            <p:ph type="ftr" sz="quarter" idx="15"/>
          </p:nvPr>
        </p:nvSpPr>
        <p:spPr>
          <a:xfrm>
            <a:off x="4165600" y="6502400"/>
            <a:ext cx="3860800" cy="366184"/>
          </a:xfrm>
        </p:spPr>
        <p:txBody>
          <a:bodyPr/>
          <a:lstStyle>
            <a:lvl1pPr>
              <a:defRPr dirty="0">
                <a:solidFill>
                  <a:schemeClr val="bg1">
                    <a:lumMod val="95000"/>
                  </a:schemeClr>
                </a:solidFill>
              </a:defRPr>
            </a:lvl1pPr>
          </a:lstStyle>
          <a:p>
            <a:pPr>
              <a:defRPr/>
            </a:pPr>
            <a:endParaRPr lang="en-US"/>
          </a:p>
        </p:txBody>
      </p:sp>
      <p:sp>
        <p:nvSpPr>
          <p:cNvPr id="9" name="Slide Number Placeholder 5">
            <a:extLst>
              <a:ext uri="{FF2B5EF4-FFF2-40B4-BE49-F238E27FC236}">
                <a16:creationId xmlns:a16="http://schemas.microsoft.com/office/drawing/2014/main" id="{0068E794-8C9A-42C2-7636-2D2506E35EF3}"/>
              </a:ext>
            </a:extLst>
          </p:cNvPr>
          <p:cNvSpPr>
            <a:spLocks noGrp="1"/>
          </p:cNvSpPr>
          <p:nvPr>
            <p:ph type="sldNum" sz="quarter" idx="16"/>
          </p:nvPr>
        </p:nvSpPr>
        <p:spPr>
          <a:xfrm>
            <a:off x="8737600" y="6502400"/>
            <a:ext cx="2844800" cy="366184"/>
          </a:xfrm>
        </p:spPr>
        <p:txBody>
          <a:bodyPr/>
          <a:lstStyle>
            <a:lvl1pPr>
              <a:defRPr smtClean="0">
                <a:solidFill>
                  <a:schemeClr val="bg1">
                    <a:lumMod val="95000"/>
                  </a:schemeClr>
                </a:solidFill>
              </a:defRPr>
            </a:lvl1pPr>
          </a:lstStyle>
          <a:p>
            <a:pPr>
              <a:defRPr/>
            </a:pPr>
            <a:fld id="{762E1043-0238-4211-83E4-AFE2B3BDF068}" type="slidenum">
              <a:rPr lang="en-US"/>
              <a:pPr>
                <a:defRPr/>
              </a:pPr>
              <a:t>‹#›</a:t>
            </a:fld>
            <a:endParaRPr lang="en-US" dirty="0"/>
          </a:p>
        </p:txBody>
      </p:sp>
      <p:grpSp>
        <p:nvGrpSpPr>
          <p:cNvPr id="17" name="Group 16">
            <a:extLst>
              <a:ext uri="{FF2B5EF4-FFF2-40B4-BE49-F238E27FC236}">
                <a16:creationId xmlns:a16="http://schemas.microsoft.com/office/drawing/2014/main" id="{23945096-741A-B284-7E4A-B8C9249D539B}"/>
              </a:ext>
            </a:extLst>
          </p:cNvPr>
          <p:cNvGrpSpPr>
            <a:grpSpLocks noChangeAspect="1"/>
          </p:cNvGrpSpPr>
          <p:nvPr userDrawn="1"/>
        </p:nvGrpSpPr>
        <p:grpSpPr>
          <a:xfrm>
            <a:off x="5808026" y="5907061"/>
            <a:ext cx="1562317" cy="480000"/>
            <a:chOff x="145054" y="-8719"/>
            <a:chExt cx="2107258" cy="647425"/>
          </a:xfrm>
        </p:grpSpPr>
        <p:sp>
          <p:nvSpPr>
            <p:cNvPr id="18" name="Rectangle 17">
              <a:extLst>
                <a:ext uri="{FF2B5EF4-FFF2-40B4-BE49-F238E27FC236}">
                  <a16:creationId xmlns:a16="http://schemas.microsoft.com/office/drawing/2014/main" id="{37AF1571-ECF1-18E3-7A3D-BE2B38E794E5}"/>
                </a:ext>
              </a:extLst>
            </p:cNvPr>
            <p:cNvSpPr/>
            <p:nvPr userDrawn="1"/>
          </p:nvSpPr>
          <p:spPr bwMode="auto">
            <a:xfrm>
              <a:off x="145054" y="-8719"/>
              <a:ext cx="2107258"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1219170" eaLnBrk="1" fontAlgn="auto" latinLnBrk="0" hangingPunct="1">
                <a:lnSpc>
                  <a:spcPct val="100000"/>
                </a:lnSpc>
                <a:spcBef>
                  <a:spcPct val="50000"/>
                </a:spcBef>
                <a:spcAft>
                  <a:spcPts val="0"/>
                </a:spcAft>
                <a:buClrTx/>
                <a:buSzTx/>
                <a:buFontTx/>
                <a:buNone/>
                <a:tabLst/>
                <a:defRPr/>
              </a:pPr>
              <a:endParaRPr kumimoji="0" lang="en-GB" sz="1200" b="1" i="0" u="none" strike="noStrike" kern="0" cap="none" spc="0" normalizeH="0" baseline="0" noProof="0">
                <a:ln>
                  <a:noFill/>
                </a:ln>
                <a:solidFill>
                  <a:srgbClr val="00205B"/>
                </a:solidFill>
                <a:effectLst/>
                <a:uLnTx/>
                <a:uFillTx/>
                <a:latin typeface="Tahoma" pitchFamily="34" charset="0"/>
              </a:endParaRPr>
            </a:p>
          </p:txBody>
        </p:sp>
        <p:pic>
          <p:nvPicPr>
            <p:cNvPr id="19" name="Picture 18">
              <a:extLst>
                <a:ext uri="{FF2B5EF4-FFF2-40B4-BE49-F238E27FC236}">
                  <a16:creationId xmlns:a16="http://schemas.microsoft.com/office/drawing/2014/main" id="{F9F835D9-EF0C-0B57-F0C2-55DBF19A7FE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88"/>
            <a:stretch/>
          </p:blipFill>
          <p:spPr>
            <a:xfrm>
              <a:off x="347076" y="95957"/>
              <a:ext cx="1703214" cy="438072"/>
            </a:xfrm>
            <a:prstGeom prst="rect">
              <a:avLst/>
            </a:prstGeom>
          </p:spPr>
        </p:pic>
      </p:grpSp>
    </p:spTree>
    <p:extLst>
      <p:ext uri="{BB962C8B-B14F-4D97-AF65-F5344CB8AC3E}">
        <p14:creationId xmlns:p14="http://schemas.microsoft.com/office/powerpoint/2010/main" val="27796330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E2D2E274-F8E4-B516-DF32-EDBC30E321E2}"/>
              </a:ext>
            </a:extLst>
          </p:cNvPr>
          <p:cNvGrpSpPr>
            <a:grpSpLocks/>
          </p:cNvGrpSpPr>
          <p:nvPr userDrawn="1"/>
        </p:nvGrpSpPr>
        <p:grpSpPr bwMode="auto">
          <a:xfrm>
            <a:off x="143934" y="27518"/>
            <a:ext cx="1170517" cy="6572249"/>
            <a:chOff x="164975" y="20834"/>
            <a:chExt cx="878633" cy="4929617"/>
          </a:xfrm>
        </p:grpSpPr>
        <p:cxnSp>
          <p:nvCxnSpPr>
            <p:cNvPr id="5" name="Straight Connector 4">
              <a:extLst>
                <a:ext uri="{FF2B5EF4-FFF2-40B4-BE49-F238E27FC236}">
                  <a16:creationId xmlns:a16="http://schemas.microsoft.com/office/drawing/2014/main" id="{821C241D-D7B2-02A2-8A68-B345C6349AF2}"/>
                </a:ext>
              </a:extLst>
            </p:cNvPr>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6" name="TextBox 8">
              <a:extLst>
                <a:ext uri="{FF2B5EF4-FFF2-40B4-BE49-F238E27FC236}">
                  <a16:creationId xmlns:a16="http://schemas.microsoft.com/office/drawing/2014/main" id="{75361C34-0ACE-A512-676D-7E95D249E03C}"/>
                </a:ext>
              </a:extLst>
            </p:cNvPr>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DE" sz="1467">
                  <a:solidFill>
                    <a:srgbClr val="941333"/>
                  </a:solidFill>
                </a:rPr>
                <a:t>Climate</a:t>
              </a:r>
            </a:p>
            <a:p>
              <a:pPr eaLnBrk="1" hangingPunct="1"/>
              <a:r>
                <a:rPr lang="es-ES" altLang="en-DE" sz="1467">
                  <a:solidFill>
                    <a:srgbClr val="941333"/>
                  </a:solidFill>
                </a:rPr>
                <a:t>Change</a:t>
              </a:r>
              <a:endParaRPr lang="en-US" altLang="en-DE" sz="1467">
                <a:solidFill>
                  <a:srgbClr val="941333"/>
                </a:solidFill>
              </a:endParaRPr>
            </a:p>
          </p:txBody>
        </p:sp>
        <p:pic>
          <p:nvPicPr>
            <p:cNvPr id="7" name="Picture 2">
              <a:extLst>
                <a:ext uri="{FF2B5EF4-FFF2-40B4-BE49-F238E27FC236}">
                  <a16:creationId xmlns:a16="http://schemas.microsoft.com/office/drawing/2014/main" id="{7E5DDF8B-2414-65D7-1407-819630284C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sz="half" idx="1"/>
          </p:nvPr>
        </p:nvSpPr>
        <p:spPr>
          <a:xfrm>
            <a:off x="787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5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8" name="Date Placeholder 4">
            <a:extLst>
              <a:ext uri="{FF2B5EF4-FFF2-40B4-BE49-F238E27FC236}">
                <a16:creationId xmlns:a16="http://schemas.microsoft.com/office/drawing/2014/main" id="{77264AFC-1F80-ECCD-184B-E55B84809CEF}"/>
              </a:ext>
            </a:extLst>
          </p:cNvPr>
          <p:cNvSpPr>
            <a:spLocks noGrp="1"/>
          </p:cNvSpPr>
          <p:nvPr>
            <p:ph type="dt" sz="half" idx="10"/>
          </p:nvPr>
        </p:nvSpPr>
        <p:spPr/>
        <p:txBody>
          <a:bodyPr/>
          <a:lstStyle>
            <a:lvl1pPr>
              <a:defRPr/>
            </a:lvl1pPr>
          </a:lstStyle>
          <a:p>
            <a:pPr>
              <a:defRPr/>
            </a:pPr>
            <a:fld id="{DDF7931E-A582-468F-B257-6C97ECC89E6D}" type="datetimeFigureOut">
              <a:rPr lang="en-US"/>
              <a:pPr>
                <a:defRPr/>
              </a:pPr>
              <a:t>10/16/2025</a:t>
            </a:fld>
            <a:endParaRPr lang="en-US"/>
          </a:p>
        </p:txBody>
      </p:sp>
      <p:sp>
        <p:nvSpPr>
          <p:cNvPr id="9" name="Footer Placeholder 5">
            <a:extLst>
              <a:ext uri="{FF2B5EF4-FFF2-40B4-BE49-F238E27FC236}">
                <a16:creationId xmlns:a16="http://schemas.microsoft.com/office/drawing/2014/main" id="{9C5C4DDB-5BA0-9441-5716-00CCEEE0C1C8}"/>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B2B1CEF4-CBD9-F662-DBCB-59BD06994426}"/>
              </a:ext>
            </a:extLst>
          </p:cNvPr>
          <p:cNvSpPr>
            <a:spLocks noGrp="1"/>
          </p:cNvSpPr>
          <p:nvPr>
            <p:ph type="sldNum" sz="quarter" idx="12"/>
          </p:nvPr>
        </p:nvSpPr>
        <p:spPr/>
        <p:txBody>
          <a:bodyPr/>
          <a:lstStyle>
            <a:lvl1pPr>
              <a:defRPr/>
            </a:lvl1pPr>
          </a:lstStyle>
          <a:p>
            <a:pPr>
              <a:defRPr/>
            </a:pPr>
            <a:fld id="{97E0B457-9AF7-4AA4-9140-E6FCA9DE9130}" type="slidenum">
              <a:rPr lang="en-US"/>
              <a:pPr>
                <a:defRPr/>
              </a:pPr>
              <a:t>‹#›</a:t>
            </a:fld>
            <a:endParaRPr lang="en-US"/>
          </a:p>
        </p:txBody>
      </p:sp>
    </p:spTree>
    <p:extLst>
      <p:ext uri="{BB962C8B-B14F-4D97-AF65-F5344CB8AC3E}">
        <p14:creationId xmlns:p14="http://schemas.microsoft.com/office/powerpoint/2010/main" val="40900195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62F2282B-4D96-8FDB-2297-058B5F63AD85}"/>
              </a:ext>
            </a:extLst>
          </p:cNvPr>
          <p:cNvGrpSpPr>
            <a:grpSpLocks/>
          </p:cNvGrpSpPr>
          <p:nvPr userDrawn="1"/>
        </p:nvGrpSpPr>
        <p:grpSpPr bwMode="auto">
          <a:xfrm>
            <a:off x="143934" y="27518"/>
            <a:ext cx="1170517" cy="6572249"/>
            <a:chOff x="164975" y="20834"/>
            <a:chExt cx="878633" cy="4929617"/>
          </a:xfrm>
        </p:grpSpPr>
        <p:cxnSp>
          <p:nvCxnSpPr>
            <p:cNvPr id="7" name="Straight Connector 6">
              <a:extLst>
                <a:ext uri="{FF2B5EF4-FFF2-40B4-BE49-F238E27FC236}">
                  <a16:creationId xmlns:a16="http://schemas.microsoft.com/office/drawing/2014/main" id="{3E06A02E-0631-A9F1-7A8C-02188D7653C6}"/>
                </a:ext>
              </a:extLst>
            </p:cNvPr>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8" name="TextBox 8">
              <a:extLst>
                <a:ext uri="{FF2B5EF4-FFF2-40B4-BE49-F238E27FC236}">
                  <a16:creationId xmlns:a16="http://schemas.microsoft.com/office/drawing/2014/main" id="{EC6299F8-0EE3-4339-C98C-EEAA95E78F58}"/>
                </a:ext>
              </a:extLst>
            </p:cNvPr>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DE" sz="1467">
                  <a:solidFill>
                    <a:srgbClr val="941333"/>
                  </a:solidFill>
                </a:rPr>
                <a:t>Climate</a:t>
              </a:r>
            </a:p>
            <a:p>
              <a:pPr eaLnBrk="1" hangingPunct="1"/>
              <a:r>
                <a:rPr lang="es-ES" altLang="en-DE" sz="1467">
                  <a:solidFill>
                    <a:srgbClr val="941333"/>
                  </a:solidFill>
                </a:rPr>
                <a:t>Change</a:t>
              </a:r>
              <a:endParaRPr lang="en-US" altLang="en-DE" sz="1467">
                <a:solidFill>
                  <a:srgbClr val="941333"/>
                </a:solidFill>
              </a:endParaRPr>
            </a:p>
          </p:txBody>
        </p:sp>
        <p:pic>
          <p:nvPicPr>
            <p:cNvPr id="9" name="Picture 2">
              <a:extLst>
                <a:ext uri="{FF2B5EF4-FFF2-40B4-BE49-F238E27FC236}">
                  <a16:creationId xmlns:a16="http://schemas.microsoft.com/office/drawing/2014/main" id="{AB741606-6EBF-D6CC-BE63-EE06197BD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 Placeholder 2"/>
          <p:cNvSpPr>
            <a:spLocks noGrp="1"/>
          </p:cNvSpPr>
          <p:nvPr>
            <p:ph type="body" idx="1"/>
          </p:nvPr>
        </p:nvSpPr>
        <p:spPr>
          <a:xfrm>
            <a:off x="1200206" y="8367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99456" y="1604797"/>
            <a:ext cx="5386917"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3974" y="836712"/>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783225" y="1604797"/>
            <a:ext cx="5389033"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10" name="Date Placeholder 6">
            <a:extLst>
              <a:ext uri="{FF2B5EF4-FFF2-40B4-BE49-F238E27FC236}">
                <a16:creationId xmlns:a16="http://schemas.microsoft.com/office/drawing/2014/main" id="{585064A7-8C8C-961B-F598-A8E85A7F4075}"/>
              </a:ext>
            </a:extLst>
          </p:cNvPr>
          <p:cNvSpPr>
            <a:spLocks noGrp="1"/>
          </p:cNvSpPr>
          <p:nvPr>
            <p:ph type="dt" sz="half" idx="10"/>
          </p:nvPr>
        </p:nvSpPr>
        <p:spPr/>
        <p:txBody>
          <a:bodyPr/>
          <a:lstStyle>
            <a:lvl1pPr>
              <a:defRPr/>
            </a:lvl1pPr>
          </a:lstStyle>
          <a:p>
            <a:pPr>
              <a:defRPr/>
            </a:pPr>
            <a:fld id="{50090986-588F-4014-B64D-FD26A534639F}" type="datetimeFigureOut">
              <a:rPr lang="en-US"/>
              <a:pPr>
                <a:defRPr/>
              </a:pPr>
              <a:t>10/16/2025</a:t>
            </a:fld>
            <a:endParaRPr lang="en-US"/>
          </a:p>
        </p:txBody>
      </p:sp>
      <p:sp>
        <p:nvSpPr>
          <p:cNvPr id="11" name="Footer Placeholder 7">
            <a:extLst>
              <a:ext uri="{FF2B5EF4-FFF2-40B4-BE49-F238E27FC236}">
                <a16:creationId xmlns:a16="http://schemas.microsoft.com/office/drawing/2014/main" id="{1CDA3D3A-78A6-C46F-6F76-BBCF44EDCFFF}"/>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8">
            <a:extLst>
              <a:ext uri="{FF2B5EF4-FFF2-40B4-BE49-F238E27FC236}">
                <a16:creationId xmlns:a16="http://schemas.microsoft.com/office/drawing/2014/main" id="{B4B1F73A-AC94-68BB-3211-768BDEC3FA5D}"/>
              </a:ext>
            </a:extLst>
          </p:cNvPr>
          <p:cNvSpPr>
            <a:spLocks noGrp="1"/>
          </p:cNvSpPr>
          <p:nvPr>
            <p:ph type="sldNum" sz="quarter" idx="12"/>
          </p:nvPr>
        </p:nvSpPr>
        <p:spPr/>
        <p:txBody>
          <a:bodyPr/>
          <a:lstStyle>
            <a:lvl1pPr>
              <a:defRPr/>
            </a:lvl1pPr>
          </a:lstStyle>
          <a:p>
            <a:pPr>
              <a:defRPr/>
            </a:pPr>
            <a:fld id="{E5E57A15-C7F3-482C-BCD0-9D8548026678}" type="slidenum">
              <a:rPr lang="en-US"/>
              <a:pPr>
                <a:defRPr/>
              </a:pPr>
              <a:t>‹#›</a:t>
            </a:fld>
            <a:endParaRPr lang="en-US"/>
          </a:p>
        </p:txBody>
      </p:sp>
    </p:spTree>
    <p:extLst>
      <p:ext uri="{BB962C8B-B14F-4D97-AF65-F5344CB8AC3E}">
        <p14:creationId xmlns:p14="http://schemas.microsoft.com/office/powerpoint/2010/main" val="2660876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2" descr="S:\F15015_Copernicus\3_Work\330_Work-in-process\SC4_BackgroundMat\Visual_ID\Photos\Climate_change_ThinkstockPhotos-147656737.jpg">
            <a:extLst>
              <a:ext uri="{FF2B5EF4-FFF2-40B4-BE49-F238E27FC236}">
                <a16:creationId xmlns:a16="http://schemas.microsoft.com/office/drawing/2014/main" id="{CD6C63FD-5502-499A-5698-BA2C34EA4109}"/>
              </a:ext>
            </a:extLst>
          </p:cNvPr>
          <p:cNvPicPr>
            <a:picLocks noChangeArrowheads="1"/>
          </p:cNvPicPr>
          <p:nvPr userDrawn="1"/>
        </p:nvPicPr>
        <p:blipFill>
          <a:blip r:embed="rId2">
            <a:extLst>
              <a:ext uri="{28A0092B-C50C-407E-A947-70E740481C1C}">
                <a14:useLocalDpi xmlns:a14="http://schemas.microsoft.com/office/drawing/2010/main" val="0"/>
              </a:ext>
            </a:extLst>
          </a:blip>
          <a:srcRect b="-69"/>
          <a:stretch>
            <a:fillRect/>
          </a:stretch>
        </p:blipFill>
        <p:spPr bwMode="auto">
          <a:xfrm>
            <a:off x="0" y="0"/>
            <a:ext cx="31347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99CE12C-5357-3B92-3AF7-D29BBC5F00E2}"/>
              </a:ext>
            </a:extLst>
          </p:cNvPr>
          <p:cNvSpPr/>
          <p:nvPr userDrawn="1"/>
        </p:nvSpPr>
        <p:spPr>
          <a:xfrm>
            <a:off x="-31750" y="0"/>
            <a:ext cx="3198284" cy="6858000"/>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 name="Rectangle 3">
            <a:extLst>
              <a:ext uri="{FF2B5EF4-FFF2-40B4-BE49-F238E27FC236}">
                <a16:creationId xmlns:a16="http://schemas.microsoft.com/office/drawing/2014/main" id="{5A65A841-340E-AA90-5BB1-5B20000DA4D1}"/>
              </a:ext>
            </a:extLst>
          </p:cNvPr>
          <p:cNvSpPr/>
          <p:nvPr userDrawn="1"/>
        </p:nvSpPr>
        <p:spPr>
          <a:xfrm>
            <a:off x="0" y="0"/>
            <a:ext cx="3166533"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nvGrpSpPr>
          <p:cNvPr id="5" name="Group 9">
            <a:extLst>
              <a:ext uri="{FF2B5EF4-FFF2-40B4-BE49-F238E27FC236}">
                <a16:creationId xmlns:a16="http://schemas.microsoft.com/office/drawing/2014/main" id="{EB6D0F08-1B8A-2471-B1E0-262DBBB04D2B}"/>
              </a:ext>
            </a:extLst>
          </p:cNvPr>
          <p:cNvGrpSpPr>
            <a:grpSpLocks/>
          </p:cNvGrpSpPr>
          <p:nvPr userDrawn="1"/>
        </p:nvGrpSpPr>
        <p:grpSpPr bwMode="auto">
          <a:xfrm>
            <a:off x="143934" y="27518"/>
            <a:ext cx="1170517" cy="6572249"/>
            <a:chOff x="164975" y="20834"/>
            <a:chExt cx="878633" cy="4929617"/>
          </a:xfrm>
        </p:grpSpPr>
        <p:cxnSp>
          <p:nvCxnSpPr>
            <p:cNvPr id="6" name="Straight Connector 5">
              <a:extLst>
                <a:ext uri="{FF2B5EF4-FFF2-40B4-BE49-F238E27FC236}">
                  <a16:creationId xmlns:a16="http://schemas.microsoft.com/office/drawing/2014/main" id="{FBD1BAF1-8B8F-0568-41FC-8CE4A5ED65B3}"/>
                </a:ext>
              </a:extLst>
            </p:cNvPr>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7" name="TextBox 11">
              <a:extLst>
                <a:ext uri="{FF2B5EF4-FFF2-40B4-BE49-F238E27FC236}">
                  <a16:creationId xmlns:a16="http://schemas.microsoft.com/office/drawing/2014/main" id="{22309ACD-4CC6-B125-E27F-EC6FA8CF39D8}"/>
                </a:ext>
              </a:extLst>
            </p:cNvPr>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DE" sz="1467">
                  <a:solidFill>
                    <a:srgbClr val="941333"/>
                  </a:solidFill>
                </a:rPr>
                <a:t>Climate</a:t>
              </a:r>
            </a:p>
            <a:p>
              <a:pPr eaLnBrk="1" hangingPunct="1"/>
              <a:r>
                <a:rPr lang="es-ES" altLang="en-DE" sz="1467">
                  <a:solidFill>
                    <a:srgbClr val="941333"/>
                  </a:solidFill>
                </a:rPr>
                <a:t>Change</a:t>
              </a:r>
              <a:endParaRPr lang="en-US" altLang="en-DE" sz="1467">
                <a:solidFill>
                  <a:srgbClr val="941333"/>
                </a:solidFill>
              </a:endParaRPr>
            </a:p>
          </p:txBody>
        </p:sp>
        <p:pic>
          <p:nvPicPr>
            <p:cNvPr id="8" name="Picture 2">
              <a:extLst>
                <a:ext uri="{FF2B5EF4-FFF2-40B4-BE49-F238E27FC236}">
                  <a16:creationId xmlns:a16="http://schemas.microsoft.com/office/drawing/2014/main" id="{1C843481-0CB8-5BA9-2A05-21F8930ECAE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9" name="Date Placeholder 2">
            <a:extLst>
              <a:ext uri="{FF2B5EF4-FFF2-40B4-BE49-F238E27FC236}">
                <a16:creationId xmlns:a16="http://schemas.microsoft.com/office/drawing/2014/main" id="{6AA7FD4F-14ED-983C-A49F-7469E997EB70}"/>
              </a:ext>
            </a:extLst>
          </p:cNvPr>
          <p:cNvSpPr>
            <a:spLocks noGrp="1"/>
          </p:cNvSpPr>
          <p:nvPr>
            <p:ph type="dt" sz="half" idx="10"/>
          </p:nvPr>
        </p:nvSpPr>
        <p:spPr>
          <a:xfrm>
            <a:off x="594784" y="6523567"/>
            <a:ext cx="2844800" cy="366184"/>
          </a:xfrm>
        </p:spPr>
        <p:txBody>
          <a:bodyPr/>
          <a:lstStyle>
            <a:lvl1pPr>
              <a:defRPr/>
            </a:lvl1pPr>
          </a:lstStyle>
          <a:p>
            <a:pPr>
              <a:defRPr/>
            </a:pPr>
            <a:fld id="{B1F306CF-137A-4DA9-8476-BCF849490623}" type="datetimeFigureOut">
              <a:rPr lang="en-US"/>
              <a:pPr>
                <a:defRPr/>
              </a:pPr>
              <a:t>10/16/2025</a:t>
            </a:fld>
            <a:endParaRPr lang="en-US" dirty="0"/>
          </a:p>
        </p:txBody>
      </p:sp>
      <p:sp>
        <p:nvSpPr>
          <p:cNvPr id="10" name="Footer Placeholder 3">
            <a:extLst>
              <a:ext uri="{FF2B5EF4-FFF2-40B4-BE49-F238E27FC236}">
                <a16:creationId xmlns:a16="http://schemas.microsoft.com/office/drawing/2014/main" id="{954F9B63-41F7-EC40-A111-0C604ED1B7C2}"/>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4">
            <a:extLst>
              <a:ext uri="{FF2B5EF4-FFF2-40B4-BE49-F238E27FC236}">
                <a16:creationId xmlns:a16="http://schemas.microsoft.com/office/drawing/2014/main" id="{18A75BCA-53F8-58B4-858D-C452C95EB48F}"/>
              </a:ext>
            </a:extLst>
          </p:cNvPr>
          <p:cNvSpPr>
            <a:spLocks noGrp="1"/>
          </p:cNvSpPr>
          <p:nvPr>
            <p:ph type="sldNum" sz="quarter" idx="12"/>
          </p:nvPr>
        </p:nvSpPr>
        <p:spPr/>
        <p:txBody>
          <a:bodyPr/>
          <a:lstStyle>
            <a:lvl1pPr>
              <a:defRPr/>
            </a:lvl1pPr>
          </a:lstStyle>
          <a:p>
            <a:pPr>
              <a:defRPr/>
            </a:pPr>
            <a:fld id="{579CEB87-FA07-476D-8200-F4B854ABD0D6}" type="slidenum">
              <a:rPr lang="en-US"/>
              <a:pPr>
                <a:defRPr/>
              </a:pPr>
              <a:t>‹#›</a:t>
            </a:fld>
            <a:endParaRPr lang="en-US"/>
          </a:p>
        </p:txBody>
      </p:sp>
      <p:grpSp>
        <p:nvGrpSpPr>
          <p:cNvPr id="13" name="Group 12">
            <a:extLst>
              <a:ext uri="{FF2B5EF4-FFF2-40B4-BE49-F238E27FC236}">
                <a16:creationId xmlns:a16="http://schemas.microsoft.com/office/drawing/2014/main" id="{525F75EB-27FE-2067-9C12-37AA4AA5C6C5}"/>
              </a:ext>
            </a:extLst>
          </p:cNvPr>
          <p:cNvGrpSpPr>
            <a:grpSpLocks noChangeAspect="1"/>
          </p:cNvGrpSpPr>
          <p:nvPr userDrawn="1"/>
        </p:nvGrpSpPr>
        <p:grpSpPr>
          <a:xfrm>
            <a:off x="5295391" y="6030153"/>
            <a:ext cx="1249853" cy="384000"/>
            <a:chOff x="145054" y="-8719"/>
            <a:chExt cx="2107258" cy="647425"/>
          </a:xfrm>
        </p:grpSpPr>
        <p:sp>
          <p:nvSpPr>
            <p:cNvPr id="14" name="Rectangle 13">
              <a:extLst>
                <a:ext uri="{FF2B5EF4-FFF2-40B4-BE49-F238E27FC236}">
                  <a16:creationId xmlns:a16="http://schemas.microsoft.com/office/drawing/2014/main" id="{072D863C-3169-2018-441D-58034227DBC2}"/>
                </a:ext>
              </a:extLst>
            </p:cNvPr>
            <p:cNvSpPr/>
            <p:nvPr userDrawn="1"/>
          </p:nvSpPr>
          <p:spPr bwMode="auto">
            <a:xfrm>
              <a:off x="145054" y="-8719"/>
              <a:ext cx="2107258"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1219170" eaLnBrk="1" fontAlgn="auto" latinLnBrk="0" hangingPunct="1">
                <a:lnSpc>
                  <a:spcPct val="100000"/>
                </a:lnSpc>
                <a:spcBef>
                  <a:spcPct val="50000"/>
                </a:spcBef>
                <a:spcAft>
                  <a:spcPts val="0"/>
                </a:spcAft>
                <a:buClrTx/>
                <a:buSzTx/>
                <a:buFontTx/>
                <a:buNone/>
                <a:tabLst/>
                <a:defRPr/>
              </a:pPr>
              <a:endParaRPr kumimoji="0" lang="en-GB" sz="1200" b="1" i="0" u="none" strike="noStrike" kern="0" cap="none" spc="0" normalizeH="0" baseline="0" noProof="0">
                <a:ln>
                  <a:noFill/>
                </a:ln>
                <a:solidFill>
                  <a:srgbClr val="00205B"/>
                </a:solidFill>
                <a:effectLst/>
                <a:uLnTx/>
                <a:uFillTx/>
                <a:latin typeface="Tahoma" pitchFamily="34" charset="0"/>
              </a:endParaRPr>
            </a:p>
          </p:txBody>
        </p:sp>
        <p:pic>
          <p:nvPicPr>
            <p:cNvPr id="15" name="Picture 14">
              <a:extLst>
                <a:ext uri="{FF2B5EF4-FFF2-40B4-BE49-F238E27FC236}">
                  <a16:creationId xmlns:a16="http://schemas.microsoft.com/office/drawing/2014/main" id="{E35476AD-2243-A2BC-398D-1EEE43DCF0F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47076" y="95957"/>
              <a:ext cx="1703214" cy="438072"/>
            </a:xfrm>
            <a:prstGeom prst="rect">
              <a:avLst/>
            </a:prstGeom>
          </p:spPr>
        </p:pic>
      </p:grpSp>
    </p:spTree>
    <p:extLst>
      <p:ext uri="{BB962C8B-B14F-4D97-AF65-F5344CB8AC3E}">
        <p14:creationId xmlns:p14="http://schemas.microsoft.com/office/powerpoint/2010/main" val="22011220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S:\F15015_Copernicus\3_Work\330_Work-in-process\SC4_BackgroundMat\Visual_ID\Photos\Climate_change_ThinkstockPhotos-147656737.jpg">
            <a:extLst>
              <a:ext uri="{FF2B5EF4-FFF2-40B4-BE49-F238E27FC236}">
                <a16:creationId xmlns:a16="http://schemas.microsoft.com/office/drawing/2014/main" id="{F5D8E315-581D-2BEE-8941-36491E8060A9}"/>
              </a:ext>
            </a:extLst>
          </p:cNvPr>
          <p:cNvPicPr>
            <a:picLocks noChangeArrowheads="1"/>
          </p:cNvPicPr>
          <p:nvPr userDrawn="1"/>
        </p:nvPicPr>
        <p:blipFill>
          <a:blip r:embed="rId2">
            <a:extLst>
              <a:ext uri="{28A0092B-C50C-407E-A947-70E740481C1C}">
                <a14:useLocalDpi xmlns:a14="http://schemas.microsoft.com/office/drawing/2010/main" val="0"/>
              </a:ext>
            </a:extLst>
          </a:blip>
          <a:srcRect b="-69"/>
          <a:stretch>
            <a:fillRect/>
          </a:stretch>
        </p:blipFill>
        <p:spPr bwMode="auto">
          <a:xfrm>
            <a:off x="0" y="0"/>
            <a:ext cx="3134784"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97FB802-76B5-DFC5-B8A2-CD9A233CABC1}"/>
              </a:ext>
            </a:extLst>
          </p:cNvPr>
          <p:cNvSpPr/>
          <p:nvPr userDrawn="1"/>
        </p:nvSpPr>
        <p:spPr>
          <a:xfrm>
            <a:off x="-4233" y="0"/>
            <a:ext cx="3179233" cy="6866467"/>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7" name="Rectangle 6">
            <a:extLst>
              <a:ext uri="{FF2B5EF4-FFF2-40B4-BE49-F238E27FC236}">
                <a16:creationId xmlns:a16="http://schemas.microsoft.com/office/drawing/2014/main" id="{299D4093-4295-0797-29C1-CA465DF11829}"/>
              </a:ext>
            </a:extLst>
          </p:cNvPr>
          <p:cNvSpPr/>
          <p:nvPr userDrawn="1"/>
        </p:nvSpPr>
        <p:spPr>
          <a:xfrm>
            <a:off x="-2117" y="0"/>
            <a:ext cx="3134784" cy="6866467"/>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nvGrpSpPr>
          <p:cNvPr id="8" name="Group 9">
            <a:extLst>
              <a:ext uri="{FF2B5EF4-FFF2-40B4-BE49-F238E27FC236}">
                <a16:creationId xmlns:a16="http://schemas.microsoft.com/office/drawing/2014/main" id="{9730B87D-0C7F-BF13-56DA-11AFD9D4160F}"/>
              </a:ext>
            </a:extLst>
          </p:cNvPr>
          <p:cNvGrpSpPr>
            <a:grpSpLocks/>
          </p:cNvGrpSpPr>
          <p:nvPr userDrawn="1"/>
        </p:nvGrpSpPr>
        <p:grpSpPr bwMode="auto">
          <a:xfrm>
            <a:off x="143934" y="27518"/>
            <a:ext cx="1170517" cy="6572249"/>
            <a:chOff x="164975" y="20834"/>
            <a:chExt cx="878633" cy="4929617"/>
          </a:xfrm>
        </p:grpSpPr>
        <p:cxnSp>
          <p:nvCxnSpPr>
            <p:cNvPr id="9" name="Straight Connector 8">
              <a:extLst>
                <a:ext uri="{FF2B5EF4-FFF2-40B4-BE49-F238E27FC236}">
                  <a16:creationId xmlns:a16="http://schemas.microsoft.com/office/drawing/2014/main" id="{4CDA9896-DB70-2F99-BAD3-5D5E0FBF813F}"/>
                </a:ext>
              </a:extLst>
            </p:cNvPr>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0" name="TextBox 11">
              <a:extLst>
                <a:ext uri="{FF2B5EF4-FFF2-40B4-BE49-F238E27FC236}">
                  <a16:creationId xmlns:a16="http://schemas.microsoft.com/office/drawing/2014/main" id="{FDECF1A3-609E-6DC9-EF99-97B100B0F928}"/>
                </a:ext>
              </a:extLst>
            </p:cNvPr>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DE" sz="1467">
                  <a:solidFill>
                    <a:srgbClr val="941333"/>
                  </a:solidFill>
                </a:rPr>
                <a:t>Climate</a:t>
              </a:r>
            </a:p>
            <a:p>
              <a:pPr eaLnBrk="1" hangingPunct="1"/>
              <a:r>
                <a:rPr lang="es-ES" altLang="en-DE" sz="1467">
                  <a:solidFill>
                    <a:srgbClr val="941333"/>
                  </a:solidFill>
                </a:rPr>
                <a:t>Change</a:t>
              </a:r>
              <a:endParaRPr lang="en-US" altLang="en-DE" sz="1467">
                <a:solidFill>
                  <a:srgbClr val="941333"/>
                </a:solidFill>
              </a:endParaRPr>
            </a:p>
          </p:txBody>
        </p:sp>
        <p:pic>
          <p:nvPicPr>
            <p:cNvPr id="11" name="Picture 2">
              <a:extLst>
                <a:ext uri="{FF2B5EF4-FFF2-40B4-BE49-F238E27FC236}">
                  <a16:creationId xmlns:a16="http://schemas.microsoft.com/office/drawing/2014/main" id="{635FACC8-C3F3-040F-0093-86856D3D45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171874"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329005"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1874"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2" name="Date Placeholder 4">
            <a:extLst>
              <a:ext uri="{FF2B5EF4-FFF2-40B4-BE49-F238E27FC236}">
                <a16:creationId xmlns:a16="http://schemas.microsoft.com/office/drawing/2014/main" id="{AEDDB306-D676-EE54-F471-328A4DB9082E}"/>
              </a:ext>
            </a:extLst>
          </p:cNvPr>
          <p:cNvSpPr>
            <a:spLocks noGrp="1"/>
          </p:cNvSpPr>
          <p:nvPr>
            <p:ph type="dt" sz="half" idx="10"/>
          </p:nvPr>
        </p:nvSpPr>
        <p:spPr/>
        <p:txBody>
          <a:bodyPr/>
          <a:lstStyle>
            <a:lvl1pPr>
              <a:defRPr/>
            </a:lvl1pPr>
          </a:lstStyle>
          <a:p>
            <a:pPr>
              <a:defRPr/>
            </a:pPr>
            <a:fld id="{7B480493-A262-44AB-A5E5-552FC4715D0F}" type="datetimeFigureOut">
              <a:rPr lang="en-US"/>
              <a:pPr>
                <a:defRPr/>
              </a:pPr>
              <a:t>10/16/2025</a:t>
            </a:fld>
            <a:endParaRPr lang="en-US"/>
          </a:p>
        </p:txBody>
      </p:sp>
      <p:sp>
        <p:nvSpPr>
          <p:cNvPr id="13" name="Footer Placeholder 5">
            <a:extLst>
              <a:ext uri="{FF2B5EF4-FFF2-40B4-BE49-F238E27FC236}">
                <a16:creationId xmlns:a16="http://schemas.microsoft.com/office/drawing/2014/main" id="{1755DD35-43FE-D5BA-1134-726D2D3CE15A}"/>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57208005-07C5-041B-494D-FA5455D7079C}"/>
              </a:ext>
            </a:extLst>
          </p:cNvPr>
          <p:cNvSpPr>
            <a:spLocks noGrp="1"/>
          </p:cNvSpPr>
          <p:nvPr>
            <p:ph type="sldNum" sz="quarter" idx="12"/>
          </p:nvPr>
        </p:nvSpPr>
        <p:spPr/>
        <p:txBody>
          <a:bodyPr/>
          <a:lstStyle>
            <a:lvl1pPr>
              <a:defRPr/>
            </a:lvl1pPr>
          </a:lstStyle>
          <a:p>
            <a:pPr>
              <a:defRPr/>
            </a:pPr>
            <a:fld id="{D191C899-9BA0-46C5-B03A-03876099383F}" type="slidenum">
              <a:rPr lang="en-US"/>
              <a:pPr>
                <a:defRPr/>
              </a:pPr>
              <a:t>‹#›</a:t>
            </a:fld>
            <a:endParaRPr lang="en-US"/>
          </a:p>
        </p:txBody>
      </p:sp>
    </p:spTree>
    <p:extLst>
      <p:ext uri="{BB962C8B-B14F-4D97-AF65-F5344CB8AC3E}">
        <p14:creationId xmlns:p14="http://schemas.microsoft.com/office/powerpoint/2010/main" val="289854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 CO2M">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054" y="1286131"/>
            <a:ext cx="9479236" cy="5334150"/>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3">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1674582871"/>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hyperlink" Target="m-files://show/7235dded-b8a6-4e3a-a71e-e576e92f5ee1/0-1520913?property=PGCE5437D590C04754BEE9A57B4DF061F0"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hyperlink" Target="m-files://show/7235dded-b8a6-4e3a-a71e-e576e92f5ee1/0-1520913?property=PG7957932C1D8B422FA7838BCB926F04D5"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hyperlink" Target="m-files://show/7235dded-b8a6-4e3a-a71e-e576e92f5ee1/0-1520913?property=PG65D186EDD28144499B14845D49B5D4CB" TargetMode="Externa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27.png"/><Relationship Id="rId5" Type="http://schemas.openxmlformats.org/officeDocument/2006/relationships/slideLayout" Target="../slideLayouts/slideLayout47.xml"/><Relationship Id="rId10" Type="http://schemas.openxmlformats.org/officeDocument/2006/relationships/image" Target="../media/image26.png"/><Relationship Id="rId4" Type="http://schemas.openxmlformats.org/officeDocument/2006/relationships/slideLayout" Target="../slideLayouts/slideLayout4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9"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ln>
        </p:spPr>
        <p:txBody>
          <a:bodyPr vert="horz" wrap="square" lIns="0" tIns="36000" rIns="36000" bIns="36000" numCol="1" anchor="ctr" anchorCtr="0" compatLnSpc="1">
            <a:prstTxWarp prst="textNoShape">
              <a:avLst/>
            </a:prstTxWarp>
            <a:normAutofit/>
          </a:bodyPr>
          <a:lstStyle/>
          <a:p>
            <a:pPr lvl="0"/>
            <a:r>
              <a:rPr lang="en-GB"/>
              <a:t>Click to edit Master title style</a:t>
            </a:r>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ln>
        </p:spPr>
        <p:txBody>
          <a:bodyPr vert="horz" wrap="square" lIns="91440" tIns="45720" rIns="91440" bIns="45720" numCol="1" anchor="t" anchorCtr="0" compatLnSpc="1">
            <a:prstTxWarp prst="textNoShape">
              <a:avLst/>
            </a:prstTxWarp>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a:solidFill>
                  <a:schemeClr val="bg1"/>
                </a:solidFill>
                <a:latin typeface="Bahnschrift SemiLight" panose="020B0502040204020203" pitchFamily="34" charset="0"/>
                <a:ea typeface="Roboto" panose="02000000000000000000" pitchFamily="2" charset="0"/>
              </a:rPr>
              <a:t>www.eumetsat.int</a:t>
            </a:r>
          </a:p>
        </p:txBody>
      </p:sp>
      <p:sp>
        <p:nvSpPr>
          <p:cNvPr id="2" name="Rectangle 1"/>
          <p:cNvSpPr/>
          <p:nvPr userDrawn="1"/>
        </p:nvSpPr>
        <p:spPr>
          <a:xfrm>
            <a:off x="11519350" y="6593586"/>
            <a:ext cx="609135" cy="261610"/>
          </a:xfrm>
          <a:prstGeom prst="rect">
            <a:avLst/>
          </a:prstGeom>
        </p:spPr>
        <p:txBody>
          <a:bodyPr wrap="square">
            <a:spAutoFit/>
          </a:bodyPr>
          <a:lstStyle/>
          <a:p>
            <a:pPr algn="r"/>
            <a:fld id="{FF9CC606-8418-49EA-9DB7-3FFD72983DD3}" type="slidenum">
              <a:rPr lang="de-DE" sz="1100" b="0" smtClean="0">
                <a:solidFill>
                  <a:srgbClr val="00B5E2"/>
                </a:solidFill>
                <a:latin typeface="Arial" panose="020B0604020202020204" pitchFamily="34" charset="0"/>
                <a:ea typeface="Roboto" panose="02000000000000000000" pitchFamily="2" charset="0"/>
                <a:cs typeface="Arial" panose="020B0604020202020204" pitchFamily="34" charset="0"/>
              </a:rPr>
              <a:pPr algn="r"/>
              <a:t>‹#›</a:t>
            </a:fld>
            <a:endParaRPr lang="en-GB" sz="1000">
              <a:latin typeface="Arial" panose="020B0604020202020204" pitchFamily="34" charset="0"/>
              <a:ea typeface="Roboto"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ECD20100-422D-809D-958D-C82D59239957}"/>
              </a:ext>
            </a:extLst>
          </p:cNvPr>
          <p:cNvSpPr txBox="1"/>
          <p:nvPr userDrawn="1"/>
        </p:nvSpPr>
        <p:spPr>
          <a:xfrm>
            <a:off x="145053" y="6596390"/>
            <a:ext cx="11627339" cy="259080"/>
          </a:xfrm>
          <a:prstGeom prst="rect">
            <a:avLst/>
          </a:prstGeom>
          <a:noFill/>
        </p:spPr>
        <p:txBody>
          <a:bodyPr wrap="square" rtlCol="0">
            <a:spAutoFit/>
          </a:bodyPr>
          <a:lstStyle/>
          <a:p>
            <a:r>
              <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hlinkClick r:id="rId33"/>
              </a:rPr>
              <a:t>EUM2013871</a:t>
            </a:r>
            <a:r>
              <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rPr>
              <a:t> v</a:t>
            </a:r>
            <a:r>
              <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hlinkClick r:id="rId34">
                  <a:extLst>
                    <a:ext uri="{A12FA001-AC4F-418D-AE19-62706E023703}">
                      <ahyp:hlinkClr xmlns:ahyp="http://schemas.microsoft.com/office/drawing/2018/hyperlinkcolor" val="tx"/>
                    </a:ext>
                  </a:extLst>
                </a:hlinkClick>
              </a:rPr>
              <a:t>1</a:t>
            </a:r>
            <a:r>
              <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rPr>
              <a:t> </a:t>
            </a:r>
            <a:r>
              <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hlinkClick r:id="rId35"/>
              </a:rPr>
              <a:t>Draft</a:t>
            </a:r>
            <a:r>
              <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rPr>
              <a:t>  				</a:t>
            </a:r>
            <a:r>
              <a:rPr lang="fr-FR" sz="1100" b="0" kern="100" spc="-100">
                <a:solidFill>
                  <a:srgbClr val="00B5E2"/>
                </a:solidFill>
                <a:latin typeface="Arial" panose="020B0604020202020204" pitchFamily="34" charset="0"/>
                <a:ea typeface="Roboto" panose="02000000000000000000" pitchFamily="2" charset="0"/>
                <a:cs typeface="Arial" panose="020B0604020202020204" pitchFamily="34" charset="0"/>
              </a:rPr>
              <a:t> </a:t>
            </a:r>
            <a:endPar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7670" r:id="rId1"/>
    <p:sldLayoutId id="2147487676" r:id="rId2"/>
    <p:sldLayoutId id="2147487671" r:id="rId3"/>
    <p:sldLayoutId id="2147487710" r:id="rId4"/>
    <p:sldLayoutId id="2147487721" r:id="rId5"/>
    <p:sldLayoutId id="2147487722" r:id="rId6"/>
    <p:sldLayoutId id="2147487723" r:id="rId7"/>
    <p:sldLayoutId id="2147487724" r:id="rId8"/>
    <p:sldLayoutId id="2147487726" r:id="rId9"/>
    <p:sldLayoutId id="2147487727" r:id="rId10"/>
    <p:sldLayoutId id="2147487728" r:id="rId11"/>
    <p:sldLayoutId id="2147487729" r:id="rId12"/>
    <p:sldLayoutId id="2147487730" r:id="rId13"/>
    <p:sldLayoutId id="2147487725" r:id="rId14"/>
    <p:sldLayoutId id="2147487731" r:id="rId15"/>
    <p:sldLayoutId id="2147487732" r:id="rId16"/>
    <p:sldLayoutId id="2147487678" r:id="rId17"/>
    <p:sldLayoutId id="2147487733" r:id="rId18"/>
    <p:sldLayoutId id="2147487735" r:id="rId19"/>
    <p:sldLayoutId id="2147487737" r:id="rId20"/>
    <p:sldLayoutId id="2147487739" r:id="rId21"/>
    <p:sldLayoutId id="2147487679" r:id="rId22"/>
    <p:sldLayoutId id="2147487734" r:id="rId23"/>
    <p:sldLayoutId id="2147487736" r:id="rId24"/>
    <p:sldLayoutId id="2147487738" r:id="rId25"/>
    <p:sldLayoutId id="2147487740" r:id="rId26"/>
    <p:sldLayoutId id="2147487717" r:id="rId27"/>
    <p:sldLayoutId id="2147487720" r:id="rId28"/>
    <p:sldLayoutId id="2147487718" r:id="rId29"/>
    <p:sldLayoutId id="2147487764" r:id="rId30"/>
    <p:sldLayoutId id="2147487767" r:id="rId31"/>
  </p:sldLayoutIdLst>
  <p:transition/>
  <p:txStyles>
    <p:titleStyle>
      <a:lvl1pPr marL="220791" algn="l" rtl="0" eaLnBrk="1" fontAlgn="base" hangingPunct="1">
        <a:spcBef>
          <a:spcPct val="0"/>
        </a:spcBef>
        <a:spcAft>
          <a:spcPct val="0"/>
        </a:spcAft>
        <a:defRPr sz="3200" b="1" spc="-100" baseline="0">
          <a:solidFill>
            <a:schemeClr val="bg1"/>
          </a:solidFill>
          <a:latin typeface="Arial" panose="020B0604020202020204" pitchFamily="34" charset="0"/>
          <a:ea typeface="+mj-ea"/>
          <a:cs typeface="Arial" panose="020B0604020202020204" pitchFamily="34" charset="0"/>
        </a:defRPr>
      </a:lvl1pPr>
      <a:lvl2pPr marL="220791" algn="l" rtl="0" eaLnBrk="1" fontAlgn="base" hangingPunct="1">
        <a:spcBef>
          <a:spcPct val="0"/>
        </a:spcBef>
        <a:spcAft>
          <a:spcPct val="0"/>
        </a:spcAft>
        <a:defRPr sz="3446" b="1">
          <a:solidFill>
            <a:schemeClr val="bg1"/>
          </a:solidFill>
          <a:latin typeface="Arial" panose="020B0604020202020204" pitchFamily="34" charset="0"/>
          <a:cs typeface="Arial" panose="020B0604020202020204" pitchFamily="34" charset="0"/>
        </a:defRPr>
      </a:lvl2pPr>
      <a:lvl3pPr marL="220791" algn="l" rtl="0" eaLnBrk="1" fontAlgn="base" hangingPunct="1">
        <a:spcBef>
          <a:spcPct val="0"/>
        </a:spcBef>
        <a:spcAft>
          <a:spcPct val="0"/>
        </a:spcAft>
        <a:defRPr sz="3446" b="1">
          <a:solidFill>
            <a:schemeClr val="bg1"/>
          </a:solidFill>
          <a:latin typeface="Arial" panose="020B0604020202020204" pitchFamily="34" charset="0"/>
          <a:cs typeface="Arial" panose="020B0604020202020204" pitchFamily="34" charset="0"/>
        </a:defRPr>
      </a:lvl3pPr>
      <a:lvl4pPr marL="220791" algn="l" rtl="0" eaLnBrk="1" fontAlgn="base" hangingPunct="1">
        <a:spcBef>
          <a:spcPct val="0"/>
        </a:spcBef>
        <a:spcAft>
          <a:spcPct val="0"/>
        </a:spcAft>
        <a:defRPr sz="3446" b="1">
          <a:solidFill>
            <a:schemeClr val="bg1"/>
          </a:solidFill>
          <a:latin typeface="Arial" panose="020B0604020202020204" pitchFamily="34" charset="0"/>
          <a:cs typeface="Arial" panose="020B0604020202020204" pitchFamily="34" charset="0"/>
        </a:defRPr>
      </a:lvl4pPr>
      <a:lvl5pPr marL="220791" algn="l" rtl="0" eaLnBrk="1" fontAlgn="base" hangingPunct="1">
        <a:spcBef>
          <a:spcPct val="0"/>
        </a:spcBef>
        <a:spcAft>
          <a:spcPct val="0"/>
        </a:spcAft>
        <a:defRPr sz="3446" b="1">
          <a:solidFill>
            <a:schemeClr val="bg1"/>
          </a:solidFill>
          <a:latin typeface="Arial" panose="020B0604020202020204" pitchFamily="34" charset="0"/>
          <a:cs typeface="Arial" panose="020B0604020202020204"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anose="020B0604020202020204" pitchFamily="34" charset="0"/>
        <a:buChar char="•"/>
        <a:defRPr sz="4431" spc="-100" baseline="0">
          <a:solidFill>
            <a:schemeClr val="tx2"/>
          </a:solidFill>
          <a:latin typeface="Arial" panose="020B0604020202020204" pitchFamily="34" charset="0"/>
          <a:ea typeface="Roboto" panose="02000000000000000000" pitchFamily="2" charset="0"/>
          <a:cs typeface="Arial" panose="020B0604020202020204" pitchFamily="34" charset="0"/>
        </a:defRPr>
      </a:lvl1pPr>
      <a:lvl2pPr marL="914423" indent="-351701" algn="l" rtl="0" eaLnBrk="1" fontAlgn="base" hangingPunct="1">
        <a:spcBef>
          <a:spcPct val="20000"/>
        </a:spcBef>
        <a:spcAft>
          <a:spcPct val="0"/>
        </a:spcAft>
        <a:buFont typeface="Arial" panose="020B0604020202020204" pitchFamily="34" charset="0"/>
        <a:buChar char="•"/>
        <a:defRPr sz="3939" spc="-100" baseline="0">
          <a:solidFill>
            <a:schemeClr val="tx2"/>
          </a:solidFill>
          <a:latin typeface="Arial" panose="020B0604020202020204" pitchFamily="34" charset="0"/>
          <a:ea typeface="Roboto" panose="02000000000000000000" pitchFamily="2" charset="0"/>
          <a:cs typeface="Arial" panose="020B0604020202020204" pitchFamily="34" charset="0"/>
        </a:defRPr>
      </a:lvl2pPr>
      <a:lvl3pPr marL="1406804" indent="-281361" algn="l" rtl="0" eaLnBrk="1" fontAlgn="base" hangingPunct="1">
        <a:spcBef>
          <a:spcPct val="20000"/>
        </a:spcBef>
        <a:spcAft>
          <a:spcPct val="0"/>
        </a:spcAft>
        <a:buFont typeface="Arial" panose="020B0604020202020204" pitchFamily="34" charset="0"/>
        <a:buChar char="•"/>
        <a:defRPr sz="3446" spc="-100" baseline="0">
          <a:solidFill>
            <a:schemeClr val="tx2"/>
          </a:solidFill>
          <a:latin typeface="Arial" panose="020B0604020202020204" pitchFamily="34" charset="0"/>
          <a:ea typeface="Roboto" panose="02000000000000000000" pitchFamily="2" charset="0"/>
          <a:cs typeface="Arial" panose="020B0604020202020204" pitchFamily="34" charset="0"/>
        </a:defRPr>
      </a:lvl3pPr>
      <a:lvl4pPr marL="1969526" indent="-281361" algn="l" rtl="0" eaLnBrk="1" fontAlgn="base" hangingPunct="1">
        <a:spcBef>
          <a:spcPct val="20000"/>
        </a:spcBef>
        <a:spcAft>
          <a:spcPct val="0"/>
        </a:spcAft>
        <a:buFont typeface="Arial" panose="020B0604020202020204" pitchFamily="34" charset="0"/>
        <a:buChar char="•"/>
        <a:defRPr sz="2954" spc="-100" baseline="0">
          <a:solidFill>
            <a:schemeClr val="tx2"/>
          </a:solidFill>
          <a:latin typeface="Arial" panose="020B0604020202020204" pitchFamily="34" charset="0"/>
          <a:ea typeface="Roboto" panose="02000000000000000000" pitchFamily="2" charset="0"/>
          <a:cs typeface="Arial" panose="020B0604020202020204" pitchFamily="34" charset="0"/>
        </a:defRPr>
      </a:lvl4pPr>
      <a:lvl5pPr marL="2532248" indent="-281361" algn="l" rtl="0" eaLnBrk="1" fontAlgn="base" hangingPunct="1">
        <a:spcBef>
          <a:spcPct val="20000"/>
        </a:spcBef>
        <a:spcAft>
          <a:spcPct val="0"/>
        </a:spcAft>
        <a:buFont typeface="Arial" panose="020B0604020202020204" pitchFamily="34" charset="0"/>
        <a:buChar char="•"/>
        <a:defRPr sz="2462" spc="-100" baseline="0">
          <a:solidFill>
            <a:schemeClr val="tx2"/>
          </a:solidFill>
          <a:latin typeface="Arial" panose="020B0604020202020204" pitchFamily="34" charset="0"/>
          <a:ea typeface="Roboto" panose="02000000000000000000" pitchFamily="2" charset="0"/>
          <a:cs typeface="Arial" panose="020B0604020202020204"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461023"/>
      </p:ext>
    </p:extLst>
  </p:cSld>
  <p:clrMap bg1="lt1" tx1="dk1" bg2="lt2" tx2="dk2" accent1="accent1" accent2="accent2" accent3="accent3" accent4="accent4" accent5="accent5" accent6="accent6" hlink="hlink" folHlink="folHlink"/>
  <p:sldLayoutIdLst>
    <p:sldLayoutId id="2147487753" r:id="rId1"/>
    <p:sldLayoutId id="2147487754" r:id="rId2"/>
    <p:sldLayoutId id="2147487755" r:id="rId3"/>
    <p:sldLayoutId id="2147487756" r:id="rId4"/>
    <p:sldLayoutId id="2147487757" r:id="rId5"/>
    <p:sldLayoutId id="2147487758" r:id="rId6"/>
    <p:sldLayoutId id="2147487759" r:id="rId7"/>
    <p:sldLayoutId id="2147487760" r:id="rId8"/>
    <p:sldLayoutId id="2147487761" r:id="rId9"/>
    <p:sldLayoutId id="2147487762" r:id="rId10"/>
    <p:sldLayoutId id="2147487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599" y="6500286"/>
            <a:ext cx="4597831" cy="109742"/>
          </a:xfrm>
          <a:prstGeom prst="rect">
            <a:avLst/>
          </a:prstGeom>
        </p:spPr>
        <p:txBody>
          <a:bodyPr vert="horz" lIns="91440" tIns="45720" rIns="91440" bIns="45720" rtlCol="0" anchor="ctr"/>
          <a:lstStyle>
            <a:lvl1pPr algn="l" eaLnBrk="1" fontAlgn="auto" hangingPunct="1">
              <a:spcBef>
                <a:spcPts val="0"/>
              </a:spcBef>
              <a:spcAft>
                <a:spcPts val="0"/>
              </a:spcAft>
              <a:defRPr sz="1600" smtClean="0">
                <a:solidFill>
                  <a:schemeClr val="tx1">
                    <a:tint val="75000"/>
                  </a:schemeClr>
                </a:solidFill>
                <a:latin typeface="+mn-lt"/>
              </a:defRPr>
            </a:lvl1pPr>
          </a:lstStyle>
          <a:p>
            <a:pPr>
              <a:defRPr/>
            </a:pPr>
            <a:r>
              <a:rPr lang="da-DK" sz="1600" b="0" dirty="0">
                <a:solidFill>
                  <a:schemeClr val="accent4"/>
                </a:solidFill>
                <a:ea typeface="Roboto" panose="02000000000000000000" pitchFamily="2" charset="0"/>
                <a:cs typeface="Arial" pitchFamily="34" charset="0"/>
              </a:rPr>
              <a:t>EUM/OPS/VWG/23/1387617, 17 November 2023</a:t>
            </a:r>
            <a:endParaRPr lang="de-DE" sz="1600" b="0" dirty="0">
              <a:solidFill>
                <a:schemeClr val="accent4"/>
              </a:solidFill>
              <a:ea typeface="Roboto" panose="02000000000000000000" pitchFamily="2" charset="0"/>
              <a:cs typeface="Arial" pitchFamily="34" charset="0"/>
            </a:endParaRPr>
          </a:p>
          <a:p>
            <a:pPr>
              <a:defRPr/>
            </a:pPr>
            <a:endParaRPr lang="en-US" dirty="0"/>
          </a:p>
        </p:txBody>
      </p:sp>
      <p:sp>
        <p:nvSpPr>
          <p:cNvPr id="5" name="Footer Placeholder 4"/>
          <p:cNvSpPr>
            <a:spLocks noGrp="1"/>
          </p:cNvSpPr>
          <p:nvPr>
            <p:ph type="ftr" sz="quarter" idx="3"/>
          </p:nvPr>
        </p:nvSpPr>
        <p:spPr>
          <a:xfrm>
            <a:off x="4165600" y="6500285"/>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500285"/>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fld id="{9722F04C-2DB1-47D4-B1AC-801A4DD508F9}" type="slidenum">
              <a:rPr lang="en-US" altLang="en-US"/>
              <a:pPr/>
              <a:t>‹#›</a:t>
            </a:fld>
            <a:endParaRPr lang="en-US" altLang="en-US"/>
          </a:p>
        </p:txBody>
      </p:sp>
      <p:pic>
        <p:nvPicPr>
          <p:cNvPr id="6151" name="Picture 16"/>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766984" y="6032501"/>
            <a:ext cx="4815416"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61D3D90-7FC9-12D3-5DF3-4052E283983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1378" t="24957" r="11376" b="33304"/>
          <a:stretch/>
        </p:blipFill>
        <p:spPr>
          <a:xfrm>
            <a:off x="609599" y="5925509"/>
            <a:ext cx="1824203" cy="380043"/>
          </a:xfrm>
          <a:prstGeom prst="rect">
            <a:avLst/>
          </a:prstGeom>
        </p:spPr>
      </p:pic>
    </p:spTree>
    <p:extLst>
      <p:ext uri="{BB962C8B-B14F-4D97-AF65-F5344CB8AC3E}">
        <p14:creationId xmlns:p14="http://schemas.microsoft.com/office/powerpoint/2010/main" val="814121934"/>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Lst>
  <p:txStyles>
    <p:titleStyle>
      <a:lvl1pPr algn="ctr" rtl="0" fontAlgn="base">
        <a:spcBef>
          <a:spcPct val="0"/>
        </a:spcBef>
        <a:spcAft>
          <a:spcPct val="0"/>
        </a:spcAft>
        <a:defRPr sz="4267" kern="1200">
          <a:solidFill>
            <a:schemeClr val="tx1"/>
          </a:solidFill>
          <a:latin typeface="+mj-lt"/>
          <a:ea typeface="+mj-ea"/>
          <a:cs typeface="+mj-cs"/>
        </a:defRPr>
      </a:lvl1pPr>
      <a:lvl2pPr algn="ctr" rtl="0" fontAlgn="base">
        <a:spcBef>
          <a:spcPct val="0"/>
        </a:spcBef>
        <a:spcAft>
          <a:spcPct val="0"/>
        </a:spcAft>
        <a:defRPr sz="4267">
          <a:solidFill>
            <a:schemeClr val="tx1"/>
          </a:solidFill>
          <a:latin typeface="Calibri" panose="020F0502020204030204" pitchFamily="34" charset="0"/>
        </a:defRPr>
      </a:lvl2pPr>
      <a:lvl3pPr algn="ctr" rtl="0" fontAlgn="base">
        <a:spcBef>
          <a:spcPct val="0"/>
        </a:spcBef>
        <a:spcAft>
          <a:spcPct val="0"/>
        </a:spcAft>
        <a:defRPr sz="4267">
          <a:solidFill>
            <a:schemeClr val="tx1"/>
          </a:solidFill>
          <a:latin typeface="Calibri" panose="020F0502020204030204" pitchFamily="34" charset="0"/>
        </a:defRPr>
      </a:lvl3pPr>
      <a:lvl4pPr algn="ctr" rtl="0" fontAlgn="base">
        <a:spcBef>
          <a:spcPct val="0"/>
        </a:spcBef>
        <a:spcAft>
          <a:spcPct val="0"/>
        </a:spcAft>
        <a:defRPr sz="4267">
          <a:solidFill>
            <a:schemeClr val="tx1"/>
          </a:solidFill>
          <a:latin typeface="Calibri" panose="020F0502020204030204" pitchFamily="34" charset="0"/>
        </a:defRPr>
      </a:lvl4pPr>
      <a:lvl5pPr algn="ctr" rtl="0" fontAlgn="base">
        <a:spcBef>
          <a:spcPct val="0"/>
        </a:spcBef>
        <a:spcAft>
          <a:spcPct val="0"/>
        </a:spcAft>
        <a:defRPr sz="4267">
          <a:solidFill>
            <a:schemeClr val="tx1"/>
          </a:solidFill>
          <a:latin typeface="Calibri" panose="020F0502020204030204" pitchFamily="34" charset="0"/>
        </a:defRPr>
      </a:lvl5pPr>
      <a:lvl6pPr marL="609585" algn="ctr" rtl="0" fontAlgn="base">
        <a:spcBef>
          <a:spcPct val="0"/>
        </a:spcBef>
        <a:spcAft>
          <a:spcPct val="0"/>
        </a:spcAft>
        <a:defRPr sz="4267">
          <a:solidFill>
            <a:schemeClr val="tx1"/>
          </a:solidFill>
          <a:latin typeface="Calibri" panose="020F0502020204030204" pitchFamily="34" charset="0"/>
        </a:defRPr>
      </a:lvl6pPr>
      <a:lvl7pPr marL="1219170" algn="ctr" rtl="0" fontAlgn="base">
        <a:spcBef>
          <a:spcPct val="0"/>
        </a:spcBef>
        <a:spcAft>
          <a:spcPct val="0"/>
        </a:spcAft>
        <a:defRPr sz="4267">
          <a:solidFill>
            <a:schemeClr val="tx1"/>
          </a:solidFill>
          <a:latin typeface="Calibri" panose="020F0502020204030204" pitchFamily="34" charset="0"/>
        </a:defRPr>
      </a:lvl7pPr>
      <a:lvl8pPr marL="1828754" algn="ctr" rtl="0" fontAlgn="base">
        <a:spcBef>
          <a:spcPct val="0"/>
        </a:spcBef>
        <a:spcAft>
          <a:spcPct val="0"/>
        </a:spcAft>
        <a:defRPr sz="4267">
          <a:solidFill>
            <a:schemeClr val="tx1"/>
          </a:solidFill>
          <a:latin typeface="Calibri" panose="020F0502020204030204" pitchFamily="34" charset="0"/>
        </a:defRPr>
      </a:lvl8pPr>
      <a:lvl9pPr marL="2438339" algn="ctr" rtl="0" fontAlgn="base">
        <a:spcBef>
          <a:spcPct val="0"/>
        </a:spcBef>
        <a:spcAft>
          <a:spcPct val="0"/>
        </a:spcAft>
        <a:defRPr sz="4267">
          <a:solidFill>
            <a:schemeClr val="tx1"/>
          </a:solidFill>
          <a:latin typeface="Calibri" panose="020F0502020204030204" pitchFamily="34" charset="0"/>
        </a:defRPr>
      </a:lvl9pPr>
    </p:titleStyle>
    <p:bodyStyle>
      <a:lvl1pPr marL="457189" indent="-457189" algn="l" rtl="0" fontAlgn="base">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990575" indent="-380990" algn="l"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523962" indent="-304792" algn="l" rtl="0" fontAlgn="base">
        <a:spcBef>
          <a:spcPct val="20000"/>
        </a:spcBef>
        <a:spcAft>
          <a:spcPct val="0"/>
        </a:spcAft>
        <a:buFont typeface="Arial" panose="020B0604020202020204" pitchFamily="34" charset="0"/>
        <a:buChar char="•"/>
        <a:defRPr sz="2133" kern="1200">
          <a:solidFill>
            <a:schemeClr val="tx1"/>
          </a:solidFill>
          <a:latin typeface="+mn-lt"/>
          <a:ea typeface="+mn-ea"/>
          <a:cs typeface="+mn-cs"/>
        </a:defRPr>
      </a:lvl3pPr>
      <a:lvl4pPr marL="2133547" indent="-304792" algn="l" rtl="0" fontAlgn="base">
        <a:spcBef>
          <a:spcPct val="20000"/>
        </a:spcBef>
        <a:spcAft>
          <a:spcPct val="0"/>
        </a:spcAft>
        <a:buFont typeface="Arial" panose="020B0604020202020204" pitchFamily="34" charset="0"/>
        <a:buChar char="–"/>
        <a:defRPr sz="1867" kern="1200">
          <a:solidFill>
            <a:schemeClr val="tx1"/>
          </a:solidFill>
          <a:latin typeface="+mn-lt"/>
          <a:ea typeface="+mn-ea"/>
          <a:cs typeface="+mn-cs"/>
        </a:defRPr>
      </a:lvl4pPr>
      <a:lvl5pPr marL="2743131" indent="-304792" algn="l" rtl="0" fontAlgn="base">
        <a:spcBef>
          <a:spcPct val="20000"/>
        </a:spcBef>
        <a:spcAft>
          <a:spcPct val="0"/>
        </a:spcAft>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GB"/>
              <a:t>Click to edit Master title style</a:t>
            </a:r>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a:solidFill>
                  <a:schemeClr val="bg1"/>
                </a:solidFill>
                <a:latin typeface="Bahnschrift SemiLight" panose="020B0502040204020203" pitchFamily="34" charset="0"/>
                <a:ea typeface="Roboto" panose="02000000000000000000" pitchFamily="2" charset="0"/>
              </a:rPr>
              <a:t>www.eumetsat.int</a:t>
            </a: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rgbClr val="00B5E2"/>
                </a:solidFill>
                <a:latin typeface="Bahnschrift Light" panose="020B0502040204020203" pitchFamily="34" charset="0"/>
                <a:ea typeface="Roboto" panose="02000000000000000000" pitchFamily="2" charset="0"/>
                <a:cs typeface="Arial" pitchFamily="34" charset="0"/>
              </a:rPr>
              <a:pPr algn="r"/>
              <a:t>‹#›</a:t>
            </a:fld>
            <a:endParaRPr lang="en-GB" sz="1050">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3003872320"/>
      </p:ext>
    </p:extLst>
  </p:cSld>
  <p:clrMap bg1="lt1" tx1="dk1" bg2="lt2" tx2="dk2" accent1="accent1" accent2="accent2" accent3="accent3" accent4="accent4" accent5="accent5" accent6="accent6" hlink="hlink" folHlink="folHlink"/>
  <p:sldLayoutIdLst>
    <p:sldLayoutId id="2147487800" r:id="rId1"/>
    <p:sldLayoutId id="2147487801" r:id="rId2"/>
    <p:sldLayoutId id="2147487802" r:id="rId3"/>
    <p:sldLayoutId id="2147487803" r:id="rId4"/>
    <p:sldLayoutId id="2147487804" r:id="rId5"/>
    <p:sldLayoutId id="2147487805" r:id="rId6"/>
    <p:sldLayoutId id="2147487806" r:id="rId7"/>
    <p:sldLayoutId id="2147487807" r:id="rId8"/>
    <p:sldLayoutId id="2147487808" r:id="rId9"/>
    <p:sldLayoutId id="2147487809" r:id="rId10"/>
    <p:sldLayoutId id="2147487810" r:id="rId11"/>
    <p:sldLayoutId id="2147487811" r:id="rId12"/>
    <p:sldLayoutId id="2147487812" r:id="rId13"/>
    <p:sldLayoutId id="2147487813" r:id="rId14"/>
    <p:sldLayoutId id="2147487814" r:id="rId15"/>
    <p:sldLayoutId id="2147487815" r:id="rId16"/>
    <p:sldLayoutId id="2147487816" r:id="rId17"/>
    <p:sldLayoutId id="2147487817" r:id="rId18"/>
    <p:sldLayoutId id="2147487818" r:id="rId19"/>
    <p:sldLayoutId id="2147487819" r:id="rId20"/>
    <p:sldLayoutId id="2147487820" r:id="rId21"/>
    <p:sldLayoutId id="2147487821" r:id="rId22"/>
    <p:sldLayoutId id="2147487822" r:id="rId23"/>
    <p:sldLayoutId id="2147487823" r:id="rId24"/>
    <p:sldLayoutId id="2147487824" r:id="rId25"/>
    <p:sldLayoutId id="2147487825" r:id="rId26"/>
    <p:sldLayoutId id="2147487826" r:id="rId27"/>
    <p:sldLayoutId id="2147487827" r:id="rId28"/>
    <p:sldLayoutId id="2147487828" r:id="rId29"/>
  </p:sldLayoutIdLst>
  <p:transition/>
  <p:txStyles>
    <p:titleStyle>
      <a:lvl1pPr marL="220791" algn="l" rtl="0" eaLnBrk="1" fontAlgn="base" hangingPunct="1">
        <a:spcBef>
          <a:spcPct val="0"/>
        </a:spcBef>
        <a:spcAft>
          <a:spcPct val="0"/>
        </a:spcAft>
        <a:defRPr sz="3200" b="1" spc="-100" baseline="0">
          <a:solidFill>
            <a:schemeClr val="bg1"/>
          </a:solidFill>
          <a:latin typeface="Arial" panose="020B0604020202020204"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Arial" panose="020B0604020202020204" pitchFamily="34"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Arial" panose="020B0604020202020204" pitchFamily="34"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Arial" panose="020B0604020202020204" pitchFamily="34"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Arial" panose="020B0604020202020204" pitchFamily="34"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Arial" panose="020B0604020202020204" pitchFamily="34"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E0262DC7-DF96-CA83-BF72-6265F5EC3121}"/>
              </a:ext>
            </a:extLst>
          </p:cNvPr>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DE"/>
              <a:t>Click to edit Master title style</a:t>
            </a:r>
          </a:p>
        </p:txBody>
      </p:sp>
      <p:sp>
        <p:nvSpPr>
          <p:cNvPr id="6147" name="Text Placeholder 2">
            <a:extLst>
              <a:ext uri="{FF2B5EF4-FFF2-40B4-BE49-F238E27FC236}">
                <a16:creationId xmlns:a16="http://schemas.microsoft.com/office/drawing/2014/main" id="{FA76A087-229C-AE3C-6D3D-94D46B8DCA7A}"/>
              </a:ext>
            </a:extLst>
          </p:cNvPr>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DE"/>
              <a:t>Click to edit Master text styles</a:t>
            </a:r>
          </a:p>
          <a:p>
            <a:pPr lvl="1"/>
            <a:r>
              <a:rPr lang="en-US" altLang="en-DE"/>
              <a:t>Second level</a:t>
            </a:r>
          </a:p>
          <a:p>
            <a:pPr lvl="2"/>
            <a:r>
              <a:rPr lang="en-US" altLang="en-DE"/>
              <a:t>Third level</a:t>
            </a:r>
          </a:p>
          <a:p>
            <a:pPr lvl="3"/>
            <a:r>
              <a:rPr lang="en-US" altLang="en-DE"/>
              <a:t>Fourth level</a:t>
            </a:r>
          </a:p>
          <a:p>
            <a:pPr lvl="4"/>
            <a:r>
              <a:rPr lang="en-US" altLang="en-DE"/>
              <a:t>Fifth level</a:t>
            </a:r>
          </a:p>
        </p:txBody>
      </p:sp>
      <p:sp>
        <p:nvSpPr>
          <p:cNvPr id="4" name="Date Placeholder 3">
            <a:extLst>
              <a:ext uri="{FF2B5EF4-FFF2-40B4-BE49-F238E27FC236}">
                <a16:creationId xmlns:a16="http://schemas.microsoft.com/office/drawing/2014/main" id="{38C6516B-6590-D107-E0DB-F965A259835D}"/>
              </a:ext>
            </a:extLst>
          </p:cNvPr>
          <p:cNvSpPr>
            <a:spLocks noGrp="1"/>
          </p:cNvSpPr>
          <p:nvPr>
            <p:ph type="dt" sz="half" idx="2"/>
          </p:nvPr>
        </p:nvSpPr>
        <p:spPr>
          <a:xfrm>
            <a:off x="609600" y="6500285"/>
            <a:ext cx="2844800" cy="366183"/>
          </a:xfrm>
          <a:prstGeom prst="rect">
            <a:avLst/>
          </a:prstGeom>
        </p:spPr>
        <p:txBody>
          <a:bodyPr vert="horz" lIns="91440" tIns="45720" rIns="91440" bIns="45720" rtlCol="0" anchor="ctr"/>
          <a:lstStyle>
            <a:lvl1pPr algn="l" eaLnBrk="1" fontAlgn="auto" hangingPunct="1">
              <a:spcBef>
                <a:spcPts val="0"/>
              </a:spcBef>
              <a:spcAft>
                <a:spcPts val="0"/>
              </a:spcAft>
              <a:defRPr sz="1600" smtClean="0">
                <a:solidFill>
                  <a:schemeClr val="tx1">
                    <a:tint val="75000"/>
                  </a:schemeClr>
                </a:solidFill>
                <a:latin typeface="+mn-lt"/>
              </a:defRPr>
            </a:lvl1pPr>
          </a:lstStyle>
          <a:p>
            <a:pPr>
              <a:defRPr/>
            </a:pPr>
            <a:fld id="{3BA4E52C-6EBF-4353-A4D5-1A9BC52C4532}" type="datetimeFigureOut">
              <a:rPr lang="en-US"/>
              <a:pPr>
                <a:defRPr/>
              </a:pPr>
              <a:t>10/16/2025</a:t>
            </a:fld>
            <a:endParaRPr lang="en-US" dirty="0"/>
          </a:p>
        </p:txBody>
      </p:sp>
      <p:sp>
        <p:nvSpPr>
          <p:cNvPr id="5" name="Footer Placeholder 4">
            <a:extLst>
              <a:ext uri="{FF2B5EF4-FFF2-40B4-BE49-F238E27FC236}">
                <a16:creationId xmlns:a16="http://schemas.microsoft.com/office/drawing/2014/main" id="{49BADA81-189B-8357-C4D9-903C6AA06022}"/>
              </a:ext>
            </a:extLst>
          </p:cNvPr>
          <p:cNvSpPr>
            <a:spLocks noGrp="1"/>
          </p:cNvSpPr>
          <p:nvPr>
            <p:ph type="ftr" sz="quarter" idx="3"/>
          </p:nvPr>
        </p:nvSpPr>
        <p:spPr>
          <a:xfrm>
            <a:off x="4165600" y="6500285"/>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B102499-8FBB-123E-02BF-1338D334452A}"/>
              </a:ext>
            </a:extLst>
          </p:cNvPr>
          <p:cNvSpPr>
            <a:spLocks noGrp="1"/>
          </p:cNvSpPr>
          <p:nvPr>
            <p:ph type="sldNum" sz="quarter" idx="4"/>
          </p:nvPr>
        </p:nvSpPr>
        <p:spPr>
          <a:xfrm>
            <a:off x="8737600" y="6500285"/>
            <a:ext cx="2844800" cy="366183"/>
          </a:xfrm>
          <a:prstGeom prst="rect">
            <a:avLst/>
          </a:prstGeom>
        </p:spPr>
        <p:txBody>
          <a:bodyPr vert="horz" lIns="91440" tIns="45720" rIns="91440" bIns="45720" rtlCol="0" anchor="ctr"/>
          <a:lstStyle>
            <a:lvl1pPr algn="r" eaLnBrk="1" fontAlgn="auto" hangingPunct="1">
              <a:spcBef>
                <a:spcPts val="0"/>
              </a:spcBef>
              <a:spcAft>
                <a:spcPts val="0"/>
              </a:spcAft>
              <a:defRPr sz="1600" smtClean="0">
                <a:solidFill>
                  <a:schemeClr val="tx1">
                    <a:tint val="75000"/>
                  </a:schemeClr>
                </a:solidFill>
                <a:latin typeface="+mn-lt"/>
              </a:defRPr>
            </a:lvl1pPr>
          </a:lstStyle>
          <a:p>
            <a:pPr>
              <a:defRPr/>
            </a:pPr>
            <a:fld id="{71F45BF5-B8BA-44C4-8673-A0413484962D}" type="slidenum">
              <a:rPr lang="en-US"/>
              <a:pPr>
                <a:defRPr/>
              </a:pPr>
              <a:t>‹#›</a:t>
            </a:fld>
            <a:endParaRPr lang="en-US"/>
          </a:p>
        </p:txBody>
      </p:sp>
      <p:pic>
        <p:nvPicPr>
          <p:cNvPr id="6151" name="Picture 16">
            <a:extLst>
              <a:ext uri="{FF2B5EF4-FFF2-40B4-BE49-F238E27FC236}">
                <a16:creationId xmlns:a16="http://schemas.microsoft.com/office/drawing/2014/main" id="{C916DA3A-B2D1-DB78-2E16-FAC236EC407D}"/>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766984" y="6032501"/>
            <a:ext cx="4815416"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57272"/>
      </p:ext>
    </p:extLst>
  </p:cSld>
  <p:clrMap bg1="lt1" tx1="dk1" bg2="lt2" tx2="dk2" accent1="accent1" accent2="accent2" accent3="accent3" accent4="accent4" accent5="accent5" accent6="accent6" hlink="hlink" folHlink="folHlink"/>
  <p:sldLayoutIdLst>
    <p:sldLayoutId id="2147487830" r:id="rId1"/>
    <p:sldLayoutId id="2147487831" r:id="rId2"/>
    <p:sldLayoutId id="2147487832" r:id="rId3"/>
    <p:sldLayoutId id="2147487833" r:id="rId4"/>
    <p:sldLayoutId id="2147487834" r:id="rId5"/>
    <p:sldLayoutId id="2147487835" r:id="rId6"/>
    <p:sldLayoutId id="2147487836" r:id="rId7"/>
  </p:sldLayoutIdLst>
  <p:txStyles>
    <p:titleStyle>
      <a:lvl1pPr algn="ctr" rtl="0" fontAlgn="base">
        <a:spcBef>
          <a:spcPct val="0"/>
        </a:spcBef>
        <a:spcAft>
          <a:spcPct val="0"/>
        </a:spcAft>
        <a:defRPr sz="4267" kern="1200">
          <a:solidFill>
            <a:schemeClr val="tx1"/>
          </a:solidFill>
          <a:latin typeface="+mj-lt"/>
          <a:ea typeface="+mj-ea"/>
          <a:cs typeface="+mj-cs"/>
        </a:defRPr>
      </a:lvl1pPr>
      <a:lvl2pPr algn="ctr" rtl="0" fontAlgn="base">
        <a:spcBef>
          <a:spcPct val="0"/>
        </a:spcBef>
        <a:spcAft>
          <a:spcPct val="0"/>
        </a:spcAft>
        <a:defRPr sz="4267">
          <a:solidFill>
            <a:schemeClr val="tx1"/>
          </a:solidFill>
          <a:latin typeface="Calibri" panose="020F0502020204030204" pitchFamily="34" charset="0"/>
        </a:defRPr>
      </a:lvl2pPr>
      <a:lvl3pPr algn="ctr" rtl="0" fontAlgn="base">
        <a:spcBef>
          <a:spcPct val="0"/>
        </a:spcBef>
        <a:spcAft>
          <a:spcPct val="0"/>
        </a:spcAft>
        <a:defRPr sz="4267">
          <a:solidFill>
            <a:schemeClr val="tx1"/>
          </a:solidFill>
          <a:latin typeface="Calibri" panose="020F0502020204030204" pitchFamily="34" charset="0"/>
        </a:defRPr>
      </a:lvl3pPr>
      <a:lvl4pPr algn="ctr" rtl="0" fontAlgn="base">
        <a:spcBef>
          <a:spcPct val="0"/>
        </a:spcBef>
        <a:spcAft>
          <a:spcPct val="0"/>
        </a:spcAft>
        <a:defRPr sz="4267">
          <a:solidFill>
            <a:schemeClr val="tx1"/>
          </a:solidFill>
          <a:latin typeface="Calibri" panose="020F0502020204030204" pitchFamily="34" charset="0"/>
        </a:defRPr>
      </a:lvl4pPr>
      <a:lvl5pPr algn="ctr" rtl="0" fontAlgn="base">
        <a:spcBef>
          <a:spcPct val="0"/>
        </a:spcBef>
        <a:spcAft>
          <a:spcPct val="0"/>
        </a:spcAft>
        <a:defRPr sz="4267">
          <a:solidFill>
            <a:schemeClr val="tx1"/>
          </a:solidFill>
          <a:latin typeface="Calibri" panose="020F0502020204030204" pitchFamily="34" charset="0"/>
        </a:defRPr>
      </a:lvl5pPr>
      <a:lvl6pPr marL="609585" algn="ctr" rtl="0" fontAlgn="base">
        <a:spcBef>
          <a:spcPct val="0"/>
        </a:spcBef>
        <a:spcAft>
          <a:spcPct val="0"/>
        </a:spcAft>
        <a:defRPr sz="4267">
          <a:solidFill>
            <a:schemeClr val="tx1"/>
          </a:solidFill>
          <a:latin typeface="Calibri" panose="020F0502020204030204" pitchFamily="34" charset="0"/>
        </a:defRPr>
      </a:lvl6pPr>
      <a:lvl7pPr marL="1219170" algn="ctr" rtl="0" fontAlgn="base">
        <a:spcBef>
          <a:spcPct val="0"/>
        </a:spcBef>
        <a:spcAft>
          <a:spcPct val="0"/>
        </a:spcAft>
        <a:defRPr sz="4267">
          <a:solidFill>
            <a:schemeClr val="tx1"/>
          </a:solidFill>
          <a:latin typeface="Calibri" panose="020F0502020204030204" pitchFamily="34" charset="0"/>
        </a:defRPr>
      </a:lvl7pPr>
      <a:lvl8pPr marL="1828754" algn="ctr" rtl="0" fontAlgn="base">
        <a:spcBef>
          <a:spcPct val="0"/>
        </a:spcBef>
        <a:spcAft>
          <a:spcPct val="0"/>
        </a:spcAft>
        <a:defRPr sz="4267">
          <a:solidFill>
            <a:schemeClr val="tx1"/>
          </a:solidFill>
          <a:latin typeface="Calibri" panose="020F0502020204030204" pitchFamily="34" charset="0"/>
        </a:defRPr>
      </a:lvl8pPr>
      <a:lvl9pPr marL="2438339" algn="ctr" rtl="0" fontAlgn="base">
        <a:spcBef>
          <a:spcPct val="0"/>
        </a:spcBef>
        <a:spcAft>
          <a:spcPct val="0"/>
        </a:spcAft>
        <a:defRPr sz="4267">
          <a:solidFill>
            <a:schemeClr val="tx1"/>
          </a:solidFill>
          <a:latin typeface="Calibri" panose="020F0502020204030204" pitchFamily="34" charset="0"/>
        </a:defRPr>
      </a:lvl9pPr>
    </p:titleStyle>
    <p:bodyStyle>
      <a:lvl1pPr marL="457189" indent="-457189" algn="l" rtl="0" fontAlgn="base">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990575" indent="-380990" algn="l"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523962" indent="-304792" algn="l" rtl="0" fontAlgn="base">
        <a:spcBef>
          <a:spcPct val="20000"/>
        </a:spcBef>
        <a:spcAft>
          <a:spcPct val="0"/>
        </a:spcAft>
        <a:buFont typeface="Arial" panose="020B0604020202020204" pitchFamily="34" charset="0"/>
        <a:buChar char="•"/>
        <a:defRPr sz="2133" kern="1200">
          <a:solidFill>
            <a:schemeClr val="tx1"/>
          </a:solidFill>
          <a:latin typeface="+mn-lt"/>
          <a:ea typeface="+mn-ea"/>
          <a:cs typeface="+mn-cs"/>
        </a:defRPr>
      </a:lvl3pPr>
      <a:lvl4pPr marL="2133547" indent="-304792" algn="l" rtl="0" fontAlgn="base">
        <a:spcBef>
          <a:spcPct val="20000"/>
        </a:spcBef>
        <a:spcAft>
          <a:spcPct val="0"/>
        </a:spcAft>
        <a:buFont typeface="Arial" panose="020B0604020202020204" pitchFamily="34" charset="0"/>
        <a:buChar char="–"/>
        <a:defRPr sz="1867" kern="1200">
          <a:solidFill>
            <a:schemeClr val="tx1"/>
          </a:solidFill>
          <a:latin typeface="+mn-lt"/>
          <a:ea typeface="+mn-ea"/>
          <a:cs typeface="+mn-cs"/>
        </a:defRPr>
      </a:lvl4pPr>
      <a:lvl5pPr marL="2743131" indent="-304792" algn="l" rtl="0" fontAlgn="base">
        <a:spcBef>
          <a:spcPct val="20000"/>
        </a:spcBef>
        <a:spcAft>
          <a:spcPct val="0"/>
        </a:spcAft>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hyperlink" Target="https://doi.org/10.1029/2023EA002868"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7.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6.png"/><Relationship Id="rId2"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46.jpe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title="[DM_DOCNAME]"/>
          <p:cNvSpPr txBox="1"/>
          <p:nvPr/>
        </p:nvSpPr>
        <p:spPr>
          <a:xfrm>
            <a:off x="0" y="1631903"/>
            <a:ext cx="6463862" cy="4267148"/>
          </a:xfrm>
          <a:prstGeom prst="rect">
            <a:avLst/>
          </a:prstGeom>
          <a:solidFill>
            <a:schemeClr val="bg1"/>
          </a:solidFill>
        </p:spPr>
        <p:txBody>
          <a:bodyPr wrap="square" lIns="288000" tIns="180000" rIns="288000" bIns="180000" rtlCol="0" anchor="t" anchorCtr="0">
            <a:spAutoFit/>
          </a:bodyPr>
          <a:lstStyle/>
          <a:p>
            <a:endParaRPr lang="en-GB" b="0" dirty="0"/>
          </a:p>
          <a:p>
            <a:r>
              <a:rPr lang="en-GB" sz="3200" spc="-100" dirty="0">
                <a:solidFill>
                  <a:schemeClr val="tx1"/>
                </a:solidFill>
                <a:latin typeface="Arial" panose="020B0604020202020204" pitchFamily="34" charset="0"/>
                <a:cs typeface="Arial" panose="020B0604020202020204" pitchFamily="34" charset="0"/>
              </a:rPr>
              <a:t>EUMETSAT data rescue activities and creation of F(C)DR	</a:t>
            </a:r>
          </a:p>
          <a:p>
            <a:pPr>
              <a:defRPr/>
            </a:pPr>
            <a:endParaRPr lang="en-GB" sz="1800" kern="0" dirty="0">
              <a:solidFill>
                <a:schemeClr val="tx1"/>
              </a:solidFill>
              <a:latin typeface="Arial" panose="020B0604020202020204" pitchFamily="34" charset="0"/>
              <a:ea typeface="Roboto Medium" panose="02000000000000000000" pitchFamily="2" charset="0"/>
              <a:cs typeface="Arial" panose="020B0604020202020204" pitchFamily="34" charset="0"/>
            </a:endParaRPr>
          </a:p>
          <a:p>
            <a:pPr>
              <a:defRPr/>
            </a:pPr>
            <a:r>
              <a:rPr lang="en-GB" sz="1800" dirty="0">
                <a:solidFill>
                  <a:schemeClr val="tx1"/>
                </a:solidFill>
                <a:latin typeface="Arial" panose="020B0604020202020204" pitchFamily="34" charset="0"/>
                <a:ea typeface="Roboto Medium" panose="02000000000000000000" pitchFamily="2" charset="0"/>
                <a:cs typeface="Arial" panose="020B0604020202020204" pitchFamily="34" charset="0"/>
              </a:rPr>
              <a:t>Jörg Schulz</a:t>
            </a:r>
            <a:endParaRPr lang="en-GB" sz="1800" baseline="30000" dirty="0">
              <a:solidFill>
                <a:schemeClr val="tx1"/>
              </a:solidFill>
              <a:latin typeface="Arial" panose="020B0604020202020204" pitchFamily="34" charset="0"/>
              <a:ea typeface="Roboto Medium" panose="02000000000000000000" pitchFamily="2" charset="0"/>
              <a:cs typeface="Arial" panose="020B0604020202020204" pitchFamily="34" charset="0"/>
            </a:endParaRPr>
          </a:p>
          <a:p>
            <a:pPr marL="0" marR="0" lvl="0" indent="0" algn="l" rtl="0">
              <a:lnSpc>
                <a:spcPct val="100000"/>
              </a:lnSpc>
              <a:spcBef>
                <a:spcPts val="0"/>
              </a:spcBef>
              <a:spcAft>
                <a:spcPts val="0"/>
              </a:spcAft>
              <a:buNone/>
            </a:pPr>
            <a:endParaRPr lang="en-US" sz="1600" b="0" i="0" u="none" strike="noStrike" cap="none" baseline="30000" dirty="0">
              <a:solidFill>
                <a:schemeClr val="tx1"/>
              </a:solidFill>
              <a:latin typeface="Calibri"/>
              <a:ea typeface="Calibri"/>
              <a:cs typeface="Calibri"/>
              <a:sym typeface="Calibri"/>
            </a:endParaRPr>
          </a:p>
          <a:p>
            <a:pPr>
              <a:spcBef>
                <a:spcPts val="0"/>
              </a:spcBef>
              <a:spcAft>
                <a:spcPts val="0"/>
              </a:spcAft>
              <a:buClr>
                <a:srgbClr val="000000"/>
              </a:buClr>
              <a:buSzPts val="1800"/>
            </a:pPr>
            <a:r>
              <a:rPr lang="en-US" sz="1600" b="0" dirty="0">
                <a:solidFill>
                  <a:schemeClr val="tx1"/>
                </a:solidFill>
                <a:latin typeface="Calibri"/>
                <a:ea typeface="Calibri"/>
                <a:cs typeface="Calibri"/>
                <a:sym typeface="Calibri"/>
              </a:rPr>
              <a:t>Head of Climate and Data Analytics</a:t>
            </a:r>
          </a:p>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tx1"/>
                </a:solidFill>
                <a:latin typeface="Calibri"/>
                <a:ea typeface="Calibri"/>
                <a:cs typeface="Calibri"/>
                <a:sym typeface="Calibri"/>
              </a:rPr>
              <a:t>EUMETSAT</a:t>
            </a:r>
          </a:p>
          <a:p>
            <a:endParaRPr lang="en-GB" sz="1400" b="0" i="1" dirty="0">
              <a:solidFill>
                <a:schemeClr val="tx1"/>
              </a:solidFill>
              <a:latin typeface="Arial" panose="020B0604020202020204" pitchFamily="34" charset="0"/>
              <a:ea typeface="Roboto Light" panose="02000000000000000000" pitchFamily="2" charset="0"/>
              <a:cs typeface="Arial" panose="020B0604020202020204" pitchFamily="34" charset="0"/>
            </a:endParaRPr>
          </a:p>
          <a:p>
            <a:r>
              <a:rPr lang="en-GB" sz="1400" b="0" i="1" dirty="0">
                <a:solidFill>
                  <a:schemeClr val="tx1"/>
                </a:solidFill>
                <a:latin typeface="Arial" panose="020B0604020202020204" pitchFamily="34" charset="0"/>
                <a:ea typeface="Roboto Light" panose="02000000000000000000" pitchFamily="2" charset="0"/>
                <a:cs typeface="Arial" panose="020B0604020202020204" pitchFamily="34" charset="0"/>
              </a:rPr>
              <a:t>Item 9.6</a:t>
            </a:r>
          </a:p>
          <a:p>
            <a:r>
              <a:rPr lang="en-GB" sz="1400" b="0" i="1" dirty="0">
                <a:solidFill>
                  <a:schemeClr val="tx1"/>
                </a:solidFill>
                <a:latin typeface="Arial" panose="020B0604020202020204" pitchFamily="34" charset="0"/>
                <a:ea typeface="Roboto Light" panose="02000000000000000000" pitchFamily="2" charset="0"/>
                <a:cs typeface="Arial" panose="020B0604020202020204" pitchFamily="34" charset="0"/>
              </a:rPr>
              <a:t>60</a:t>
            </a:r>
            <a:r>
              <a:rPr lang="en-GB" sz="1400" b="0" i="1" baseline="30000" dirty="0">
                <a:solidFill>
                  <a:schemeClr val="tx1"/>
                </a:solidFill>
                <a:latin typeface="Arial" panose="020B0604020202020204" pitchFamily="34" charset="0"/>
                <a:ea typeface="Roboto Light" panose="02000000000000000000" pitchFamily="2" charset="0"/>
                <a:cs typeface="Arial" panose="020B0604020202020204" pitchFamily="34" charset="0"/>
              </a:rPr>
              <a:t>th</a:t>
            </a:r>
            <a:r>
              <a:rPr lang="en-GB" sz="1400" b="0" i="1" dirty="0">
                <a:solidFill>
                  <a:schemeClr val="tx1"/>
                </a:solidFill>
                <a:latin typeface="Arial" panose="020B0604020202020204" pitchFamily="34" charset="0"/>
                <a:ea typeface="Roboto Light" panose="02000000000000000000" pitchFamily="2" charset="0"/>
                <a:cs typeface="Arial" panose="020B0604020202020204" pitchFamily="34" charset="0"/>
              </a:rPr>
              <a:t> session of the CEOS Working Group on Information Systems and Services (WGISS)</a:t>
            </a:r>
          </a:p>
          <a:p>
            <a:pPr>
              <a:defRPr/>
            </a:pPr>
            <a:r>
              <a:rPr lang="en-GB" sz="1400" b="0" i="1" dirty="0">
                <a:solidFill>
                  <a:schemeClr val="tx1"/>
                </a:solidFill>
                <a:latin typeface="Arial" panose="020B0604020202020204" pitchFamily="34" charset="0"/>
                <a:ea typeface="Roboto Light" panose="02000000000000000000" pitchFamily="2" charset="0"/>
                <a:cs typeface="Arial" panose="020B0604020202020204" pitchFamily="34" charset="0"/>
              </a:rPr>
              <a:t>13-17 October 2025, DLR, Germany</a:t>
            </a:r>
          </a:p>
        </p:txBody>
      </p:sp>
    </p:spTree>
    <p:extLst>
      <p:ext uri="{BB962C8B-B14F-4D97-AF65-F5344CB8AC3E}">
        <p14:creationId xmlns:p14="http://schemas.microsoft.com/office/powerpoint/2010/main" val="382827325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39FB-FB76-E15A-7E28-5B3E345933FF}"/>
              </a:ext>
            </a:extLst>
          </p:cNvPr>
          <p:cNvSpPr>
            <a:spLocks noGrp="1"/>
          </p:cNvSpPr>
          <p:nvPr>
            <p:ph type="title"/>
          </p:nvPr>
        </p:nvSpPr>
        <p:spPr/>
        <p:txBody>
          <a:bodyPr/>
          <a:lstStyle/>
          <a:p>
            <a:r>
              <a:rPr lang="en-GB" noProof="0"/>
              <a:t>Why GEO-Ring?</a:t>
            </a:r>
          </a:p>
        </p:txBody>
      </p:sp>
      <p:pic>
        <p:nvPicPr>
          <p:cNvPr id="4" name="Google Shape;867;p24">
            <a:extLst>
              <a:ext uri="{FF2B5EF4-FFF2-40B4-BE49-F238E27FC236}">
                <a16:creationId xmlns:a16="http://schemas.microsoft.com/office/drawing/2014/main" id="{2AD1C8F7-53BC-94AD-6C65-9BDD93E89084}"/>
              </a:ext>
            </a:extLst>
          </p:cNvPr>
          <p:cNvPicPr preferRelativeResize="0"/>
          <p:nvPr/>
        </p:nvPicPr>
        <p:blipFill>
          <a:blip r:embed="rId3">
            <a:alphaModFix/>
          </a:blip>
          <a:stretch>
            <a:fillRect/>
          </a:stretch>
        </p:blipFill>
        <p:spPr>
          <a:xfrm>
            <a:off x="561861" y="800790"/>
            <a:ext cx="4034525" cy="5719885"/>
          </a:xfrm>
          <a:prstGeom prst="rect">
            <a:avLst/>
          </a:prstGeom>
          <a:noFill/>
          <a:ln>
            <a:noFill/>
          </a:ln>
        </p:spPr>
      </p:pic>
      <p:sp>
        <p:nvSpPr>
          <p:cNvPr id="9" name="TextBox 8">
            <a:extLst>
              <a:ext uri="{FF2B5EF4-FFF2-40B4-BE49-F238E27FC236}">
                <a16:creationId xmlns:a16="http://schemas.microsoft.com/office/drawing/2014/main" id="{0498BC17-C741-1A16-DC10-C95B1D9FC5F2}"/>
              </a:ext>
            </a:extLst>
          </p:cNvPr>
          <p:cNvSpPr txBox="1"/>
          <p:nvPr/>
        </p:nvSpPr>
        <p:spPr>
          <a:xfrm>
            <a:off x="4769853" y="800790"/>
            <a:ext cx="6860286" cy="6093976"/>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GB" sz="2000" b="0">
                <a:solidFill>
                  <a:srgbClr val="000000"/>
                </a:solidFill>
                <a:latin typeface="Arial" panose="020B0604020202020204" pitchFamily="34" charset="0"/>
                <a:cs typeface="Arial" panose="020B0604020202020204" pitchFamily="34" charset="0"/>
              </a:rPr>
              <a:t>Monitoring Earth from space and over the diurnal cycle is essential for studying atmospheric processes and impacts of these processes on Earth’s climate system as well as monitoring of the Earths’ surface</a:t>
            </a:r>
          </a:p>
          <a:p>
            <a:pPr marL="342900" indent="-342900">
              <a:spcAft>
                <a:spcPts val="1200"/>
              </a:spcAft>
              <a:buFont typeface="Arial" panose="020B0604020202020204" pitchFamily="34" charset="0"/>
              <a:buChar char="•"/>
            </a:pPr>
            <a:r>
              <a:rPr lang="en-GB" sz="2000" b="0">
                <a:solidFill>
                  <a:srgbClr val="000000"/>
                </a:solidFill>
                <a:latin typeface="Arial" panose="020B0604020202020204" pitchFamily="34" charset="0"/>
                <a:cs typeface="Arial" panose="020B0604020202020204" pitchFamily="34" charset="0"/>
              </a:rPr>
              <a:t>L</a:t>
            </a:r>
            <a:r>
              <a:rPr lang="en-GB" sz="2000" b="0" i="0" u="none" strike="noStrike">
                <a:solidFill>
                  <a:srgbClr val="000000"/>
                </a:solidFill>
                <a:effectLst/>
                <a:latin typeface="Arial" panose="020B0604020202020204" pitchFamily="34" charset="0"/>
                <a:cs typeface="Arial" panose="020B0604020202020204" pitchFamily="34" charset="0"/>
              </a:rPr>
              <a:t>arge investments in establishing and improving the capabilities of the geostationary (GEO) meteorological satellite imagers</a:t>
            </a:r>
            <a:r>
              <a:rPr lang="en-GB" sz="2000" b="0">
                <a:solidFill>
                  <a:srgbClr val="000000"/>
                </a:solidFill>
                <a:latin typeface="Arial" panose="020B0604020202020204" pitchFamily="34" charset="0"/>
                <a:cs typeface="Arial" panose="020B0604020202020204" pitchFamily="34" charset="0"/>
              </a:rPr>
              <a:t> forming </a:t>
            </a:r>
            <a:r>
              <a:rPr lang="en-GB" sz="2000" b="0" i="0" u="none" strike="noStrike">
                <a:solidFill>
                  <a:srgbClr val="000000"/>
                </a:solidFill>
                <a:effectLst/>
                <a:latin typeface="Arial" panose="020B0604020202020204" pitchFamily="34" charset="0"/>
                <a:cs typeface="Arial" panose="020B0604020202020204" pitchFamily="34" charset="0"/>
              </a:rPr>
              <a:t>the so-called GEO-Ring have been made and internationally coordinated resulting in more or less uniform capabilities</a:t>
            </a:r>
          </a:p>
          <a:p>
            <a:pPr marL="342900" indent="-342900">
              <a:spcAft>
                <a:spcPts val="1200"/>
              </a:spcAft>
              <a:buFont typeface="Arial" panose="020B0604020202020204" pitchFamily="34" charset="0"/>
              <a:buChar char="•"/>
            </a:pPr>
            <a:r>
              <a:rPr lang="en-GB" sz="2000" b="0">
                <a:solidFill>
                  <a:srgbClr val="000000"/>
                </a:solidFill>
                <a:latin typeface="Arial" panose="020B0604020202020204" pitchFamily="34" charset="0"/>
                <a:cs typeface="Arial" panose="020B0604020202020204" pitchFamily="34" charset="0"/>
              </a:rPr>
              <a:t>Exploitation has been pioneered by data sets such as ISCCP but these radiances offer enormous new potential for advancing both science and applications across wide sectors of the Earth science community and thus we consider this to be a resource for many applications</a:t>
            </a:r>
          </a:p>
          <a:p>
            <a:pPr marL="342900" indent="-342900">
              <a:spcAft>
                <a:spcPts val="1200"/>
              </a:spcAft>
              <a:buFont typeface="Arial" panose="020B0604020202020204" pitchFamily="34" charset="0"/>
              <a:buChar char="•"/>
            </a:pPr>
            <a:r>
              <a:rPr lang="en-GB" sz="2000" b="0">
                <a:solidFill>
                  <a:srgbClr val="000000"/>
                </a:solidFill>
                <a:latin typeface="Arial" panose="020B0604020202020204" pitchFamily="34" charset="0"/>
                <a:cs typeface="Arial" panose="020B0604020202020204" pitchFamily="34" charset="0"/>
              </a:rPr>
              <a:t>However, existing global data sets have only 3h temporal sampling and gaps exist over the Indian Ocean</a:t>
            </a:r>
          </a:p>
        </p:txBody>
      </p:sp>
    </p:spTree>
    <p:extLst>
      <p:ext uri="{BB962C8B-B14F-4D97-AF65-F5344CB8AC3E}">
        <p14:creationId xmlns:p14="http://schemas.microsoft.com/office/powerpoint/2010/main" val="130843620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B6162-4ECC-EE54-DB09-D2C3323A3C9D}"/>
              </a:ext>
            </a:extLst>
          </p:cNvPr>
          <p:cNvSpPr>
            <a:spLocks noGrp="1"/>
          </p:cNvSpPr>
          <p:nvPr>
            <p:ph type="title"/>
          </p:nvPr>
        </p:nvSpPr>
        <p:spPr/>
        <p:txBody>
          <a:bodyPr/>
          <a:lstStyle/>
          <a:p>
            <a:r>
              <a:rPr lang="de-DE" dirty="0"/>
              <a:t>Data </a:t>
            </a:r>
            <a:r>
              <a:rPr lang="de-DE" dirty="0" err="1"/>
              <a:t>rescue</a:t>
            </a:r>
            <a:r>
              <a:rPr lang="de-DE" dirty="0"/>
              <a:t> </a:t>
            </a:r>
            <a:r>
              <a:rPr lang="de-DE" dirty="0" err="1"/>
              <a:t>of</a:t>
            </a:r>
            <a:r>
              <a:rPr lang="de-DE" dirty="0"/>
              <a:t> </a:t>
            </a:r>
            <a:r>
              <a:rPr lang="de-DE" dirty="0" err="1"/>
              <a:t>early</a:t>
            </a:r>
            <a:r>
              <a:rPr lang="de-DE" dirty="0"/>
              <a:t> US </a:t>
            </a:r>
            <a:r>
              <a:rPr lang="de-DE" dirty="0" err="1"/>
              <a:t>data</a:t>
            </a:r>
            <a:r>
              <a:rPr lang="de-DE" dirty="0"/>
              <a:t> at NOAA</a:t>
            </a:r>
            <a:endParaRPr lang="en-GB" dirty="0"/>
          </a:p>
        </p:txBody>
      </p:sp>
      <p:sp>
        <p:nvSpPr>
          <p:cNvPr id="17" name="Rectangle 16">
            <a:extLst>
              <a:ext uri="{FF2B5EF4-FFF2-40B4-BE49-F238E27FC236}">
                <a16:creationId xmlns:a16="http://schemas.microsoft.com/office/drawing/2014/main" id="{81359EDB-68FA-9D35-072B-1A06035CD5FC}"/>
              </a:ext>
            </a:extLst>
          </p:cNvPr>
          <p:cNvSpPr/>
          <p:nvPr/>
        </p:nvSpPr>
        <p:spPr bwMode="auto">
          <a:xfrm>
            <a:off x="557784" y="6153912"/>
            <a:ext cx="11313868" cy="576072"/>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grpSp>
        <p:nvGrpSpPr>
          <p:cNvPr id="3" name="Group 2">
            <a:extLst>
              <a:ext uri="{FF2B5EF4-FFF2-40B4-BE49-F238E27FC236}">
                <a16:creationId xmlns:a16="http://schemas.microsoft.com/office/drawing/2014/main" id="{36FF82EA-586B-57F3-9A5E-2C82EADBEC8C}"/>
              </a:ext>
            </a:extLst>
          </p:cNvPr>
          <p:cNvGrpSpPr/>
          <p:nvPr/>
        </p:nvGrpSpPr>
        <p:grpSpPr>
          <a:xfrm>
            <a:off x="146174" y="919766"/>
            <a:ext cx="11871652" cy="5641785"/>
            <a:chOff x="320348" y="980728"/>
            <a:chExt cx="11871652" cy="5641785"/>
          </a:xfrm>
        </p:grpSpPr>
        <p:pic>
          <p:nvPicPr>
            <p:cNvPr id="32" name="Picture 31">
              <a:extLst>
                <a:ext uri="{FF2B5EF4-FFF2-40B4-BE49-F238E27FC236}">
                  <a16:creationId xmlns:a16="http://schemas.microsoft.com/office/drawing/2014/main" id="{CC00947F-6D56-D077-EA86-171CDB6EA479}"/>
                </a:ext>
              </a:extLst>
            </p:cNvPr>
            <p:cNvPicPr>
              <a:picLocks noChangeAspect="1"/>
            </p:cNvPicPr>
            <p:nvPr/>
          </p:nvPicPr>
          <p:blipFill>
            <a:blip r:embed="rId3"/>
            <a:stretch>
              <a:fillRect/>
            </a:stretch>
          </p:blipFill>
          <p:spPr>
            <a:xfrm>
              <a:off x="320348" y="980728"/>
              <a:ext cx="11871652" cy="5641785"/>
            </a:xfrm>
            <a:prstGeom prst="rect">
              <a:avLst/>
            </a:prstGeom>
          </p:spPr>
        </p:pic>
        <p:grpSp>
          <p:nvGrpSpPr>
            <p:cNvPr id="16" name="Group 15">
              <a:extLst>
                <a:ext uri="{FF2B5EF4-FFF2-40B4-BE49-F238E27FC236}">
                  <a16:creationId xmlns:a16="http://schemas.microsoft.com/office/drawing/2014/main" id="{32EA2E5B-4DF6-8156-CB93-13385CB2B881}"/>
                </a:ext>
              </a:extLst>
            </p:cNvPr>
            <p:cNvGrpSpPr/>
            <p:nvPr/>
          </p:nvGrpSpPr>
          <p:grpSpPr>
            <a:xfrm>
              <a:off x="787552" y="6263210"/>
              <a:ext cx="10931866" cy="338554"/>
              <a:chOff x="787552" y="6345506"/>
              <a:chExt cx="10931866" cy="338554"/>
            </a:xfrm>
            <a:solidFill>
              <a:schemeClr val="tx1"/>
            </a:solidFill>
          </p:grpSpPr>
          <p:sp>
            <p:nvSpPr>
              <p:cNvPr id="31" name="TextBox 30">
                <a:extLst>
                  <a:ext uri="{FF2B5EF4-FFF2-40B4-BE49-F238E27FC236}">
                    <a16:creationId xmlns:a16="http://schemas.microsoft.com/office/drawing/2014/main" id="{F4E484C7-5E5F-7D7B-E770-C2C28AB52A70}"/>
                  </a:ext>
                </a:extLst>
              </p:cNvPr>
              <p:cNvSpPr txBox="1"/>
              <p:nvPr/>
            </p:nvSpPr>
            <p:spPr>
              <a:xfrm>
                <a:off x="787552" y="6345506"/>
                <a:ext cx="632283" cy="338554"/>
              </a:xfrm>
              <a:prstGeom prst="rect">
                <a:avLst/>
              </a:prstGeom>
              <a:grpFill/>
            </p:spPr>
            <p:txBody>
              <a:bodyPr wrap="square" rtlCol="0">
                <a:spAutoFit/>
              </a:bodyPr>
              <a:lstStyle/>
              <a:p>
                <a:pPr marL="0" marR="0" lvl="0" indent="0" algn="l" defTabSz="781200" rtl="0" eaLnBrk="1" fontAlgn="auto" latinLnBrk="0" hangingPunct="1">
                  <a:lnSpc>
                    <a:spcPct val="100000"/>
                  </a:lnSpc>
                  <a:spcBef>
                    <a:spcPts val="0"/>
                  </a:spcBef>
                  <a:spcAft>
                    <a:spcPts val="0"/>
                  </a:spcAft>
                  <a:buClrTx/>
                  <a:buSzTx/>
                  <a:buFontTx/>
                  <a:buNone/>
                  <a:tabLst>
                    <a:tab pos="990000" algn="l"/>
                  </a:tabLst>
                  <a:defRPr/>
                </a:pPr>
                <a:r>
                  <a:rPr kumimoji="0" lang="de-DE" sz="1600" b="0" i="0" u="none" strike="noStrike" kern="1200" cap="none" spc="0" normalizeH="0" baseline="0" noProof="0" dirty="0">
                    <a:ln>
                      <a:noFill/>
                    </a:ln>
                    <a:solidFill>
                      <a:prstClr val="black"/>
                    </a:solidFill>
                    <a:effectLst/>
                    <a:uLnTx/>
                    <a:uFillTx/>
                    <a:latin typeface="Calibri"/>
                    <a:ea typeface="Calibri"/>
                    <a:cs typeface="Arial"/>
                  </a:rPr>
                  <a:t>1974</a:t>
                </a:r>
                <a:endParaRPr kumimoji="0" lang="en-GB" sz="1600" b="0" i="0" u="none" strike="noStrike" kern="1200" cap="none" spc="0" normalizeH="0" baseline="0" noProof="0" dirty="0">
                  <a:ln>
                    <a:noFill/>
                  </a:ln>
                  <a:solidFill>
                    <a:prstClr val="black"/>
                  </a:solidFill>
                  <a:effectLst/>
                  <a:uLnTx/>
                  <a:uFillTx/>
                  <a:latin typeface="Calibri"/>
                  <a:ea typeface="Calibri"/>
                  <a:cs typeface="Arial"/>
                </a:endParaRPr>
              </a:p>
            </p:txBody>
          </p:sp>
          <p:sp>
            <p:nvSpPr>
              <p:cNvPr id="4" name="TextBox 3">
                <a:extLst>
                  <a:ext uri="{FF2B5EF4-FFF2-40B4-BE49-F238E27FC236}">
                    <a16:creationId xmlns:a16="http://schemas.microsoft.com/office/drawing/2014/main" id="{724E9CC6-DAF3-7508-ED43-5F27ED29CD2C}"/>
                  </a:ext>
                </a:extLst>
              </p:cNvPr>
              <p:cNvSpPr txBox="1"/>
              <p:nvPr/>
            </p:nvSpPr>
            <p:spPr>
              <a:xfrm>
                <a:off x="2660204" y="6345506"/>
                <a:ext cx="632283" cy="338554"/>
              </a:xfrm>
              <a:prstGeom prst="rect">
                <a:avLst/>
              </a:prstGeom>
              <a:grpFill/>
            </p:spPr>
            <p:txBody>
              <a:bodyPr wrap="square" rtlCol="0">
                <a:spAutoFit/>
              </a:bodyPr>
              <a:lstStyle/>
              <a:p>
                <a:pPr marL="0" marR="0" lvl="0" indent="0" algn="l" defTabSz="781200" rtl="0" eaLnBrk="1" fontAlgn="auto" latinLnBrk="0" hangingPunct="1">
                  <a:lnSpc>
                    <a:spcPct val="100000"/>
                  </a:lnSpc>
                  <a:spcBef>
                    <a:spcPts val="0"/>
                  </a:spcBef>
                  <a:spcAft>
                    <a:spcPts val="0"/>
                  </a:spcAft>
                  <a:buClrTx/>
                  <a:buSzTx/>
                  <a:buFontTx/>
                  <a:buNone/>
                  <a:tabLst>
                    <a:tab pos="990000" algn="l"/>
                  </a:tabLst>
                  <a:defRPr/>
                </a:pPr>
                <a:r>
                  <a:rPr kumimoji="0" lang="de-DE" sz="1600" b="0" i="0" u="none" strike="noStrike" kern="1200" cap="none" spc="0" normalizeH="0" baseline="0" noProof="0" dirty="0">
                    <a:ln>
                      <a:noFill/>
                    </a:ln>
                    <a:solidFill>
                      <a:prstClr val="black"/>
                    </a:solidFill>
                    <a:effectLst/>
                    <a:uLnTx/>
                    <a:uFillTx/>
                    <a:latin typeface="Calibri"/>
                    <a:ea typeface="Calibri"/>
                    <a:cs typeface="Arial"/>
                  </a:rPr>
                  <a:t>1978</a:t>
                </a:r>
                <a:endParaRPr kumimoji="0" lang="en-GB" sz="1600" b="0" i="0" u="none" strike="noStrike" kern="1200" cap="none" spc="0" normalizeH="0" baseline="0" noProof="0" dirty="0">
                  <a:ln>
                    <a:noFill/>
                  </a:ln>
                  <a:solidFill>
                    <a:prstClr val="black"/>
                  </a:solidFill>
                  <a:effectLst/>
                  <a:uLnTx/>
                  <a:uFillTx/>
                  <a:latin typeface="Calibri"/>
                  <a:ea typeface="Calibri"/>
                  <a:cs typeface="Arial"/>
                </a:endParaRPr>
              </a:p>
            </p:txBody>
          </p:sp>
          <p:sp>
            <p:nvSpPr>
              <p:cNvPr id="6" name="TextBox 5">
                <a:extLst>
                  <a:ext uri="{FF2B5EF4-FFF2-40B4-BE49-F238E27FC236}">
                    <a16:creationId xmlns:a16="http://schemas.microsoft.com/office/drawing/2014/main" id="{2E5CB87F-3E67-BAA6-970D-B80FDE135B31}"/>
                  </a:ext>
                </a:extLst>
              </p:cNvPr>
              <p:cNvSpPr txBox="1"/>
              <p:nvPr/>
            </p:nvSpPr>
            <p:spPr>
              <a:xfrm>
                <a:off x="3596530" y="6345506"/>
                <a:ext cx="632283" cy="338554"/>
              </a:xfrm>
              <a:prstGeom prst="rect">
                <a:avLst/>
              </a:prstGeom>
              <a:grpFill/>
            </p:spPr>
            <p:txBody>
              <a:bodyPr wrap="square" rtlCol="0">
                <a:spAutoFit/>
              </a:bodyPr>
              <a:lstStyle/>
              <a:p>
                <a:pPr marL="0" marR="0" lvl="0" indent="0" algn="l" defTabSz="781200" rtl="0" eaLnBrk="1" fontAlgn="auto" latinLnBrk="0" hangingPunct="1">
                  <a:lnSpc>
                    <a:spcPct val="100000"/>
                  </a:lnSpc>
                  <a:spcBef>
                    <a:spcPts val="0"/>
                  </a:spcBef>
                  <a:spcAft>
                    <a:spcPts val="0"/>
                  </a:spcAft>
                  <a:buClrTx/>
                  <a:buSzTx/>
                  <a:buFontTx/>
                  <a:buNone/>
                  <a:tabLst>
                    <a:tab pos="990000" algn="l"/>
                  </a:tabLst>
                  <a:defRPr/>
                </a:pPr>
                <a:r>
                  <a:rPr kumimoji="0" lang="de-DE" sz="1600" b="0" i="0" u="none" strike="noStrike" kern="1200" cap="none" spc="0" normalizeH="0" baseline="0" noProof="0" dirty="0">
                    <a:ln>
                      <a:noFill/>
                    </a:ln>
                    <a:solidFill>
                      <a:prstClr val="black"/>
                    </a:solidFill>
                    <a:effectLst/>
                    <a:uLnTx/>
                    <a:uFillTx/>
                    <a:latin typeface="Calibri"/>
                    <a:ea typeface="Calibri"/>
                    <a:cs typeface="Arial"/>
                  </a:rPr>
                  <a:t>1980</a:t>
                </a:r>
                <a:endParaRPr kumimoji="0" lang="en-GB" sz="1600" b="0" i="0" u="none" strike="noStrike" kern="1200" cap="none" spc="0" normalizeH="0" baseline="0" noProof="0" dirty="0">
                  <a:ln>
                    <a:noFill/>
                  </a:ln>
                  <a:solidFill>
                    <a:prstClr val="black"/>
                  </a:solidFill>
                  <a:effectLst/>
                  <a:uLnTx/>
                  <a:uFillTx/>
                  <a:latin typeface="Calibri"/>
                  <a:ea typeface="Calibri"/>
                  <a:cs typeface="Arial"/>
                </a:endParaRPr>
              </a:p>
            </p:txBody>
          </p:sp>
          <p:sp>
            <p:nvSpPr>
              <p:cNvPr id="7" name="TextBox 6">
                <a:extLst>
                  <a:ext uri="{FF2B5EF4-FFF2-40B4-BE49-F238E27FC236}">
                    <a16:creationId xmlns:a16="http://schemas.microsoft.com/office/drawing/2014/main" id="{84E0F882-2ECB-D8B1-89AB-7097E08458C3}"/>
                  </a:ext>
                </a:extLst>
              </p:cNvPr>
              <p:cNvSpPr txBox="1"/>
              <p:nvPr/>
            </p:nvSpPr>
            <p:spPr>
              <a:xfrm>
                <a:off x="4532856" y="6345506"/>
                <a:ext cx="632283" cy="338554"/>
              </a:xfrm>
              <a:prstGeom prst="rect">
                <a:avLst/>
              </a:prstGeom>
              <a:grpFill/>
            </p:spPr>
            <p:txBody>
              <a:bodyPr wrap="square" rtlCol="0">
                <a:spAutoFit/>
              </a:bodyPr>
              <a:lstStyle/>
              <a:p>
                <a:pPr marL="0" marR="0" lvl="0" indent="0" algn="l" defTabSz="781200" rtl="0" eaLnBrk="1" fontAlgn="auto" latinLnBrk="0" hangingPunct="1">
                  <a:lnSpc>
                    <a:spcPct val="100000"/>
                  </a:lnSpc>
                  <a:spcBef>
                    <a:spcPts val="0"/>
                  </a:spcBef>
                  <a:spcAft>
                    <a:spcPts val="0"/>
                  </a:spcAft>
                  <a:buClrTx/>
                  <a:buSzTx/>
                  <a:buFontTx/>
                  <a:buNone/>
                  <a:tabLst>
                    <a:tab pos="990000" algn="l"/>
                  </a:tabLst>
                  <a:defRPr/>
                </a:pPr>
                <a:r>
                  <a:rPr kumimoji="0" lang="de-DE" sz="1600" b="0" i="0" u="none" strike="noStrike" kern="1200" cap="none" spc="0" normalizeH="0" baseline="0" noProof="0" dirty="0">
                    <a:ln>
                      <a:noFill/>
                    </a:ln>
                    <a:solidFill>
                      <a:prstClr val="black"/>
                    </a:solidFill>
                    <a:effectLst/>
                    <a:uLnTx/>
                    <a:uFillTx/>
                    <a:latin typeface="Calibri"/>
                    <a:ea typeface="Calibri"/>
                    <a:cs typeface="Arial"/>
                  </a:rPr>
                  <a:t>1982</a:t>
                </a:r>
                <a:endParaRPr kumimoji="0" lang="en-GB" sz="1600" b="0" i="0" u="none" strike="noStrike" kern="1200" cap="none" spc="0" normalizeH="0" baseline="0" noProof="0" dirty="0">
                  <a:ln>
                    <a:noFill/>
                  </a:ln>
                  <a:solidFill>
                    <a:prstClr val="black"/>
                  </a:solidFill>
                  <a:effectLst/>
                  <a:uLnTx/>
                  <a:uFillTx/>
                  <a:latin typeface="Calibri"/>
                  <a:ea typeface="Calibri"/>
                  <a:cs typeface="Arial"/>
                </a:endParaRPr>
              </a:p>
            </p:txBody>
          </p:sp>
          <p:sp>
            <p:nvSpPr>
              <p:cNvPr id="8" name="TextBox 7">
                <a:extLst>
                  <a:ext uri="{FF2B5EF4-FFF2-40B4-BE49-F238E27FC236}">
                    <a16:creationId xmlns:a16="http://schemas.microsoft.com/office/drawing/2014/main" id="{D363ED2F-0062-3328-2527-5C5FCD3ACE56}"/>
                  </a:ext>
                </a:extLst>
              </p:cNvPr>
              <p:cNvSpPr txBox="1"/>
              <p:nvPr/>
            </p:nvSpPr>
            <p:spPr>
              <a:xfrm>
                <a:off x="5469182" y="6345506"/>
                <a:ext cx="632283" cy="338554"/>
              </a:xfrm>
              <a:prstGeom prst="rect">
                <a:avLst/>
              </a:prstGeom>
              <a:grpFill/>
            </p:spPr>
            <p:txBody>
              <a:bodyPr wrap="square" rtlCol="0">
                <a:spAutoFit/>
              </a:bodyPr>
              <a:lstStyle/>
              <a:p>
                <a:pPr marL="0" marR="0" lvl="0" indent="0" algn="l" defTabSz="781200" rtl="0" eaLnBrk="1" fontAlgn="auto" latinLnBrk="0" hangingPunct="1">
                  <a:lnSpc>
                    <a:spcPct val="100000"/>
                  </a:lnSpc>
                  <a:spcBef>
                    <a:spcPts val="0"/>
                  </a:spcBef>
                  <a:spcAft>
                    <a:spcPts val="0"/>
                  </a:spcAft>
                  <a:buClrTx/>
                  <a:buSzTx/>
                  <a:buFontTx/>
                  <a:buNone/>
                  <a:tabLst>
                    <a:tab pos="990000" algn="l"/>
                  </a:tabLst>
                  <a:defRPr/>
                </a:pPr>
                <a:r>
                  <a:rPr kumimoji="0" lang="de-DE" sz="1600" b="0" i="0" u="none" strike="noStrike" kern="1200" cap="none" spc="0" normalizeH="0" baseline="0" noProof="0" dirty="0">
                    <a:ln>
                      <a:noFill/>
                    </a:ln>
                    <a:solidFill>
                      <a:prstClr val="black"/>
                    </a:solidFill>
                    <a:effectLst/>
                    <a:uLnTx/>
                    <a:uFillTx/>
                    <a:latin typeface="Calibri"/>
                    <a:ea typeface="Calibri"/>
                    <a:cs typeface="Arial"/>
                  </a:rPr>
                  <a:t>1984</a:t>
                </a:r>
                <a:endParaRPr kumimoji="0" lang="en-GB" sz="1600" b="0" i="0" u="none" strike="noStrike" kern="1200" cap="none" spc="0" normalizeH="0" baseline="0" noProof="0" dirty="0">
                  <a:ln>
                    <a:noFill/>
                  </a:ln>
                  <a:solidFill>
                    <a:prstClr val="black"/>
                  </a:solidFill>
                  <a:effectLst/>
                  <a:uLnTx/>
                  <a:uFillTx/>
                  <a:latin typeface="Calibri"/>
                  <a:ea typeface="Calibri"/>
                  <a:cs typeface="Arial"/>
                </a:endParaRPr>
              </a:p>
            </p:txBody>
          </p:sp>
          <p:sp>
            <p:nvSpPr>
              <p:cNvPr id="9" name="TextBox 8">
                <a:extLst>
                  <a:ext uri="{FF2B5EF4-FFF2-40B4-BE49-F238E27FC236}">
                    <a16:creationId xmlns:a16="http://schemas.microsoft.com/office/drawing/2014/main" id="{58AC5C6B-9FDF-FB6D-55A6-CD24C24261C6}"/>
                  </a:ext>
                </a:extLst>
              </p:cNvPr>
              <p:cNvSpPr txBox="1"/>
              <p:nvPr/>
            </p:nvSpPr>
            <p:spPr>
              <a:xfrm>
                <a:off x="6405508" y="6345506"/>
                <a:ext cx="632283" cy="338554"/>
              </a:xfrm>
              <a:prstGeom prst="rect">
                <a:avLst/>
              </a:prstGeom>
              <a:grpFill/>
            </p:spPr>
            <p:txBody>
              <a:bodyPr wrap="square" rtlCol="0">
                <a:spAutoFit/>
              </a:bodyPr>
              <a:lstStyle/>
              <a:p>
                <a:pPr marL="0" marR="0" lvl="0" indent="0" algn="l" defTabSz="781200" rtl="0" eaLnBrk="1" fontAlgn="auto" latinLnBrk="0" hangingPunct="1">
                  <a:lnSpc>
                    <a:spcPct val="100000"/>
                  </a:lnSpc>
                  <a:spcBef>
                    <a:spcPts val="0"/>
                  </a:spcBef>
                  <a:spcAft>
                    <a:spcPts val="0"/>
                  </a:spcAft>
                  <a:buClrTx/>
                  <a:buSzTx/>
                  <a:buFontTx/>
                  <a:buNone/>
                  <a:tabLst>
                    <a:tab pos="990000" algn="l"/>
                  </a:tabLst>
                  <a:defRPr/>
                </a:pPr>
                <a:r>
                  <a:rPr kumimoji="0" lang="de-DE" sz="1600" b="0" i="0" u="none" strike="noStrike" kern="1200" cap="none" spc="0" normalizeH="0" baseline="0" noProof="0" dirty="0">
                    <a:ln>
                      <a:noFill/>
                    </a:ln>
                    <a:solidFill>
                      <a:prstClr val="black"/>
                    </a:solidFill>
                    <a:effectLst/>
                    <a:uLnTx/>
                    <a:uFillTx/>
                    <a:latin typeface="Calibri"/>
                    <a:ea typeface="Calibri"/>
                    <a:cs typeface="Arial"/>
                  </a:rPr>
                  <a:t>1986</a:t>
                </a:r>
                <a:endParaRPr kumimoji="0" lang="en-GB" sz="1600" b="0" i="0" u="none" strike="noStrike" kern="1200" cap="none" spc="0" normalizeH="0" baseline="0" noProof="0" dirty="0">
                  <a:ln>
                    <a:noFill/>
                  </a:ln>
                  <a:solidFill>
                    <a:prstClr val="black"/>
                  </a:solidFill>
                  <a:effectLst/>
                  <a:uLnTx/>
                  <a:uFillTx/>
                  <a:latin typeface="Calibri"/>
                  <a:ea typeface="Calibri"/>
                  <a:cs typeface="Arial"/>
                </a:endParaRPr>
              </a:p>
            </p:txBody>
          </p:sp>
          <p:sp>
            <p:nvSpPr>
              <p:cNvPr id="10" name="TextBox 9">
                <a:extLst>
                  <a:ext uri="{FF2B5EF4-FFF2-40B4-BE49-F238E27FC236}">
                    <a16:creationId xmlns:a16="http://schemas.microsoft.com/office/drawing/2014/main" id="{5CADD7E1-CB62-BE7D-B613-F12369513CA1}"/>
                  </a:ext>
                </a:extLst>
              </p:cNvPr>
              <p:cNvSpPr txBox="1"/>
              <p:nvPr/>
            </p:nvSpPr>
            <p:spPr>
              <a:xfrm>
                <a:off x="7341834" y="6345506"/>
                <a:ext cx="632283" cy="338554"/>
              </a:xfrm>
              <a:prstGeom prst="rect">
                <a:avLst/>
              </a:prstGeom>
              <a:grpFill/>
            </p:spPr>
            <p:txBody>
              <a:bodyPr wrap="square" rtlCol="0">
                <a:spAutoFit/>
              </a:bodyPr>
              <a:lstStyle/>
              <a:p>
                <a:pPr marL="0" marR="0" lvl="0" indent="0" algn="l" defTabSz="781200" rtl="0" eaLnBrk="1" fontAlgn="auto" latinLnBrk="0" hangingPunct="1">
                  <a:lnSpc>
                    <a:spcPct val="100000"/>
                  </a:lnSpc>
                  <a:spcBef>
                    <a:spcPts val="0"/>
                  </a:spcBef>
                  <a:spcAft>
                    <a:spcPts val="0"/>
                  </a:spcAft>
                  <a:buClrTx/>
                  <a:buSzTx/>
                  <a:buFontTx/>
                  <a:buNone/>
                  <a:tabLst>
                    <a:tab pos="990000" algn="l"/>
                  </a:tabLst>
                  <a:defRPr/>
                </a:pPr>
                <a:r>
                  <a:rPr kumimoji="0" lang="de-DE" sz="1600" b="0" i="0" u="none" strike="noStrike" kern="1200" cap="none" spc="0" normalizeH="0" baseline="0" noProof="0" dirty="0">
                    <a:ln>
                      <a:noFill/>
                    </a:ln>
                    <a:solidFill>
                      <a:prstClr val="black"/>
                    </a:solidFill>
                    <a:effectLst/>
                    <a:uLnTx/>
                    <a:uFillTx/>
                    <a:latin typeface="Calibri"/>
                    <a:ea typeface="Calibri"/>
                    <a:cs typeface="Arial"/>
                  </a:rPr>
                  <a:t>1988</a:t>
                </a:r>
                <a:endParaRPr kumimoji="0" lang="en-GB" sz="1600" b="0" i="0" u="none" strike="noStrike" kern="1200" cap="none" spc="0" normalizeH="0" baseline="0" noProof="0" dirty="0">
                  <a:ln>
                    <a:noFill/>
                  </a:ln>
                  <a:solidFill>
                    <a:prstClr val="black"/>
                  </a:solidFill>
                  <a:effectLst/>
                  <a:uLnTx/>
                  <a:uFillTx/>
                  <a:latin typeface="Calibri"/>
                  <a:ea typeface="Calibri"/>
                  <a:cs typeface="Arial"/>
                </a:endParaRPr>
              </a:p>
            </p:txBody>
          </p:sp>
          <p:sp>
            <p:nvSpPr>
              <p:cNvPr id="11" name="TextBox 10">
                <a:extLst>
                  <a:ext uri="{FF2B5EF4-FFF2-40B4-BE49-F238E27FC236}">
                    <a16:creationId xmlns:a16="http://schemas.microsoft.com/office/drawing/2014/main" id="{3F9D6FA5-BF62-5670-D4C7-F0F60F83633D}"/>
                  </a:ext>
                </a:extLst>
              </p:cNvPr>
              <p:cNvSpPr txBox="1"/>
              <p:nvPr/>
            </p:nvSpPr>
            <p:spPr>
              <a:xfrm>
                <a:off x="8278160" y="6345506"/>
                <a:ext cx="632283" cy="338554"/>
              </a:xfrm>
              <a:prstGeom prst="rect">
                <a:avLst/>
              </a:prstGeom>
              <a:grpFill/>
            </p:spPr>
            <p:txBody>
              <a:bodyPr wrap="square" rtlCol="0">
                <a:spAutoFit/>
              </a:bodyPr>
              <a:lstStyle/>
              <a:p>
                <a:pPr marL="0" marR="0" lvl="0" indent="0" algn="l" defTabSz="781200" rtl="0" eaLnBrk="1" fontAlgn="auto" latinLnBrk="0" hangingPunct="1">
                  <a:lnSpc>
                    <a:spcPct val="100000"/>
                  </a:lnSpc>
                  <a:spcBef>
                    <a:spcPts val="0"/>
                  </a:spcBef>
                  <a:spcAft>
                    <a:spcPts val="0"/>
                  </a:spcAft>
                  <a:buClrTx/>
                  <a:buSzTx/>
                  <a:buFontTx/>
                  <a:buNone/>
                  <a:tabLst>
                    <a:tab pos="990000" algn="l"/>
                  </a:tabLst>
                  <a:defRPr/>
                </a:pPr>
                <a:r>
                  <a:rPr kumimoji="0" lang="de-DE" sz="1600" b="0" i="0" u="none" strike="noStrike" kern="1200" cap="none" spc="0" normalizeH="0" baseline="0" noProof="0" dirty="0">
                    <a:ln>
                      <a:noFill/>
                    </a:ln>
                    <a:solidFill>
                      <a:prstClr val="black"/>
                    </a:solidFill>
                    <a:effectLst/>
                    <a:uLnTx/>
                    <a:uFillTx/>
                    <a:latin typeface="Calibri"/>
                    <a:ea typeface="Calibri"/>
                    <a:cs typeface="Arial"/>
                  </a:rPr>
                  <a:t>1990</a:t>
                </a:r>
                <a:endParaRPr kumimoji="0" lang="en-GB" sz="1600" b="0" i="0" u="none" strike="noStrike" kern="1200" cap="none" spc="0" normalizeH="0" baseline="0" noProof="0" dirty="0">
                  <a:ln>
                    <a:noFill/>
                  </a:ln>
                  <a:solidFill>
                    <a:prstClr val="black"/>
                  </a:solidFill>
                  <a:effectLst/>
                  <a:uLnTx/>
                  <a:uFillTx/>
                  <a:latin typeface="Calibri"/>
                  <a:ea typeface="Calibri"/>
                  <a:cs typeface="Arial"/>
                </a:endParaRPr>
              </a:p>
            </p:txBody>
          </p:sp>
          <p:sp>
            <p:nvSpPr>
              <p:cNvPr id="12" name="TextBox 11">
                <a:extLst>
                  <a:ext uri="{FF2B5EF4-FFF2-40B4-BE49-F238E27FC236}">
                    <a16:creationId xmlns:a16="http://schemas.microsoft.com/office/drawing/2014/main" id="{4BDBABA2-CF14-4C06-D301-F045E531263D}"/>
                  </a:ext>
                </a:extLst>
              </p:cNvPr>
              <p:cNvSpPr txBox="1"/>
              <p:nvPr/>
            </p:nvSpPr>
            <p:spPr>
              <a:xfrm>
                <a:off x="9214486" y="6345506"/>
                <a:ext cx="632283" cy="338554"/>
              </a:xfrm>
              <a:prstGeom prst="rect">
                <a:avLst/>
              </a:prstGeom>
              <a:grpFill/>
            </p:spPr>
            <p:txBody>
              <a:bodyPr wrap="square" rtlCol="0">
                <a:spAutoFit/>
              </a:bodyPr>
              <a:lstStyle/>
              <a:p>
                <a:pPr marL="0" marR="0" lvl="0" indent="0" algn="l" defTabSz="781200" rtl="0" eaLnBrk="1" fontAlgn="auto" latinLnBrk="0" hangingPunct="1">
                  <a:lnSpc>
                    <a:spcPct val="100000"/>
                  </a:lnSpc>
                  <a:spcBef>
                    <a:spcPts val="0"/>
                  </a:spcBef>
                  <a:spcAft>
                    <a:spcPts val="0"/>
                  </a:spcAft>
                  <a:buClrTx/>
                  <a:buSzTx/>
                  <a:buFontTx/>
                  <a:buNone/>
                  <a:tabLst>
                    <a:tab pos="990000" algn="l"/>
                  </a:tabLst>
                  <a:defRPr/>
                </a:pPr>
                <a:r>
                  <a:rPr kumimoji="0" lang="de-DE" sz="1600" b="0" i="0" u="none" strike="noStrike" kern="1200" cap="none" spc="0" normalizeH="0" baseline="0" noProof="0" dirty="0">
                    <a:ln>
                      <a:noFill/>
                    </a:ln>
                    <a:solidFill>
                      <a:prstClr val="black"/>
                    </a:solidFill>
                    <a:effectLst/>
                    <a:uLnTx/>
                    <a:uFillTx/>
                    <a:latin typeface="Calibri"/>
                    <a:ea typeface="Calibri"/>
                    <a:cs typeface="Arial"/>
                  </a:rPr>
                  <a:t>1992</a:t>
                </a:r>
                <a:endParaRPr kumimoji="0" lang="en-GB" sz="1600" b="0" i="0" u="none" strike="noStrike" kern="1200" cap="none" spc="0" normalizeH="0" baseline="0" noProof="0" dirty="0">
                  <a:ln>
                    <a:noFill/>
                  </a:ln>
                  <a:solidFill>
                    <a:prstClr val="black"/>
                  </a:solidFill>
                  <a:effectLst/>
                  <a:uLnTx/>
                  <a:uFillTx/>
                  <a:latin typeface="Calibri"/>
                  <a:ea typeface="Calibri"/>
                  <a:cs typeface="Arial"/>
                </a:endParaRPr>
              </a:p>
            </p:txBody>
          </p:sp>
          <p:sp>
            <p:nvSpPr>
              <p:cNvPr id="13" name="TextBox 12">
                <a:extLst>
                  <a:ext uri="{FF2B5EF4-FFF2-40B4-BE49-F238E27FC236}">
                    <a16:creationId xmlns:a16="http://schemas.microsoft.com/office/drawing/2014/main" id="{1B14C379-F0A1-37D1-E34F-D56FB96ED3DC}"/>
                  </a:ext>
                </a:extLst>
              </p:cNvPr>
              <p:cNvSpPr txBox="1"/>
              <p:nvPr/>
            </p:nvSpPr>
            <p:spPr>
              <a:xfrm>
                <a:off x="10150812" y="6345506"/>
                <a:ext cx="632283" cy="338554"/>
              </a:xfrm>
              <a:prstGeom prst="rect">
                <a:avLst/>
              </a:prstGeom>
              <a:grpFill/>
            </p:spPr>
            <p:txBody>
              <a:bodyPr wrap="square" rtlCol="0">
                <a:spAutoFit/>
              </a:bodyPr>
              <a:lstStyle/>
              <a:p>
                <a:pPr marL="0" marR="0" lvl="0" indent="0" algn="l" defTabSz="781200" rtl="0" eaLnBrk="1" fontAlgn="auto" latinLnBrk="0" hangingPunct="1">
                  <a:lnSpc>
                    <a:spcPct val="100000"/>
                  </a:lnSpc>
                  <a:spcBef>
                    <a:spcPts val="0"/>
                  </a:spcBef>
                  <a:spcAft>
                    <a:spcPts val="0"/>
                  </a:spcAft>
                  <a:buClrTx/>
                  <a:buSzTx/>
                  <a:buFontTx/>
                  <a:buNone/>
                  <a:tabLst>
                    <a:tab pos="990000" algn="l"/>
                  </a:tabLst>
                  <a:defRPr/>
                </a:pPr>
                <a:r>
                  <a:rPr kumimoji="0" lang="de-DE" sz="1600" b="0" i="0" u="none" strike="noStrike" kern="1200" cap="none" spc="0" normalizeH="0" baseline="0" noProof="0" dirty="0">
                    <a:ln>
                      <a:noFill/>
                    </a:ln>
                    <a:solidFill>
                      <a:prstClr val="black"/>
                    </a:solidFill>
                    <a:effectLst/>
                    <a:uLnTx/>
                    <a:uFillTx/>
                    <a:latin typeface="Calibri"/>
                    <a:ea typeface="Calibri"/>
                    <a:cs typeface="Arial"/>
                  </a:rPr>
                  <a:t>1994</a:t>
                </a:r>
                <a:endParaRPr kumimoji="0" lang="en-GB" sz="1600" b="0" i="0" u="none" strike="noStrike" kern="1200" cap="none" spc="0" normalizeH="0" baseline="0" noProof="0" dirty="0">
                  <a:ln>
                    <a:noFill/>
                  </a:ln>
                  <a:solidFill>
                    <a:prstClr val="black"/>
                  </a:solidFill>
                  <a:effectLst/>
                  <a:uLnTx/>
                  <a:uFillTx/>
                  <a:latin typeface="Calibri"/>
                  <a:ea typeface="Calibri"/>
                  <a:cs typeface="Arial"/>
                </a:endParaRPr>
              </a:p>
            </p:txBody>
          </p:sp>
          <p:sp>
            <p:nvSpPr>
              <p:cNvPr id="14" name="TextBox 13">
                <a:extLst>
                  <a:ext uri="{FF2B5EF4-FFF2-40B4-BE49-F238E27FC236}">
                    <a16:creationId xmlns:a16="http://schemas.microsoft.com/office/drawing/2014/main" id="{0F040947-8B29-50E9-4674-B927B23B725F}"/>
                  </a:ext>
                </a:extLst>
              </p:cNvPr>
              <p:cNvSpPr txBox="1"/>
              <p:nvPr/>
            </p:nvSpPr>
            <p:spPr>
              <a:xfrm>
                <a:off x="11087135" y="6345506"/>
                <a:ext cx="632283" cy="338554"/>
              </a:xfrm>
              <a:prstGeom prst="rect">
                <a:avLst/>
              </a:prstGeom>
              <a:grpFill/>
            </p:spPr>
            <p:txBody>
              <a:bodyPr wrap="square" rtlCol="0">
                <a:spAutoFit/>
              </a:bodyPr>
              <a:lstStyle/>
              <a:p>
                <a:pPr marL="0" marR="0" lvl="0" indent="0" algn="l" defTabSz="781200" rtl="0" eaLnBrk="1" fontAlgn="auto" latinLnBrk="0" hangingPunct="1">
                  <a:lnSpc>
                    <a:spcPct val="100000"/>
                  </a:lnSpc>
                  <a:spcBef>
                    <a:spcPts val="0"/>
                  </a:spcBef>
                  <a:spcAft>
                    <a:spcPts val="0"/>
                  </a:spcAft>
                  <a:buClrTx/>
                  <a:buSzTx/>
                  <a:buFontTx/>
                  <a:buNone/>
                  <a:tabLst>
                    <a:tab pos="990000" algn="l"/>
                  </a:tabLst>
                  <a:defRPr/>
                </a:pPr>
                <a:r>
                  <a:rPr kumimoji="0" lang="de-DE" sz="1600" b="0" i="0" u="none" strike="noStrike" kern="1200" cap="none" spc="0" normalizeH="0" baseline="0" noProof="0" dirty="0">
                    <a:ln>
                      <a:noFill/>
                    </a:ln>
                    <a:solidFill>
                      <a:prstClr val="black"/>
                    </a:solidFill>
                    <a:effectLst/>
                    <a:uLnTx/>
                    <a:uFillTx/>
                    <a:latin typeface="Calibri"/>
                    <a:ea typeface="Calibri"/>
                    <a:cs typeface="Arial"/>
                  </a:rPr>
                  <a:t>1996</a:t>
                </a:r>
                <a:endParaRPr kumimoji="0" lang="en-GB" sz="1600" b="0" i="0" u="none" strike="noStrike" kern="1200" cap="none" spc="0" normalizeH="0" baseline="0" noProof="0" dirty="0">
                  <a:ln>
                    <a:noFill/>
                  </a:ln>
                  <a:solidFill>
                    <a:prstClr val="black"/>
                  </a:solidFill>
                  <a:effectLst/>
                  <a:uLnTx/>
                  <a:uFillTx/>
                  <a:latin typeface="Calibri"/>
                  <a:ea typeface="Calibri"/>
                  <a:cs typeface="Arial"/>
                </a:endParaRPr>
              </a:p>
            </p:txBody>
          </p:sp>
          <p:sp>
            <p:nvSpPr>
              <p:cNvPr id="15" name="TextBox 14">
                <a:extLst>
                  <a:ext uri="{FF2B5EF4-FFF2-40B4-BE49-F238E27FC236}">
                    <a16:creationId xmlns:a16="http://schemas.microsoft.com/office/drawing/2014/main" id="{031A09C6-BA24-59AD-19B7-BD0B2D4AB83B}"/>
                  </a:ext>
                </a:extLst>
              </p:cNvPr>
              <p:cNvSpPr txBox="1"/>
              <p:nvPr/>
            </p:nvSpPr>
            <p:spPr>
              <a:xfrm>
                <a:off x="1723878" y="6345506"/>
                <a:ext cx="632283" cy="338554"/>
              </a:xfrm>
              <a:prstGeom prst="rect">
                <a:avLst/>
              </a:prstGeom>
              <a:grpFill/>
            </p:spPr>
            <p:txBody>
              <a:bodyPr wrap="square" rtlCol="0">
                <a:spAutoFit/>
              </a:bodyPr>
              <a:lstStyle/>
              <a:p>
                <a:pPr marL="0" marR="0" lvl="0" indent="0" algn="l" defTabSz="781200" rtl="0" eaLnBrk="1" fontAlgn="auto" latinLnBrk="0" hangingPunct="1">
                  <a:lnSpc>
                    <a:spcPct val="100000"/>
                  </a:lnSpc>
                  <a:spcBef>
                    <a:spcPts val="0"/>
                  </a:spcBef>
                  <a:spcAft>
                    <a:spcPts val="0"/>
                  </a:spcAft>
                  <a:buClrTx/>
                  <a:buSzTx/>
                  <a:buFontTx/>
                  <a:buNone/>
                  <a:tabLst>
                    <a:tab pos="990000" algn="l"/>
                  </a:tabLst>
                  <a:defRPr/>
                </a:pPr>
                <a:r>
                  <a:rPr kumimoji="0" lang="de-DE" sz="1600" b="0" i="0" u="none" strike="noStrike" kern="1200" cap="none" spc="0" normalizeH="0" baseline="0" noProof="0" dirty="0">
                    <a:ln>
                      <a:noFill/>
                    </a:ln>
                    <a:solidFill>
                      <a:prstClr val="black"/>
                    </a:solidFill>
                    <a:effectLst/>
                    <a:uLnTx/>
                    <a:uFillTx/>
                    <a:latin typeface="Calibri"/>
                    <a:ea typeface="Calibri"/>
                    <a:cs typeface="Arial"/>
                  </a:rPr>
                  <a:t>1976</a:t>
                </a:r>
                <a:endParaRPr kumimoji="0" lang="en-GB" sz="1600" b="0" i="0" u="none" strike="noStrike" kern="1200" cap="none" spc="0" normalizeH="0" baseline="0" noProof="0" dirty="0">
                  <a:ln>
                    <a:noFill/>
                  </a:ln>
                  <a:solidFill>
                    <a:prstClr val="black"/>
                  </a:solidFill>
                  <a:effectLst/>
                  <a:uLnTx/>
                  <a:uFillTx/>
                  <a:latin typeface="Calibri"/>
                  <a:ea typeface="Calibri"/>
                  <a:cs typeface="Arial"/>
                </a:endParaRPr>
              </a:p>
            </p:txBody>
          </p:sp>
        </p:grpSp>
      </p:grpSp>
      <p:sp>
        <p:nvSpPr>
          <p:cNvPr id="5" name="TextBox 4">
            <a:extLst>
              <a:ext uri="{FF2B5EF4-FFF2-40B4-BE49-F238E27FC236}">
                <a16:creationId xmlns:a16="http://schemas.microsoft.com/office/drawing/2014/main" id="{24AEFC07-CC79-37B5-489A-D4C8E0012A9B}"/>
              </a:ext>
            </a:extLst>
          </p:cNvPr>
          <p:cNvSpPr txBox="1"/>
          <p:nvPr/>
        </p:nvSpPr>
        <p:spPr>
          <a:xfrm>
            <a:off x="1245661" y="5551671"/>
            <a:ext cx="3291286" cy="338554"/>
          </a:xfrm>
          <a:prstGeom prst="rect">
            <a:avLst/>
          </a:prstGeom>
          <a:noFill/>
        </p:spPr>
        <p:txBody>
          <a:bodyPr wrap="none" rtlCol="0">
            <a:spAutoFit/>
          </a:bodyPr>
          <a:lstStyle/>
          <a:p>
            <a:r>
              <a:rPr lang="de-DE" sz="1600" b="0" kern="100" spc="-100" dirty="0" err="1">
                <a:solidFill>
                  <a:schemeClr val="tx2"/>
                </a:solidFill>
                <a:latin typeface="Bahnschrift Light" panose="020B0502040204020203" pitchFamily="34" charset="0"/>
                <a:ea typeface="Roboto" panose="02000000000000000000" pitchFamily="2" charset="0"/>
              </a:rPr>
              <a:t>Graphic</a:t>
            </a:r>
            <a:r>
              <a:rPr lang="de-DE" sz="1600" b="0" kern="100" spc="-100" dirty="0">
                <a:solidFill>
                  <a:schemeClr val="tx2"/>
                </a:solidFill>
                <a:latin typeface="Bahnschrift Light" panose="020B0502040204020203" pitchFamily="34" charset="0"/>
                <a:ea typeface="Roboto" panose="02000000000000000000" pitchFamily="2" charset="0"/>
              </a:rPr>
              <a:t> </a:t>
            </a:r>
            <a:r>
              <a:rPr lang="de-DE" sz="1600" b="0" kern="100" spc="-100" dirty="0" err="1">
                <a:solidFill>
                  <a:schemeClr val="tx2"/>
                </a:solidFill>
                <a:latin typeface="Bahnschrift Light" panose="020B0502040204020203" pitchFamily="34" charset="0"/>
                <a:ea typeface="Roboto" panose="02000000000000000000" pitchFamily="2" charset="0"/>
              </a:rPr>
              <a:t>courtesy</a:t>
            </a:r>
            <a:r>
              <a:rPr lang="de-DE" sz="1600" b="0" kern="100" spc="-100" dirty="0">
                <a:solidFill>
                  <a:schemeClr val="tx2"/>
                </a:solidFill>
                <a:latin typeface="Bahnschrift Light" panose="020B0502040204020203" pitchFamily="34" charset="0"/>
                <a:ea typeface="Roboto" panose="02000000000000000000" pitchFamily="2" charset="0"/>
              </a:rPr>
              <a:t> </a:t>
            </a:r>
            <a:r>
              <a:rPr lang="de-DE" sz="1600" b="0" kern="100" spc="-100" dirty="0" err="1">
                <a:solidFill>
                  <a:schemeClr val="tx2"/>
                </a:solidFill>
                <a:latin typeface="Bahnschrift Light" panose="020B0502040204020203" pitchFamily="34" charset="0"/>
                <a:ea typeface="Roboto" panose="02000000000000000000" pitchFamily="2" charset="0"/>
              </a:rPr>
              <a:t>of</a:t>
            </a:r>
            <a:r>
              <a:rPr lang="de-DE" sz="1600" b="0" kern="100" spc="-100" dirty="0">
                <a:solidFill>
                  <a:schemeClr val="tx2"/>
                </a:solidFill>
                <a:latin typeface="Bahnschrift Light" panose="020B0502040204020203" pitchFamily="34" charset="0"/>
                <a:ea typeface="Roboto" panose="02000000000000000000" pitchFamily="2" charset="0"/>
              </a:rPr>
              <a:t> A. Heidinger, NOAA</a:t>
            </a:r>
            <a:endParaRPr lang="en-GB" sz="1600" b="0" kern="100" spc="-100" dirty="0" err="1">
              <a:solidFill>
                <a:schemeClr val="tx2"/>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101419670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26"/>
          <p:cNvSpPr txBox="1">
            <a:spLocks noGrp="1"/>
          </p:cNvSpPr>
          <p:nvPr>
            <p:ph type="title"/>
          </p:nvPr>
        </p:nvSpPr>
        <p:spPr>
          <a:prstGeom prst="rect">
            <a:avLst/>
          </a:prstGeom>
          <a:noFill/>
          <a:ln>
            <a:noFill/>
          </a:ln>
        </p:spPr>
        <p:txBody>
          <a:bodyPr spcFirstLastPara="1" wrap="square" lIns="0" tIns="36000" rIns="36000" bIns="36000" anchor="ctr" anchorCtr="0">
            <a:normAutofit/>
          </a:bodyPr>
          <a:lstStyle/>
          <a:p>
            <a:pPr marL="221544" lvl="0" indent="0" algn="l" rtl="0">
              <a:spcBef>
                <a:spcPts val="0"/>
              </a:spcBef>
              <a:spcAft>
                <a:spcPts val="0"/>
              </a:spcAft>
              <a:buNone/>
            </a:pPr>
            <a:r>
              <a:rPr lang="en-US" spc="0" dirty="0"/>
              <a:t>Filling gaps with INSAT</a:t>
            </a:r>
            <a:endParaRPr spc="0" dirty="0"/>
          </a:p>
        </p:txBody>
      </p:sp>
      <p:pic>
        <p:nvPicPr>
          <p:cNvPr id="902" name="Google Shape;902;p26"/>
          <p:cNvPicPr preferRelativeResize="0"/>
          <p:nvPr/>
        </p:nvPicPr>
        <p:blipFill rotWithShape="1">
          <a:blip r:embed="rId3">
            <a:alphaModFix/>
          </a:blip>
          <a:srcRect b="11016"/>
          <a:stretch/>
        </p:blipFill>
        <p:spPr>
          <a:xfrm>
            <a:off x="7433533" y="2398953"/>
            <a:ext cx="4636546" cy="4113387"/>
          </a:xfrm>
          <a:prstGeom prst="rect">
            <a:avLst/>
          </a:prstGeom>
          <a:noFill/>
          <a:ln>
            <a:noFill/>
          </a:ln>
        </p:spPr>
      </p:pic>
      <p:pic>
        <p:nvPicPr>
          <p:cNvPr id="903" name="Google Shape;903;p26"/>
          <p:cNvPicPr preferRelativeResize="0"/>
          <p:nvPr/>
        </p:nvPicPr>
        <p:blipFill rotWithShape="1">
          <a:blip r:embed="rId4">
            <a:alphaModFix/>
          </a:blip>
          <a:srcRect b="10069"/>
          <a:stretch/>
        </p:blipFill>
        <p:spPr>
          <a:xfrm>
            <a:off x="565829" y="2398954"/>
            <a:ext cx="4534993" cy="4113387"/>
          </a:xfrm>
          <a:prstGeom prst="rect">
            <a:avLst/>
          </a:prstGeom>
          <a:noFill/>
          <a:ln>
            <a:noFill/>
          </a:ln>
        </p:spPr>
      </p:pic>
      <p:sp>
        <p:nvSpPr>
          <p:cNvPr id="904" name="Google Shape;904;p26"/>
          <p:cNvSpPr txBox="1"/>
          <p:nvPr/>
        </p:nvSpPr>
        <p:spPr>
          <a:xfrm>
            <a:off x="121921" y="698494"/>
            <a:ext cx="11781323" cy="1446509"/>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38484E"/>
              </a:buClr>
              <a:buSzPts val="2000"/>
              <a:buFont typeface="Arial"/>
              <a:buChar char="•"/>
              <a:tabLst/>
              <a:defRPr/>
            </a:pPr>
            <a:r>
              <a:rPr lang="en-US" sz="2200" b="0" dirty="0">
                <a:solidFill>
                  <a:schemeClr val="tx2"/>
                </a:solidFill>
                <a:latin typeface="Arial" panose="020B0604020202020204" pitchFamily="34" charset="0"/>
                <a:ea typeface="Roboto" panose="02000000000000000000" pitchFamily="2" charset="0"/>
                <a:cs typeface="Arial" panose="020B0604020202020204" pitchFamily="34" charset="0"/>
                <a:sym typeface="Arial"/>
              </a:rPr>
              <a:t>Received subsets of INSAT-1A (1987, 1988, and 1990), INSAT-1B (few files for 1984, 1985, 1992), INSAT-1D (1992, 1993, 1998 (time with Met-5 IODC)) from IMD</a:t>
            </a:r>
          </a:p>
          <a:p>
            <a:pPr marL="342900" marR="0" lvl="0" indent="-342900" algn="l" defTabSz="914400" rtl="0" eaLnBrk="1" fontAlgn="auto" latinLnBrk="0" hangingPunct="1">
              <a:lnSpc>
                <a:spcPct val="100000"/>
              </a:lnSpc>
              <a:spcBef>
                <a:spcPts val="0"/>
              </a:spcBef>
              <a:spcAft>
                <a:spcPts val="0"/>
              </a:spcAft>
              <a:buClr>
                <a:srgbClr val="38484E"/>
              </a:buClr>
              <a:buSzPts val="2000"/>
              <a:buFont typeface="Arial"/>
              <a:buChar char="•"/>
              <a:tabLst/>
              <a:defRPr/>
            </a:pPr>
            <a:r>
              <a:rPr lang="en-US" sz="2200" b="0" dirty="0">
                <a:solidFill>
                  <a:schemeClr val="tx2"/>
                </a:solidFill>
                <a:latin typeface="Arial" panose="020B0604020202020204" pitchFamily="34" charset="0"/>
                <a:ea typeface="Roboto" panose="02000000000000000000" pitchFamily="2" charset="0"/>
                <a:cs typeface="Arial" panose="020B0604020202020204" pitchFamily="34" charset="0"/>
                <a:sym typeface="Arial"/>
              </a:rPr>
              <a:t>Quality analysis and feasible assessment of including to GEO-Ring is ongoing</a:t>
            </a:r>
          </a:p>
          <a:p>
            <a:pPr marL="342900" marR="0" lvl="0" indent="-342900" algn="l" defTabSz="914400" rtl="0" eaLnBrk="1" fontAlgn="auto" latinLnBrk="0" hangingPunct="1">
              <a:lnSpc>
                <a:spcPct val="100000"/>
              </a:lnSpc>
              <a:spcBef>
                <a:spcPts val="0"/>
              </a:spcBef>
              <a:spcAft>
                <a:spcPts val="0"/>
              </a:spcAft>
              <a:buClr>
                <a:srgbClr val="38484E"/>
              </a:buClr>
              <a:buSzPts val="2000"/>
              <a:buFont typeface="Arial"/>
              <a:buChar char="•"/>
              <a:tabLst/>
              <a:defRPr/>
            </a:pPr>
            <a:r>
              <a:rPr lang="en-US" sz="2200" b="0" dirty="0">
                <a:solidFill>
                  <a:schemeClr val="tx2"/>
                </a:solidFill>
                <a:latin typeface="Arial" panose="020B0604020202020204" pitchFamily="34" charset="0"/>
                <a:ea typeface="Roboto" panose="02000000000000000000" pitchFamily="2" charset="0"/>
                <a:cs typeface="Arial" panose="020B0604020202020204" pitchFamily="34" charset="0"/>
                <a:sym typeface="Arial"/>
              </a:rPr>
              <a:t>Will improve completeness of GEO-Ring data (ISCCP used only 3 satellites in some years)  </a:t>
            </a:r>
            <a:endParaRPr sz="2200" b="0" dirty="0">
              <a:solidFill>
                <a:schemeClr val="tx2"/>
              </a:solidFill>
              <a:latin typeface="Arial" panose="020B0604020202020204" pitchFamily="34" charset="0"/>
              <a:ea typeface="Roboto" panose="02000000000000000000" pitchFamily="2" charset="0"/>
              <a:cs typeface="Arial" panose="020B0604020202020204" pitchFamily="34" charset="0"/>
              <a:sym typeface="Arial"/>
            </a:endParaRPr>
          </a:p>
        </p:txBody>
      </p:sp>
      <p:sp>
        <p:nvSpPr>
          <p:cNvPr id="905" name="Google Shape;905;p26"/>
          <p:cNvSpPr txBox="1"/>
          <p:nvPr/>
        </p:nvSpPr>
        <p:spPr>
          <a:xfrm>
            <a:off x="5407735" y="2904726"/>
            <a:ext cx="2223444"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8484E"/>
              </a:buClr>
              <a:buSzPts val="2000"/>
              <a:buFont typeface="Arial"/>
              <a:buNone/>
              <a:tabLst/>
              <a:defRPr/>
            </a:pPr>
            <a:r>
              <a:rPr kumimoji="0" lang="en-US" sz="2000" b="0" i="0" u="none" strike="noStrike" kern="0" cap="none" spc="0" normalizeH="0" baseline="0" noProof="0" dirty="0">
                <a:ln>
                  <a:noFill/>
                </a:ln>
                <a:solidFill>
                  <a:srgbClr val="38484E"/>
                </a:solidFill>
                <a:effectLst/>
                <a:uLnTx/>
                <a:uFillTx/>
                <a:latin typeface="Arial"/>
                <a:ea typeface="Arial"/>
                <a:cs typeface="Arial"/>
                <a:sym typeface="Arial"/>
              </a:rPr>
              <a:t>VIS channel, 2.75 km resolution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06" name="Google Shape;906;p26"/>
          <p:cNvSpPr txBox="1"/>
          <p:nvPr/>
        </p:nvSpPr>
        <p:spPr>
          <a:xfrm>
            <a:off x="4907899" y="5838706"/>
            <a:ext cx="2991525"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8484E"/>
              </a:buClr>
              <a:buSzPts val="2000"/>
              <a:buFont typeface="Arial"/>
              <a:buNone/>
              <a:tabLst/>
              <a:defRPr/>
            </a:pPr>
            <a:r>
              <a:rPr kumimoji="0" lang="en-US" sz="2000" b="0" i="0" u="none" strike="noStrike" kern="0" cap="none" spc="0" normalizeH="0" baseline="0" noProof="0" dirty="0">
                <a:ln>
                  <a:noFill/>
                </a:ln>
                <a:solidFill>
                  <a:srgbClr val="38484E"/>
                </a:solidFill>
                <a:effectLst/>
                <a:uLnTx/>
                <a:uFillTx/>
                <a:latin typeface="Arial"/>
                <a:ea typeface="Arial"/>
                <a:cs typeface="Arial"/>
                <a:sym typeface="Arial"/>
              </a:rPr>
              <a:t>IR channel, 11 km resolution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07" name="Google Shape;907;p26"/>
          <p:cNvSpPr/>
          <p:nvPr/>
        </p:nvSpPr>
        <p:spPr>
          <a:xfrm>
            <a:off x="4218468" y="2904461"/>
            <a:ext cx="1080000" cy="646196"/>
          </a:xfrm>
          <a:prstGeom prst="leftArrow">
            <a:avLst>
              <a:gd name="adj1" fmla="val 50000"/>
              <a:gd name="adj2" fmla="val 50000"/>
            </a:avLst>
          </a:prstGeom>
          <a:solidFill>
            <a:srgbClr val="00B050"/>
          </a:solidFill>
          <a:ln w="28575" cap="flat" cmpd="sng">
            <a:solidFill>
              <a:srgbClr val="003300"/>
            </a:solidFill>
            <a:prstDash val="solid"/>
            <a:round/>
            <a:headEnd type="none" w="sm" len="sm"/>
            <a:tailEnd type="none" w="sm" len="sm"/>
          </a:ln>
        </p:spPr>
        <p:txBody>
          <a:bodyPr spcFirstLastPara="1" wrap="square" lIns="36000" tIns="36000" rIns="36000" bIns="36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1" i="0" u="none" strike="noStrike" kern="0" cap="none" spc="0" normalizeH="0" baseline="0" noProof="0">
              <a:ln>
                <a:noFill/>
              </a:ln>
              <a:solidFill>
                <a:srgbClr val="00205B"/>
              </a:solidFill>
              <a:effectLst/>
              <a:uLnTx/>
              <a:uFillTx/>
              <a:latin typeface="Tahoma"/>
              <a:ea typeface="Tahoma"/>
              <a:cs typeface="Tahoma"/>
              <a:sym typeface="Tahoma"/>
            </a:endParaRPr>
          </a:p>
        </p:txBody>
      </p:sp>
      <p:sp>
        <p:nvSpPr>
          <p:cNvPr id="908" name="Google Shape;908;p26"/>
          <p:cNvSpPr/>
          <p:nvPr/>
        </p:nvSpPr>
        <p:spPr>
          <a:xfrm>
            <a:off x="7356736" y="5818539"/>
            <a:ext cx="1080000" cy="648000"/>
          </a:xfrm>
          <a:prstGeom prst="rightArrow">
            <a:avLst>
              <a:gd name="adj1" fmla="val 50000"/>
              <a:gd name="adj2" fmla="val 50000"/>
            </a:avLst>
          </a:prstGeom>
          <a:solidFill>
            <a:srgbClr val="00B050"/>
          </a:solidFill>
          <a:ln w="28575" cap="flat" cmpd="sng">
            <a:solidFill>
              <a:srgbClr val="003300"/>
            </a:solidFill>
            <a:prstDash val="solid"/>
            <a:round/>
            <a:headEnd type="none" w="sm" len="sm"/>
            <a:tailEnd type="none" w="sm" len="sm"/>
          </a:ln>
        </p:spPr>
        <p:txBody>
          <a:bodyPr spcFirstLastPara="1" wrap="square" lIns="36000" tIns="36000" rIns="36000" bIns="36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1" i="0" u="none" strike="noStrike" kern="0" cap="none" spc="0" normalizeH="0" baseline="0" noProof="0">
              <a:ln>
                <a:noFill/>
              </a:ln>
              <a:solidFill>
                <a:srgbClr val="00205B"/>
              </a:solidFill>
              <a:effectLst/>
              <a:uLnTx/>
              <a:uFillTx/>
              <a:latin typeface="Tahoma"/>
              <a:ea typeface="Tahoma"/>
              <a:cs typeface="Tahoma"/>
              <a:sym typeface="Tahoma"/>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C1A975-E569-FC75-C0CB-907F060D35AD}"/>
              </a:ext>
            </a:extLst>
          </p:cNvPr>
          <p:cNvSpPr>
            <a:spLocks noGrp="1"/>
          </p:cNvSpPr>
          <p:nvPr>
            <p:ph type="title"/>
          </p:nvPr>
        </p:nvSpPr>
        <p:spPr/>
        <p:txBody>
          <a:bodyPr/>
          <a:lstStyle/>
          <a:p>
            <a:r>
              <a:rPr lang="en-US" dirty="0"/>
              <a:t>Quality evaluation – via Level 2 data</a:t>
            </a:r>
            <a:endParaRPr lang="en-IE" dirty="0"/>
          </a:p>
        </p:txBody>
      </p:sp>
      <p:pic>
        <p:nvPicPr>
          <p:cNvPr id="5" name="Picture 4">
            <a:extLst>
              <a:ext uri="{FF2B5EF4-FFF2-40B4-BE49-F238E27FC236}">
                <a16:creationId xmlns:a16="http://schemas.microsoft.com/office/drawing/2014/main" id="{5F3B0D61-111C-4889-5DD2-D534438C8D3F}"/>
              </a:ext>
            </a:extLst>
          </p:cNvPr>
          <p:cNvPicPr>
            <a:picLocks noChangeAspect="1"/>
          </p:cNvPicPr>
          <p:nvPr/>
        </p:nvPicPr>
        <p:blipFill>
          <a:blip r:embed="rId2"/>
          <a:stretch>
            <a:fillRect/>
          </a:stretch>
        </p:blipFill>
        <p:spPr>
          <a:xfrm>
            <a:off x="366712" y="1131392"/>
            <a:ext cx="11458575" cy="5305425"/>
          </a:xfrm>
          <a:prstGeom prst="rect">
            <a:avLst/>
          </a:prstGeom>
        </p:spPr>
      </p:pic>
      <p:sp>
        <p:nvSpPr>
          <p:cNvPr id="6" name="TextBox 5">
            <a:extLst>
              <a:ext uri="{FF2B5EF4-FFF2-40B4-BE49-F238E27FC236}">
                <a16:creationId xmlns:a16="http://schemas.microsoft.com/office/drawing/2014/main" id="{353BFBB1-2E89-6A08-AE4F-67FA3A4839FC}"/>
              </a:ext>
            </a:extLst>
          </p:cNvPr>
          <p:cNvSpPr txBox="1"/>
          <p:nvPr/>
        </p:nvSpPr>
        <p:spPr>
          <a:xfrm>
            <a:off x="7590408" y="6446201"/>
            <a:ext cx="4177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C00000"/>
                </a:solidFill>
                <a:effectLst/>
                <a:uLnTx/>
                <a:uFillTx/>
                <a:latin typeface="Arial"/>
                <a:cs typeface="Arial"/>
                <a:sym typeface="Arial"/>
              </a:rPr>
              <a:t>Slide from </a:t>
            </a:r>
            <a:r>
              <a:rPr kumimoji="0" lang="en-US" sz="1400" b="1" i="0" u="none" strike="noStrike" kern="0" cap="none" spc="0" normalizeH="0" baseline="0" noProof="0" dirty="0" err="1">
                <a:ln>
                  <a:noFill/>
                </a:ln>
                <a:solidFill>
                  <a:srgbClr val="C00000"/>
                </a:solidFill>
                <a:effectLst/>
                <a:uLnTx/>
                <a:uFillTx/>
                <a:latin typeface="Arial"/>
                <a:cs typeface="Arial"/>
                <a:sym typeface="Arial"/>
              </a:rPr>
              <a:t>Anke</a:t>
            </a:r>
            <a:r>
              <a:rPr kumimoji="0" lang="en-US" sz="1400" b="1" i="0" u="none" strike="noStrike" kern="0" cap="none" spc="0" normalizeH="0" baseline="0" noProof="0" dirty="0">
                <a:ln>
                  <a:noFill/>
                </a:ln>
                <a:solidFill>
                  <a:srgbClr val="C00000"/>
                </a:solidFill>
                <a:effectLst/>
                <a:uLnTx/>
                <a:uFillTx/>
                <a:latin typeface="Arial"/>
                <a:cs typeface="Arial"/>
                <a:sym typeface="Arial"/>
              </a:rPr>
              <a:t> </a:t>
            </a:r>
            <a:r>
              <a:rPr kumimoji="0" lang="en-US" sz="1400" b="1" i="0" u="none" strike="noStrike" kern="0" cap="none" spc="0" normalizeH="0" baseline="0" noProof="0" dirty="0" err="1">
                <a:ln>
                  <a:noFill/>
                </a:ln>
                <a:solidFill>
                  <a:srgbClr val="C00000"/>
                </a:solidFill>
                <a:effectLst/>
                <a:uLnTx/>
                <a:uFillTx/>
                <a:latin typeface="Arial"/>
                <a:cs typeface="Arial"/>
                <a:sym typeface="Arial"/>
              </a:rPr>
              <a:t>Duguay-Tetzlaff@meteoswiss</a:t>
            </a:r>
            <a:r>
              <a:rPr kumimoji="0" lang="en-US" sz="1400" b="1" i="0" u="none" strike="noStrike" kern="0" cap="none" spc="0" normalizeH="0" baseline="0" noProof="0" dirty="0">
                <a:ln>
                  <a:noFill/>
                </a:ln>
                <a:solidFill>
                  <a:srgbClr val="C00000"/>
                </a:solidFill>
                <a:effectLst/>
                <a:uLnTx/>
                <a:uFillTx/>
                <a:latin typeface="Arial"/>
                <a:cs typeface="Arial"/>
                <a:sym typeface="Arial"/>
              </a:rPr>
              <a:t> </a:t>
            </a:r>
            <a:endParaRPr kumimoji="0" lang="en-IE" sz="1400" b="1" i="0" u="none" strike="noStrike" kern="0" cap="none" spc="0" normalizeH="0" baseline="0" noProof="0" dirty="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184145589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1052" name="Google Shape;1052;p39"/>
          <p:cNvPicPr preferRelativeResize="0"/>
          <p:nvPr/>
        </p:nvPicPr>
        <p:blipFill rotWithShape="1">
          <a:blip r:embed="rId3">
            <a:alphaModFix/>
          </a:blip>
          <a:srcRect/>
          <a:stretch/>
        </p:blipFill>
        <p:spPr>
          <a:xfrm>
            <a:off x="53268" y="2081695"/>
            <a:ext cx="12041440" cy="3970422"/>
          </a:xfrm>
          <a:prstGeom prst="rect">
            <a:avLst/>
          </a:prstGeom>
          <a:noFill/>
          <a:ln>
            <a:noFill/>
          </a:ln>
        </p:spPr>
      </p:pic>
      <p:sp>
        <p:nvSpPr>
          <p:cNvPr id="1054" name="Google Shape;1054;p39"/>
          <p:cNvSpPr txBox="1"/>
          <p:nvPr/>
        </p:nvSpPr>
        <p:spPr>
          <a:xfrm>
            <a:off x="515937" y="769644"/>
            <a:ext cx="10774200" cy="923289"/>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noProof="0" dirty="0">
                <a:ln>
                  <a:noFill/>
                </a:ln>
                <a:solidFill>
                  <a:srgbClr val="000000"/>
                </a:solidFill>
                <a:effectLst/>
                <a:uLnTx/>
                <a:uFillTx/>
                <a:latin typeface="Arial"/>
                <a:cs typeface="Arial"/>
                <a:sym typeface="Arial"/>
              </a:rPr>
              <a:t>Reference measurements are not easily available</a:t>
            </a: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noProof="0" dirty="0">
                <a:ln>
                  <a:noFill/>
                </a:ln>
                <a:solidFill>
                  <a:srgbClr val="000000"/>
                </a:solidFill>
                <a:effectLst/>
                <a:uLnTx/>
                <a:uFillTx/>
                <a:latin typeface="Arial"/>
                <a:ea typeface="Arial"/>
                <a:cs typeface="Arial"/>
                <a:sym typeface="Arial"/>
              </a:rPr>
              <a:t>Compare against simulated radiances from climate quality reanalysis</a:t>
            </a:r>
            <a:endParaRPr kumimoji="0" sz="1400" b="0" i="0" u="none" strike="noStrike" kern="0" cap="none" spc="0" normalizeH="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55" name="Google Shape;1055;p39"/>
          <p:cNvSpPr txBox="1"/>
          <p:nvPr/>
        </p:nvSpPr>
        <p:spPr>
          <a:xfrm>
            <a:off x="7351294" y="3216079"/>
            <a:ext cx="362150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B0F0"/>
                </a:solidFill>
                <a:effectLst/>
                <a:uLnTx/>
                <a:uFillTx/>
                <a:latin typeface="Arial"/>
                <a:ea typeface="Arial"/>
                <a:cs typeface="Arial"/>
                <a:sym typeface="Arial"/>
              </a:rPr>
              <a:t>Observation – simulations using ERA5</a:t>
            </a:r>
            <a:endParaRPr kumimoji="0" sz="1400" b="1" i="0" u="none" strike="noStrike" kern="0" cap="none" spc="0" normalizeH="0" baseline="0" noProof="0">
              <a:ln>
                <a:noFill/>
              </a:ln>
              <a:solidFill>
                <a:srgbClr val="00B0F0"/>
              </a:solidFill>
              <a:effectLst/>
              <a:uLnTx/>
              <a:uFillTx/>
              <a:latin typeface="Arial"/>
              <a:ea typeface="Arial"/>
              <a:cs typeface="Arial"/>
              <a:sym typeface="Arial"/>
            </a:endParaRPr>
          </a:p>
        </p:txBody>
      </p:sp>
      <p:sp>
        <p:nvSpPr>
          <p:cNvPr id="1056" name="Google Shape;1056;p39"/>
          <p:cNvSpPr txBox="1"/>
          <p:nvPr/>
        </p:nvSpPr>
        <p:spPr>
          <a:xfrm>
            <a:off x="172861" y="6115454"/>
            <a:ext cx="11921847" cy="2384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82433E"/>
              </a:buClr>
              <a:buSzPts val="950"/>
              <a:buFont typeface="Arial"/>
              <a:buNone/>
              <a:tabLst/>
              <a:defRPr/>
            </a:pPr>
            <a:r>
              <a:rPr kumimoji="0" lang="en-US" sz="950" b="1" i="0" u="none" strike="noStrike" kern="0" cap="none" spc="0" normalizeH="0" baseline="0" noProof="0" dirty="0">
                <a:ln>
                  <a:noFill/>
                </a:ln>
                <a:solidFill>
                  <a:srgbClr val="82433E"/>
                </a:solidFill>
                <a:effectLst/>
                <a:uLnTx/>
                <a:uFillTx/>
                <a:latin typeface="Tahoma"/>
                <a:ea typeface="Tahoma"/>
                <a:cs typeface="Tahoma"/>
                <a:sym typeface="Tahoma"/>
              </a:rPr>
              <a:t>Poli, P., R Roebeling, VO John, . Schulz et al. (2023) Radiance Simulations in Support of Climate Services, Earth and Space Science, 10, e2023EA002868. </a:t>
            </a:r>
            <a:r>
              <a:rPr kumimoji="0" lang="en-US" sz="950" b="1" i="0" u="sng" strike="noStrike" kern="0" cap="none" spc="0" normalizeH="0" baseline="0" noProof="0" dirty="0">
                <a:ln>
                  <a:noFill/>
                </a:ln>
                <a:solidFill>
                  <a:srgbClr val="82433E"/>
                </a:solidFill>
                <a:effectLst/>
                <a:uLnTx/>
                <a:uFillTx/>
                <a:latin typeface="Tahoma"/>
                <a:ea typeface="Tahoma"/>
                <a:cs typeface="Tahoma"/>
                <a:sym typeface="Tahoma"/>
                <a:hlinkClick r:id="rId4">
                  <a:extLst>
                    <a:ext uri="{A12FA001-AC4F-418D-AE19-62706E023703}">
                      <ahyp:hlinkClr xmlns:ahyp="http://schemas.microsoft.com/office/drawing/2018/hyperlinkcolor" val="tx"/>
                    </a:ext>
                  </a:extLst>
                </a:hlinkClick>
              </a:rPr>
              <a:t>https://doi.org/10.1029/2023EA002868</a:t>
            </a:r>
            <a:r>
              <a:rPr kumimoji="0" lang="en-US" sz="950" b="1" i="0" u="none" strike="noStrike" kern="0" cap="none" spc="0" normalizeH="0" baseline="0" noProof="0" dirty="0">
                <a:ln>
                  <a:noFill/>
                </a:ln>
                <a:solidFill>
                  <a:srgbClr val="82433E"/>
                </a:solidFill>
                <a:effectLst/>
                <a:uLnTx/>
                <a:uFillTx/>
                <a:latin typeface="Tahoma"/>
                <a:ea typeface="Tahoma"/>
                <a:cs typeface="Tahoma"/>
                <a:sym typeface="Tahoma"/>
              </a:rPr>
              <a:t> </a:t>
            </a:r>
            <a:endParaRPr kumimoji="0" sz="950" b="1" i="0" u="none" strike="noStrike" kern="0" cap="none" spc="0" normalizeH="0" baseline="0" noProof="0" dirty="0">
              <a:ln>
                <a:noFill/>
              </a:ln>
              <a:solidFill>
                <a:srgbClr val="82433E"/>
              </a:solidFill>
              <a:effectLst/>
              <a:uLnTx/>
              <a:uFillTx/>
              <a:latin typeface="Tahoma"/>
              <a:ea typeface="Tahoma"/>
              <a:cs typeface="Tahoma"/>
              <a:sym typeface="Tahoma"/>
            </a:endParaRPr>
          </a:p>
        </p:txBody>
      </p:sp>
      <p:sp>
        <p:nvSpPr>
          <p:cNvPr id="4" name="Title 3">
            <a:extLst>
              <a:ext uri="{FF2B5EF4-FFF2-40B4-BE49-F238E27FC236}">
                <a16:creationId xmlns:a16="http://schemas.microsoft.com/office/drawing/2014/main" id="{8B76AF05-F9C1-22A0-FD9B-CFD513623F92}"/>
              </a:ext>
            </a:extLst>
          </p:cNvPr>
          <p:cNvSpPr>
            <a:spLocks noGrp="1"/>
          </p:cNvSpPr>
          <p:nvPr>
            <p:ph type="title"/>
          </p:nvPr>
        </p:nvSpPr>
        <p:spPr/>
        <p:txBody>
          <a:bodyPr/>
          <a:lstStyle/>
          <a:p>
            <a:r>
              <a:rPr lang="en-US" dirty="0"/>
              <a:t>Quality evaluation – via L1 data simulations</a:t>
            </a:r>
            <a:endParaRPr lang="en-GB"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2A952A-C4B0-739B-06D2-1B75FB6486A2}"/>
              </a:ext>
            </a:extLst>
          </p:cNvPr>
          <p:cNvPicPr>
            <a:picLocks noChangeAspect="1"/>
          </p:cNvPicPr>
          <p:nvPr/>
        </p:nvPicPr>
        <p:blipFill>
          <a:blip r:embed="rId2"/>
          <a:stretch>
            <a:fillRect/>
          </a:stretch>
        </p:blipFill>
        <p:spPr>
          <a:xfrm>
            <a:off x="6591254" y="855955"/>
            <a:ext cx="5600746" cy="5754748"/>
          </a:xfrm>
          <a:prstGeom prst="rect">
            <a:avLst/>
          </a:prstGeom>
        </p:spPr>
      </p:pic>
      <p:sp>
        <p:nvSpPr>
          <p:cNvPr id="9" name="TextBox 8">
            <a:extLst>
              <a:ext uri="{FF2B5EF4-FFF2-40B4-BE49-F238E27FC236}">
                <a16:creationId xmlns:a16="http://schemas.microsoft.com/office/drawing/2014/main" id="{17189368-FF5E-11BE-F835-77E858869541}"/>
              </a:ext>
            </a:extLst>
          </p:cNvPr>
          <p:cNvSpPr txBox="1"/>
          <p:nvPr/>
        </p:nvSpPr>
        <p:spPr>
          <a:xfrm>
            <a:off x="126999" y="855955"/>
            <a:ext cx="6464255" cy="5863144"/>
          </a:xfrm>
          <a:prstGeom prst="rect">
            <a:avLst/>
          </a:prstGeom>
          <a:noFill/>
        </p:spPr>
        <p:txBody>
          <a:bodyPr wrap="square" rtlCol="0">
            <a:spAutoFit/>
          </a:bodyPr>
          <a:lstStyle/>
          <a:p>
            <a:pPr marL="328254" indent="-328254">
              <a:spcBef>
                <a:spcPts val="0"/>
              </a:spcBef>
              <a:spcAft>
                <a:spcPts val="600"/>
              </a:spcAft>
              <a:buFont typeface="Arial" panose="020B0604020202020204" pitchFamily="34" charset="0"/>
              <a:buChar char="•"/>
            </a:pPr>
            <a:r>
              <a:rPr lang="en-GB" sz="2400" b="0" dirty="0">
                <a:solidFill>
                  <a:schemeClr val="tx2"/>
                </a:solidFill>
                <a:latin typeface="Arial" panose="020B0604020202020204" pitchFamily="34" charset="0"/>
                <a:ea typeface="Roboto" panose="02000000000000000000" pitchFamily="2" charset="0"/>
                <a:cs typeface="Arial" panose="020B0604020202020204" pitchFamily="34" charset="0"/>
              </a:rPr>
              <a:t>Static test data set will be available until the end of 2025:</a:t>
            </a:r>
          </a:p>
          <a:p>
            <a:pPr marL="785454" lvl="2" indent="-328254">
              <a:spcBef>
                <a:spcPts val="0"/>
              </a:spcBef>
              <a:spcAft>
                <a:spcPts val="600"/>
              </a:spcAft>
              <a:buFont typeface="Arial" panose="020B0604020202020204" pitchFamily="34" charset="0"/>
              <a:buChar char="•"/>
            </a:pPr>
            <a:r>
              <a:rPr lang="en-GB" sz="2200" b="0" dirty="0">
                <a:solidFill>
                  <a:schemeClr val="tx2"/>
                </a:solidFill>
                <a:latin typeface="Arial" panose="020B0604020202020204" pitchFamily="34" charset="0"/>
                <a:ea typeface="Roboto" panose="02000000000000000000" pitchFamily="2" charset="0"/>
                <a:cs typeface="Arial" panose="020B0604020202020204" pitchFamily="34" charset="0"/>
              </a:rPr>
              <a:t>6 years: 2019 – 2024, HEALPix in NetCDF and Zarr, equal angle in NetCDF</a:t>
            </a:r>
          </a:p>
          <a:p>
            <a:pPr marL="785454" lvl="2" indent="-328254">
              <a:spcBef>
                <a:spcPts val="0"/>
              </a:spcBef>
              <a:spcAft>
                <a:spcPts val="600"/>
              </a:spcAft>
              <a:buFont typeface="Arial" panose="020B0604020202020204" pitchFamily="34" charset="0"/>
              <a:buChar char="•"/>
            </a:pPr>
            <a:r>
              <a:rPr lang="en-GB" sz="2200" b="0" dirty="0">
                <a:solidFill>
                  <a:schemeClr val="tx2"/>
                </a:solidFill>
                <a:latin typeface="Arial" panose="020B0604020202020204" pitchFamily="34" charset="0"/>
                <a:ea typeface="Roboto" panose="02000000000000000000" pitchFamily="2" charset="0"/>
                <a:cs typeface="Arial" panose="020B0604020202020204" pitchFamily="34" charset="0"/>
              </a:rPr>
              <a:t>30 minutes and 5 km</a:t>
            </a:r>
            <a:r>
              <a:rPr lang="en-GB" sz="2200" b="0" baseline="30000" dirty="0">
                <a:solidFill>
                  <a:schemeClr val="tx2"/>
                </a:solidFill>
                <a:latin typeface="Arial" panose="020B0604020202020204" pitchFamily="34" charset="0"/>
                <a:ea typeface="Roboto" panose="02000000000000000000" pitchFamily="2" charset="0"/>
                <a:cs typeface="Arial" panose="020B0604020202020204" pitchFamily="34" charset="0"/>
              </a:rPr>
              <a:t>2 </a:t>
            </a:r>
            <a:r>
              <a:rPr lang="en-GB" sz="2200" b="0" dirty="0">
                <a:solidFill>
                  <a:schemeClr val="tx2"/>
                </a:solidFill>
                <a:latin typeface="Arial" panose="020B0604020202020204" pitchFamily="34" charset="0"/>
                <a:ea typeface="Roboto" panose="02000000000000000000" pitchFamily="2" charset="0"/>
                <a:cs typeface="Arial" panose="020B0604020202020204" pitchFamily="34" charset="0"/>
              </a:rPr>
              <a:t>sampling</a:t>
            </a:r>
          </a:p>
          <a:p>
            <a:pPr marL="785454" lvl="2" indent="-328254">
              <a:spcBef>
                <a:spcPts val="0"/>
              </a:spcBef>
              <a:spcAft>
                <a:spcPts val="600"/>
              </a:spcAft>
              <a:buFont typeface="Arial" panose="020B0604020202020204" pitchFamily="34" charset="0"/>
              <a:buChar char="•"/>
            </a:pPr>
            <a:r>
              <a:rPr lang="en-GB" sz="2200" b="0" dirty="0">
                <a:solidFill>
                  <a:schemeClr val="tx2"/>
                </a:solidFill>
                <a:latin typeface="Arial" panose="020B0604020202020204" pitchFamily="34" charset="0"/>
                <a:ea typeface="Roboto" panose="02000000000000000000" pitchFamily="2" charset="0"/>
                <a:cs typeface="Arial" panose="020B0604020202020204" pitchFamily="34" charset="0"/>
              </a:rPr>
              <a:t>ABI, AHI, and SEVIRI – all channels</a:t>
            </a:r>
          </a:p>
          <a:p>
            <a:pPr marL="785454" lvl="2" indent="-328254">
              <a:spcBef>
                <a:spcPts val="0"/>
              </a:spcBef>
              <a:spcAft>
                <a:spcPts val="600"/>
              </a:spcAft>
              <a:buFont typeface="Arial" panose="020B0604020202020204" pitchFamily="34" charset="0"/>
              <a:buChar char="•"/>
            </a:pPr>
            <a:r>
              <a:rPr lang="en-GB" sz="2200" b="0" dirty="0">
                <a:solidFill>
                  <a:schemeClr val="tx2"/>
                </a:solidFill>
                <a:latin typeface="Arial" panose="020B0604020202020204" pitchFamily="34" charset="0"/>
                <a:ea typeface="Roboto" panose="02000000000000000000" pitchFamily="2" charset="0"/>
                <a:cs typeface="Arial" panose="020B0604020202020204" pitchFamily="34" charset="0"/>
              </a:rPr>
              <a:t>Distribution on European Weather Cloud (EWC) and EUMETSAT Data Store, NOAA cloud is expected as well</a:t>
            </a:r>
          </a:p>
          <a:p>
            <a:pPr marL="785454" lvl="2" indent="-328254">
              <a:spcBef>
                <a:spcPts val="0"/>
              </a:spcBef>
              <a:spcAft>
                <a:spcPts val="600"/>
              </a:spcAft>
              <a:buFont typeface="Arial" panose="020B0604020202020204" pitchFamily="34" charset="0"/>
              <a:buChar char="•"/>
            </a:pPr>
            <a:r>
              <a:rPr lang="en-GB" sz="2200" b="0" dirty="0">
                <a:solidFill>
                  <a:schemeClr val="tx2"/>
                </a:solidFill>
                <a:latin typeface="Arial" panose="020B0604020202020204" pitchFamily="34" charset="0"/>
                <a:ea typeface="Roboto" panose="02000000000000000000" pitchFamily="2" charset="0"/>
                <a:cs typeface="Arial" panose="020B0604020202020204" pitchFamily="34" charset="0"/>
              </a:rPr>
              <a:t>Use of data is free of charge, no redistribution, EWC can be accessed by EUM MS or European Research Projects</a:t>
            </a:r>
          </a:p>
          <a:p>
            <a:pPr marL="328254" lvl="1" indent="-328254">
              <a:spcBef>
                <a:spcPts val="0"/>
              </a:spcBef>
              <a:spcAft>
                <a:spcPts val="600"/>
              </a:spcAft>
              <a:buFont typeface="Arial" panose="020B0604020202020204" pitchFamily="34" charset="0"/>
              <a:buChar char="•"/>
            </a:pPr>
            <a:r>
              <a:rPr lang="en-GB" sz="2400" b="0" dirty="0">
                <a:solidFill>
                  <a:schemeClr val="tx2"/>
                </a:solidFill>
                <a:latin typeface="Arial" panose="020B0604020202020204" pitchFamily="34" charset="0"/>
                <a:ea typeface="Roboto" panose="02000000000000000000" pitchFamily="2" charset="0"/>
                <a:cs typeface="Arial" panose="020B0604020202020204" pitchFamily="34" charset="0"/>
              </a:rPr>
              <a:t>A user workshop for feedback to test data set is planned for 2026 at EUMETSAT</a:t>
            </a:r>
          </a:p>
          <a:p>
            <a:pPr marL="328254" lvl="1" indent="-328254">
              <a:spcBef>
                <a:spcPts val="0"/>
              </a:spcBef>
              <a:spcAft>
                <a:spcPts val="600"/>
              </a:spcAft>
              <a:buFont typeface="Arial" panose="020B0604020202020204" pitchFamily="34" charset="0"/>
              <a:buChar char="•"/>
            </a:pPr>
            <a:r>
              <a:rPr lang="en-GB" sz="2400" b="0" dirty="0">
                <a:solidFill>
                  <a:schemeClr val="tx2"/>
                </a:solidFill>
                <a:latin typeface="Arial" panose="020B0604020202020204" pitchFamily="34" charset="0"/>
                <a:ea typeface="Roboto" panose="02000000000000000000" pitchFamily="2" charset="0"/>
                <a:cs typeface="Arial" panose="020B0604020202020204" pitchFamily="34" charset="0"/>
              </a:rPr>
              <a:t>Full product planned for late 2027</a:t>
            </a:r>
          </a:p>
        </p:txBody>
      </p:sp>
      <p:sp>
        <p:nvSpPr>
          <p:cNvPr id="4" name="Title 3">
            <a:extLst>
              <a:ext uri="{FF2B5EF4-FFF2-40B4-BE49-F238E27FC236}">
                <a16:creationId xmlns:a16="http://schemas.microsoft.com/office/drawing/2014/main" id="{300A2373-0E22-CF7C-34E2-6FB827391C15}"/>
              </a:ext>
            </a:extLst>
          </p:cNvPr>
          <p:cNvSpPr>
            <a:spLocks noGrp="1"/>
          </p:cNvSpPr>
          <p:nvPr>
            <p:ph type="title"/>
          </p:nvPr>
        </p:nvSpPr>
        <p:spPr/>
        <p:txBody>
          <a:bodyPr/>
          <a:lstStyle/>
          <a:p>
            <a:r>
              <a:rPr lang="en-GB" spc="0" noProof="0" dirty="0"/>
              <a:t>GEO-Ring L1g data</a:t>
            </a:r>
          </a:p>
        </p:txBody>
      </p:sp>
    </p:spTree>
    <p:extLst>
      <p:ext uri="{BB962C8B-B14F-4D97-AF65-F5344CB8AC3E}">
        <p14:creationId xmlns:p14="http://schemas.microsoft.com/office/powerpoint/2010/main" val="1890590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BCF72-E194-B364-81A1-97516A48F5D5}"/>
              </a:ext>
            </a:extLst>
          </p:cNvPr>
          <p:cNvSpPr>
            <a:spLocks noGrp="1"/>
          </p:cNvSpPr>
          <p:nvPr>
            <p:ph type="title"/>
          </p:nvPr>
        </p:nvSpPr>
        <p:spPr/>
        <p:txBody>
          <a:bodyPr/>
          <a:lstStyle/>
          <a:p>
            <a:r>
              <a:rPr lang="en-GB" dirty="0"/>
              <a:t>Conclusion</a:t>
            </a:r>
          </a:p>
        </p:txBody>
      </p:sp>
      <p:sp>
        <p:nvSpPr>
          <p:cNvPr id="3" name="Text Placeholder 2">
            <a:extLst>
              <a:ext uri="{FF2B5EF4-FFF2-40B4-BE49-F238E27FC236}">
                <a16:creationId xmlns:a16="http://schemas.microsoft.com/office/drawing/2014/main" id="{656708AA-1349-E192-16EC-1186EE30A5D2}"/>
              </a:ext>
            </a:extLst>
          </p:cNvPr>
          <p:cNvSpPr>
            <a:spLocks noGrp="1"/>
          </p:cNvSpPr>
          <p:nvPr>
            <p:ph type="body" sz="quarter" idx="10"/>
          </p:nvPr>
        </p:nvSpPr>
        <p:spPr>
          <a:xfrm>
            <a:off x="282330" y="834629"/>
            <a:ext cx="6092343" cy="5931930"/>
          </a:xfrm>
        </p:spPr>
        <p:txBody>
          <a:bodyPr>
            <a:normAutofit fontScale="92500"/>
          </a:bodyPr>
          <a:lstStyle/>
          <a:p>
            <a:pPr>
              <a:lnSpc>
                <a:spcPct val="120000"/>
              </a:lnSpc>
              <a:spcBef>
                <a:spcPts val="0"/>
              </a:spcBef>
              <a:spcAft>
                <a:spcPts val="600"/>
              </a:spcAft>
            </a:pPr>
            <a:r>
              <a:rPr lang="en-GB" spc="0" dirty="0"/>
              <a:t>Performed a few full cycles from rescue to impact in climate data records and reanalyses with very positive outcomes </a:t>
            </a:r>
          </a:p>
          <a:p>
            <a:pPr>
              <a:lnSpc>
                <a:spcPct val="120000"/>
              </a:lnSpc>
              <a:spcBef>
                <a:spcPts val="0"/>
              </a:spcBef>
              <a:spcAft>
                <a:spcPts val="600"/>
              </a:spcAft>
            </a:pPr>
            <a:r>
              <a:rPr lang="en-GB" spc="0" dirty="0"/>
              <a:t>AI/ML will be the next big user, e.g., DOP models</a:t>
            </a:r>
          </a:p>
          <a:p>
            <a:pPr>
              <a:lnSpc>
                <a:spcPct val="120000"/>
              </a:lnSpc>
              <a:spcBef>
                <a:spcPts val="0"/>
              </a:spcBef>
              <a:spcAft>
                <a:spcPts val="600"/>
              </a:spcAft>
            </a:pPr>
            <a:r>
              <a:rPr lang="en-GB" spc="0" dirty="0"/>
              <a:t>International cooperation is key to maintain historic data and make them useful in applications</a:t>
            </a:r>
          </a:p>
          <a:p>
            <a:endParaRPr lang="en-GB" dirty="0"/>
          </a:p>
          <a:p>
            <a:endParaRPr lang="en-GB" dirty="0"/>
          </a:p>
          <a:p>
            <a:endParaRPr lang="en-GB" dirty="0"/>
          </a:p>
          <a:p>
            <a:endParaRPr lang="en-GB" dirty="0"/>
          </a:p>
        </p:txBody>
      </p:sp>
      <p:pic>
        <p:nvPicPr>
          <p:cNvPr id="4" name="Picture 3" descr="A qr code on a white background&#10;&#10;Description automatically generated">
            <a:extLst>
              <a:ext uri="{FF2B5EF4-FFF2-40B4-BE49-F238E27FC236}">
                <a16:creationId xmlns:a16="http://schemas.microsoft.com/office/drawing/2014/main" id="{F02A8E1F-D872-637B-1000-2FABAEA572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0926" y="2029727"/>
            <a:ext cx="4002506" cy="4002506"/>
          </a:xfrm>
          <a:prstGeom prst="rect">
            <a:avLst/>
          </a:prstGeom>
        </p:spPr>
      </p:pic>
      <p:sp>
        <p:nvSpPr>
          <p:cNvPr id="5" name="TextBox 4">
            <a:extLst>
              <a:ext uri="{FF2B5EF4-FFF2-40B4-BE49-F238E27FC236}">
                <a16:creationId xmlns:a16="http://schemas.microsoft.com/office/drawing/2014/main" id="{9AB25961-3B4D-9796-9A3D-801C1A99E52F}"/>
              </a:ext>
            </a:extLst>
          </p:cNvPr>
          <p:cNvSpPr txBox="1"/>
          <p:nvPr/>
        </p:nvSpPr>
        <p:spPr>
          <a:xfrm>
            <a:off x="6492240" y="988023"/>
            <a:ext cx="5541653" cy="830997"/>
          </a:xfrm>
          <a:prstGeom prst="rect">
            <a:avLst/>
          </a:prstGeom>
          <a:noFill/>
        </p:spPr>
        <p:txBody>
          <a:bodyPr wrap="square">
            <a:spAutoFit/>
          </a:bodyPr>
          <a:lstStyle/>
          <a:p>
            <a:r>
              <a:rPr lang="en-GB" sz="2400" b="0" dirty="0">
                <a:latin typeface="Calibri" panose="020F0502020204030204" pitchFamily="34" charset="0"/>
                <a:cs typeface="Calibri" panose="020F0502020204030204" pitchFamily="34" charset="0"/>
              </a:rPr>
              <a:t>Data are accessible in the EUM User Portal</a:t>
            </a:r>
          </a:p>
          <a:p>
            <a:r>
              <a:rPr lang="en-GB" sz="2400" b="0" dirty="0">
                <a:latin typeface="Calibri" panose="020F0502020204030204" pitchFamily="34" charset="0"/>
                <a:cs typeface="Calibri" panose="020F0502020204030204" pitchFamily="34" charset="0"/>
              </a:rPr>
              <a:t>and in the European Weather Cloud</a:t>
            </a:r>
          </a:p>
        </p:txBody>
      </p:sp>
    </p:spTree>
    <p:extLst>
      <p:ext uri="{BB962C8B-B14F-4D97-AF65-F5344CB8AC3E}">
        <p14:creationId xmlns:p14="http://schemas.microsoft.com/office/powerpoint/2010/main" val="22866392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6207BE-D2B7-754B-35E9-592C19AA430C}"/>
              </a:ext>
            </a:extLst>
          </p:cNvPr>
          <p:cNvSpPr>
            <a:spLocks noGrp="1"/>
          </p:cNvSpPr>
          <p:nvPr>
            <p:ph type="title"/>
          </p:nvPr>
        </p:nvSpPr>
        <p:spPr/>
        <p:txBody>
          <a:bodyPr/>
          <a:lstStyle/>
          <a:p>
            <a:r>
              <a:rPr lang="en-GB" noProof="0" dirty="0"/>
              <a:t>Introduction</a:t>
            </a:r>
          </a:p>
        </p:txBody>
      </p:sp>
      <p:sp>
        <p:nvSpPr>
          <p:cNvPr id="5" name="Text Placeholder 4">
            <a:extLst>
              <a:ext uri="{FF2B5EF4-FFF2-40B4-BE49-F238E27FC236}">
                <a16:creationId xmlns:a16="http://schemas.microsoft.com/office/drawing/2014/main" id="{78355831-38E3-85D7-E20E-D50F9C1EF97B}"/>
              </a:ext>
            </a:extLst>
          </p:cNvPr>
          <p:cNvSpPr>
            <a:spLocks noGrp="1"/>
          </p:cNvSpPr>
          <p:nvPr>
            <p:ph type="body" idx="1"/>
          </p:nvPr>
        </p:nvSpPr>
        <p:spPr>
          <a:xfrm>
            <a:off x="282330" y="1043634"/>
            <a:ext cx="11627339" cy="5262675"/>
          </a:xfrm>
        </p:spPr>
        <p:txBody>
          <a:bodyPr/>
          <a:lstStyle/>
          <a:p>
            <a:r>
              <a:rPr lang="en-GB" noProof="0" dirty="0"/>
              <a:t>Try to extend time series as further back as possible to support:</a:t>
            </a:r>
          </a:p>
          <a:p>
            <a:pPr lvl="1"/>
            <a:r>
              <a:rPr lang="en-GB" noProof="0" dirty="0"/>
              <a:t>global and regional reanalyses</a:t>
            </a:r>
          </a:p>
          <a:p>
            <a:pPr lvl="1"/>
            <a:r>
              <a:rPr lang="en-GB" noProof="0" dirty="0"/>
              <a:t>climate data records</a:t>
            </a:r>
          </a:p>
          <a:p>
            <a:pPr lvl="1"/>
            <a:r>
              <a:rPr lang="en-GB" noProof="0" dirty="0"/>
              <a:t>AI/ML, e.g. , for forecasting from weather to climate scales</a:t>
            </a:r>
          </a:p>
          <a:p>
            <a:r>
              <a:rPr lang="en-GB" noProof="0" dirty="0"/>
              <a:t>Prepare data for use (quality control, renavigation if needed, recalibration where possible, format and meta data updates, etc.) inclusive of validation and assess improvements in application </a:t>
            </a:r>
          </a:p>
          <a:p>
            <a:r>
              <a:rPr lang="en-GB" noProof="0" dirty="0"/>
              <a:t>Collaborate within CGMS particularly on geostationary ring radiance and Copernicus on other historical data.</a:t>
            </a:r>
          </a:p>
        </p:txBody>
      </p:sp>
    </p:spTree>
    <p:extLst>
      <p:ext uri="{BB962C8B-B14F-4D97-AF65-F5344CB8AC3E}">
        <p14:creationId xmlns:p14="http://schemas.microsoft.com/office/powerpoint/2010/main" val="250630664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061919-6663-026F-4796-171C13076C9D}"/>
              </a:ext>
            </a:extLst>
          </p:cNvPr>
          <p:cNvSpPr>
            <a:spLocks noGrp="1"/>
          </p:cNvSpPr>
          <p:nvPr>
            <p:ph type="title"/>
          </p:nvPr>
        </p:nvSpPr>
        <p:spPr/>
        <p:txBody>
          <a:bodyPr/>
          <a:lstStyle/>
          <a:p>
            <a:r>
              <a:rPr lang="en-GB" noProof="0" dirty="0"/>
              <a:t>Microwave temperature sounding</a:t>
            </a:r>
          </a:p>
        </p:txBody>
      </p:sp>
      <p:sp>
        <p:nvSpPr>
          <p:cNvPr id="5" name="Text Placeholder 4">
            <a:extLst>
              <a:ext uri="{FF2B5EF4-FFF2-40B4-BE49-F238E27FC236}">
                <a16:creationId xmlns:a16="http://schemas.microsoft.com/office/drawing/2014/main" id="{DBF44F94-100F-1F50-33E8-0F201CB61D7E}"/>
              </a:ext>
            </a:extLst>
          </p:cNvPr>
          <p:cNvSpPr>
            <a:spLocks noGrp="1"/>
          </p:cNvSpPr>
          <p:nvPr>
            <p:ph type="body" idx="1"/>
          </p:nvPr>
        </p:nvSpPr>
        <p:spPr>
          <a:xfrm>
            <a:off x="176584" y="850491"/>
            <a:ext cx="4024926" cy="3432570"/>
          </a:xfrm>
        </p:spPr>
        <p:txBody>
          <a:bodyPr>
            <a:normAutofit/>
          </a:bodyPr>
          <a:lstStyle/>
          <a:p>
            <a:pPr>
              <a:spcBef>
                <a:spcPts val="800"/>
              </a:spcBef>
            </a:pPr>
            <a:r>
              <a:rPr lang="en-GB" sz="2400" spc="0" dirty="0"/>
              <a:t>MW temperature sounder data are used to monitor atmospheric temperature anomalies</a:t>
            </a:r>
          </a:p>
          <a:p>
            <a:pPr>
              <a:spcBef>
                <a:spcPts val="800"/>
              </a:spcBef>
            </a:pPr>
            <a:r>
              <a:rPr lang="en-GB" sz="2400" spc="0" dirty="0"/>
              <a:t>MSU and AMSU-A measurements have been improved over the last decades</a:t>
            </a:r>
          </a:p>
        </p:txBody>
      </p:sp>
      <p:pic>
        <p:nvPicPr>
          <p:cNvPr id="7" name="Picture 6">
            <a:extLst>
              <a:ext uri="{FF2B5EF4-FFF2-40B4-BE49-F238E27FC236}">
                <a16:creationId xmlns:a16="http://schemas.microsoft.com/office/drawing/2014/main" id="{B4E3CEDE-7810-FBD9-BAE3-7B21BA740BAC}"/>
              </a:ext>
            </a:extLst>
          </p:cNvPr>
          <p:cNvPicPr>
            <a:picLocks noChangeAspect="1"/>
          </p:cNvPicPr>
          <p:nvPr/>
        </p:nvPicPr>
        <p:blipFill>
          <a:blip r:embed="rId2">
            <a:extLst>
              <a:ext uri="{28A0092B-C50C-407E-A947-70E740481C1C}">
                <a14:useLocalDpi xmlns:a14="http://schemas.microsoft.com/office/drawing/2010/main" val="0"/>
              </a:ext>
            </a:extLst>
          </a:blip>
          <a:srcRect l="-1" r="-1"/>
          <a:stretch>
            <a:fillRect/>
          </a:stretch>
        </p:blipFill>
        <p:spPr bwMode="auto">
          <a:xfrm>
            <a:off x="8843304" y="934365"/>
            <a:ext cx="3348696" cy="3348696"/>
          </a:xfrm>
          <a:prstGeom prst="rect">
            <a:avLst/>
          </a:prstGeom>
          <a:ln>
            <a:noFill/>
          </a:ln>
          <a:extLst>
            <a:ext uri="{53640926-AAD7-44D8-BBD7-CCE9431645EC}">
              <a14:shadowObscured xmlns:a14="http://schemas.microsoft.com/office/drawing/2010/main"/>
            </a:ext>
          </a:extLst>
        </p:spPr>
      </p:pic>
      <p:pic>
        <p:nvPicPr>
          <p:cNvPr id="6" name="Picture 5" descr="A black background with white lines">
            <a:extLst>
              <a:ext uri="{FF2B5EF4-FFF2-40B4-BE49-F238E27FC236}">
                <a16:creationId xmlns:a16="http://schemas.microsoft.com/office/drawing/2014/main" id="{DF7EE146-F4B7-7BF1-6E78-5F520B32DA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0449" y="770453"/>
            <a:ext cx="4792855" cy="3592646"/>
          </a:xfrm>
          <a:prstGeom prst="rect">
            <a:avLst/>
          </a:prstGeom>
        </p:spPr>
      </p:pic>
      <p:sp>
        <p:nvSpPr>
          <p:cNvPr id="8" name="TextBox 7">
            <a:extLst>
              <a:ext uri="{FF2B5EF4-FFF2-40B4-BE49-F238E27FC236}">
                <a16:creationId xmlns:a16="http://schemas.microsoft.com/office/drawing/2014/main" id="{C333954C-66DB-4BAA-EFB0-D546506D17D5}"/>
              </a:ext>
            </a:extLst>
          </p:cNvPr>
          <p:cNvSpPr txBox="1"/>
          <p:nvPr/>
        </p:nvSpPr>
        <p:spPr>
          <a:xfrm>
            <a:off x="176584" y="4363099"/>
            <a:ext cx="11623906" cy="2419124"/>
          </a:xfrm>
          <a:prstGeom prst="rect">
            <a:avLst/>
          </a:prstGeom>
          <a:noFill/>
        </p:spPr>
        <p:txBody>
          <a:bodyPr wrap="square" rtlCol="0">
            <a:spAutoFit/>
          </a:bodyPr>
          <a:lstStyle/>
          <a:p>
            <a:pPr marL="457200" indent="-431800" algn="just">
              <a:lnSpc>
                <a:spcPct val="80000"/>
              </a:lnSpc>
              <a:spcBef>
                <a:spcPts val="800"/>
              </a:spcBef>
              <a:spcAft>
                <a:spcPts val="0"/>
              </a:spcAft>
              <a:buClr>
                <a:schemeClr val="dk2"/>
              </a:buClr>
              <a:buSzPts val="3200"/>
              <a:buFont typeface="Arial" panose="020B0604020202020204" pitchFamily="34" charset="0"/>
              <a:buChar char="•"/>
            </a:pPr>
            <a:r>
              <a:rPr lang="en-GB" sz="2400" b="0" dirty="0">
                <a:solidFill>
                  <a:schemeClr val="tx2"/>
                </a:solidFill>
                <a:latin typeface="Arial" panose="020B0604020202020204" pitchFamily="34" charset="0"/>
                <a:ea typeface="Roboto" panose="02000000000000000000" pitchFamily="2" charset="0"/>
                <a:cs typeface="Arial" panose="020B0604020202020204" pitchFamily="34" charset="0"/>
              </a:rPr>
              <a:t>However, the calibration can be further improved, and measurement uncertainties can be estimated</a:t>
            </a:r>
          </a:p>
          <a:p>
            <a:pPr marL="457200" indent="-431800" algn="just">
              <a:lnSpc>
                <a:spcPct val="80000"/>
              </a:lnSpc>
              <a:spcBef>
                <a:spcPts val="800"/>
              </a:spcBef>
              <a:spcAft>
                <a:spcPts val="0"/>
              </a:spcAft>
              <a:buClr>
                <a:schemeClr val="dk2"/>
              </a:buClr>
              <a:buSzPts val="3200"/>
              <a:buFont typeface="Arial" panose="020B0604020202020204" pitchFamily="34" charset="0"/>
              <a:buChar char="•"/>
            </a:pPr>
            <a:r>
              <a:rPr lang="en-GB" sz="2400" b="0" dirty="0">
                <a:solidFill>
                  <a:schemeClr val="tx2"/>
                </a:solidFill>
                <a:latin typeface="Arial" panose="020B0604020202020204" pitchFamily="34" charset="0"/>
                <a:ea typeface="Roboto" panose="02000000000000000000" pitchFamily="2" charset="0"/>
                <a:cs typeface="Arial" panose="020B0604020202020204" pitchFamily="34" charset="0"/>
              </a:rPr>
              <a:t>SSM/T aboard of DMSP satellites operated parallel to MSU from 1991</a:t>
            </a:r>
          </a:p>
          <a:p>
            <a:pPr marL="457200" indent="-431800" algn="just">
              <a:lnSpc>
                <a:spcPct val="80000"/>
              </a:lnSpc>
              <a:spcBef>
                <a:spcPts val="800"/>
              </a:spcBef>
              <a:spcAft>
                <a:spcPts val="0"/>
              </a:spcAft>
              <a:buClr>
                <a:schemeClr val="dk2"/>
              </a:buClr>
              <a:buSzPts val="3200"/>
              <a:buFont typeface="Arial" panose="020B0604020202020204" pitchFamily="34" charset="0"/>
              <a:buChar char="•"/>
            </a:pPr>
            <a:r>
              <a:rPr lang="en-GB" sz="2400" b="0" dirty="0">
                <a:solidFill>
                  <a:schemeClr val="tx2"/>
                </a:solidFill>
                <a:latin typeface="Arial" panose="020B0604020202020204" pitchFamily="34" charset="0"/>
                <a:ea typeface="Roboto" panose="02000000000000000000" pitchFamily="2" charset="0"/>
                <a:cs typeface="Arial" panose="020B0604020202020204" pitchFamily="34" charset="0"/>
              </a:rPr>
              <a:t>SSM/T has more spectral channels providing more information of the higher atmosphere</a:t>
            </a:r>
          </a:p>
          <a:p>
            <a:pPr marL="457200" indent="-431800" algn="just">
              <a:lnSpc>
                <a:spcPct val="80000"/>
              </a:lnSpc>
              <a:spcBef>
                <a:spcPts val="800"/>
              </a:spcBef>
              <a:spcAft>
                <a:spcPts val="0"/>
              </a:spcAft>
              <a:buClr>
                <a:schemeClr val="dk2"/>
              </a:buClr>
              <a:buSzPts val="3200"/>
              <a:buFont typeface="Arial" panose="020B0604020202020204" pitchFamily="34" charset="0"/>
              <a:buChar char="•"/>
            </a:pPr>
            <a:r>
              <a:rPr lang="en-GB" sz="2400" b="0" dirty="0">
                <a:solidFill>
                  <a:schemeClr val="tx2"/>
                </a:solidFill>
                <a:latin typeface="Arial" panose="020B0604020202020204" pitchFamily="34" charset="0"/>
                <a:ea typeface="Roboto" panose="02000000000000000000" pitchFamily="2" charset="0"/>
                <a:cs typeface="Arial" panose="020B0604020202020204" pitchFamily="34" charset="0"/>
              </a:rPr>
              <a:t>SSM/T covering additional local equator crossing times</a:t>
            </a:r>
          </a:p>
          <a:p>
            <a:endParaRPr lang="en-GB" sz="1600" b="0" kern="100" spc="-100" dirty="0" err="1">
              <a:solidFill>
                <a:schemeClr val="tx2"/>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239415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720A8-73EA-AD6C-88A9-14FAC8CA83DA}"/>
              </a:ext>
            </a:extLst>
          </p:cNvPr>
          <p:cNvSpPr>
            <a:spLocks noGrp="1"/>
          </p:cNvSpPr>
          <p:nvPr>
            <p:ph type="title"/>
          </p:nvPr>
        </p:nvSpPr>
        <p:spPr/>
        <p:txBody>
          <a:bodyPr/>
          <a:lstStyle/>
          <a:p>
            <a:r>
              <a:rPr lang="en-GB" dirty="0"/>
              <a:t>How does ERA5 temperature look like?</a:t>
            </a:r>
          </a:p>
        </p:txBody>
      </p:sp>
      <p:pic>
        <p:nvPicPr>
          <p:cNvPr id="5" name="Picture 4">
            <a:extLst>
              <a:ext uri="{FF2B5EF4-FFF2-40B4-BE49-F238E27FC236}">
                <a16:creationId xmlns:a16="http://schemas.microsoft.com/office/drawing/2014/main" id="{B0BBBF70-1D61-D3AC-4EDA-0E064E69A3D4}"/>
              </a:ext>
            </a:extLst>
          </p:cNvPr>
          <p:cNvPicPr>
            <a:picLocks noChangeAspect="1"/>
          </p:cNvPicPr>
          <p:nvPr/>
        </p:nvPicPr>
        <p:blipFill rotWithShape="1">
          <a:blip r:embed="rId3"/>
          <a:srcRect r="50000" b="48951"/>
          <a:stretch/>
        </p:blipFill>
        <p:spPr>
          <a:xfrm>
            <a:off x="56245" y="1947191"/>
            <a:ext cx="6039755" cy="3336834"/>
          </a:xfrm>
          <a:prstGeom prst="rect">
            <a:avLst/>
          </a:prstGeom>
        </p:spPr>
      </p:pic>
      <p:sp>
        <p:nvSpPr>
          <p:cNvPr id="3" name="TextBox 2">
            <a:extLst>
              <a:ext uri="{FF2B5EF4-FFF2-40B4-BE49-F238E27FC236}">
                <a16:creationId xmlns:a16="http://schemas.microsoft.com/office/drawing/2014/main" id="{FDD8963F-055D-BED9-D79C-B985B0AA21A8}"/>
              </a:ext>
            </a:extLst>
          </p:cNvPr>
          <p:cNvSpPr txBox="1"/>
          <p:nvPr/>
        </p:nvSpPr>
        <p:spPr>
          <a:xfrm>
            <a:off x="140551" y="1027109"/>
            <a:ext cx="11829615" cy="430887"/>
          </a:xfrm>
          <a:prstGeom prst="rect">
            <a:avLst/>
          </a:prstGeom>
          <a:noFill/>
        </p:spPr>
        <p:txBody>
          <a:bodyPr wrap="square" rtlCol="0">
            <a:spAutoFit/>
          </a:bodyPr>
          <a:lstStyle/>
          <a:p>
            <a:pPr algn="ctr"/>
            <a:r>
              <a:rPr lang="en-US" sz="2200" dirty="0">
                <a:latin typeface="Arial" panose="020B0604020202020204" pitchFamily="34" charset="0"/>
                <a:cs typeface="Arial" panose="020B0604020202020204" pitchFamily="34" charset="0"/>
              </a:rPr>
              <a:t>Ensemble data assimilation spread versus pressure and time for Temperature in ERA5</a:t>
            </a:r>
            <a:endParaRPr lang="en-GB" sz="2400" b="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6A8FE3A-928B-E077-FF85-5394CC13048C}"/>
              </a:ext>
            </a:extLst>
          </p:cNvPr>
          <p:cNvGrpSpPr>
            <a:grpSpLocks noChangeAspect="1"/>
          </p:cNvGrpSpPr>
          <p:nvPr/>
        </p:nvGrpSpPr>
        <p:grpSpPr>
          <a:xfrm>
            <a:off x="6210170" y="1715651"/>
            <a:ext cx="5759996" cy="3799915"/>
            <a:chOff x="6576000" y="960001"/>
            <a:chExt cx="4800000" cy="3166596"/>
          </a:xfrm>
        </p:grpSpPr>
        <p:pic>
          <p:nvPicPr>
            <p:cNvPr id="4" name="Picture 3">
              <a:extLst>
                <a:ext uri="{FF2B5EF4-FFF2-40B4-BE49-F238E27FC236}">
                  <a16:creationId xmlns:a16="http://schemas.microsoft.com/office/drawing/2014/main" id="{F35E9772-07DD-826E-080D-392085B9F260}"/>
                </a:ext>
              </a:extLst>
            </p:cNvPr>
            <p:cNvPicPr>
              <a:picLocks noChangeAspect="1"/>
            </p:cNvPicPr>
            <p:nvPr/>
          </p:nvPicPr>
          <p:blipFill>
            <a:blip r:embed="rId4"/>
            <a:srcRect r="49688" b="49404"/>
            <a:stretch/>
          </p:blipFill>
          <p:spPr>
            <a:xfrm>
              <a:off x="6576000" y="960001"/>
              <a:ext cx="4800000" cy="3166596"/>
            </a:xfrm>
            <a:prstGeom prst="rect">
              <a:avLst/>
            </a:prstGeom>
          </p:spPr>
        </p:pic>
        <p:pic>
          <p:nvPicPr>
            <p:cNvPr id="6" name="Picture 5">
              <a:extLst>
                <a:ext uri="{FF2B5EF4-FFF2-40B4-BE49-F238E27FC236}">
                  <a16:creationId xmlns:a16="http://schemas.microsoft.com/office/drawing/2014/main" id="{779F7346-DD7E-7DB0-0E8F-FD7D18D93C98}"/>
                </a:ext>
              </a:extLst>
            </p:cNvPr>
            <p:cNvPicPr>
              <a:picLocks noChangeAspect="1"/>
            </p:cNvPicPr>
            <p:nvPr/>
          </p:nvPicPr>
          <p:blipFill>
            <a:blip r:embed="rId4"/>
            <a:srcRect l="89136" t="5480" r="1221" b="77834"/>
            <a:stretch/>
          </p:blipFill>
          <p:spPr>
            <a:xfrm>
              <a:off x="10224459" y="1282525"/>
              <a:ext cx="920024" cy="1044271"/>
            </a:xfrm>
            <a:prstGeom prst="rect">
              <a:avLst/>
            </a:prstGeom>
          </p:spPr>
        </p:pic>
      </p:grpSp>
      <p:sp>
        <p:nvSpPr>
          <p:cNvPr id="9" name="TextBox 8">
            <a:extLst>
              <a:ext uri="{FF2B5EF4-FFF2-40B4-BE49-F238E27FC236}">
                <a16:creationId xmlns:a16="http://schemas.microsoft.com/office/drawing/2014/main" id="{1B9E0A4A-7074-9068-A74D-3B2BEA574D6E}"/>
              </a:ext>
            </a:extLst>
          </p:cNvPr>
          <p:cNvSpPr txBox="1"/>
          <p:nvPr/>
        </p:nvSpPr>
        <p:spPr>
          <a:xfrm>
            <a:off x="588166" y="5511610"/>
            <a:ext cx="4680387" cy="523220"/>
          </a:xfrm>
          <a:prstGeom prst="rect">
            <a:avLst/>
          </a:prstGeom>
          <a:noFill/>
        </p:spPr>
        <p:txBody>
          <a:bodyPr wrap="square">
            <a:spAutoFit/>
          </a:bodyPr>
          <a:lstStyle/>
          <a:p>
            <a:pPr algn="ctr"/>
            <a:r>
              <a:rPr lang="en-US" sz="1400" b="0" dirty="0">
                <a:latin typeface="Arial" panose="020B0604020202020204" pitchFamily="34" charset="0"/>
                <a:cs typeface="Arial" panose="020B0604020202020204" pitchFamily="34" charset="0"/>
              </a:rPr>
              <a:t>Bell, B., et al. (2021) The ERA5 global reanalysis: Preliminary extension to </a:t>
            </a:r>
            <a:r>
              <a:rPr lang="en-US" sz="1400" b="0" kern="0" dirty="0">
                <a:latin typeface="Arial" panose="020B0604020202020204" pitchFamily="34" charset="0"/>
                <a:cs typeface="Arial" panose="020B0604020202020204" pitchFamily="34" charset="0"/>
              </a:rPr>
              <a:t>1950</a:t>
            </a:r>
          </a:p>
        </p:txBody>
      </p:sp>
      <p:sp>
        <p:nvSpPr>
          <p:cNvPr id="11" name="TextBox 10">
            <a:extLst>
              <a:ext uri="{FF2B5EF4-FFF2-40B4-BE49-F238E27FC236}">
                <a16:creationId xmlns:a16="http://schemas.microsoft.com/office/drawing/2014/main" id="{0FF93B9A-B8E7-F05D-213B-745787BD063A}"/>
              </a:ext>
            </a:extLst>
          </p:cNvPr>
          <p:cNvSpPr txBox="1"/>
          <p:nvPr/>
        </p:nvSpPr>
        <p:spPr>
          <a:xfrm>
            <a:off x="6923449" y="5619331"/>
            <a:ext cx="4981905" cy="307777"/>
          </a:xfrm>
          <a:prstGeom prst="rect">
            <a:avLst/>
          </a:prstGeom>
          <a:noFill/>
        </p:spPr>
        <p:txBody>
          <a:bodyPr wrap="square">
            <a:spAutoFit/>
          </a:bodyPr>
          <a:lstStyle/>
          <a:p>
            <a:pPr algn="ctr"/>
            <a:r>
              <a:rPr lang="en-US" sz="1400" b="0" kern="0" dirty="0" err="1">
                <a:latin typeface="Arial" panose="020B0604020202020204" pitchFamily="34" charset="0"/>
                <a:cs typeface="Arial" panose="020B0604020202020204" pitchFamily="34" charset="0"/>
              </a:rPr>
              <a:t>Hersbach</a:t>
            </a:r>
            <a:r>
              <a:rPr lang="en-US" sz="1400" b="0" kern="0" dirty="0">
                <a:latin typeface="Arial" panose="020B0604020202020204" pitchFamily="34" charset="0"/>
                <a:cs typeface="Arial" panose="020B0604020202020204" pitchFamily="34" charset="0"/>
              </a:rPr>
              <a:t>, H., et al. (2020) The ERA5 global reanalysis</a:t>
            </a:r>
            <a:endParaRPr lang="en-GB" sz="1400" b="0" dirty="0"/>
          </a:p>
        </p:txBody>
      </p:sp>
    </p:spTree>
    <p:extLst>
      <p:ext uri="{BB962C8B-B14F-4D97-AF65-F5344CB8AC3E}">
        <p14:creationId xmlns:p14="http://schemas.microsoft.com/office/powerpoint/2010/main" val="3844809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B1D3D-1320-2B69-7537-F55C21B58E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28775D-6AE1-82FF-4E42-6F82FFE503DE}"/>
              </a:ext>
            </a:extLst>
          </p:cNvPr>
          <p:cNvSpPr>
            <a:spLocks noGrp="1"/>
          </p:cNvSpPr>
          <p:nvPr>
            <p:ph type="title"/>
          </p:nvPr>
        </p:nvSpPr>
        <p:spPr/>
        <p:txBody>
          <a:bodyPr/>
          <a:lstStyle/>
          <a:p>
            <a:r>
              <a:rPr lang="en-GB" dirty="0"/>
              <a:t>SSM/T vs. ERA-5</a:t>
            </a:r>
          </a:p>
        </p:txBody>
      </p:sp>
      <p:grpSp>
        <p:nvGrpSpPr>
          <p:cNvPr id="14" name="Group 13">
            <a:extLst>
              <a:ext uri="{FF2B5EF4-FFF2-40B4-BE49-F238E27FC236}">
                <a16:creationId xmlns:a16="http://schemas.microsoft.com/office/drawing/2014/main" id="{A7282CBF-052D-4A7C-2273-19177399880E}"/>
              </a:ext>
            </a:extLst>
          </p:cNvPr>
          <p:cNvGrpSpPr/>
          <p:nvPr/>
        </p:nvGrpSpPr>
        <p:grpSpPr>
          <a:xfrm>
            <a:off x="48003" y="2556691"/>
            <a:ext cx="12054521" cy="3025805"/>
            <a:chOff x="48003" y="720000"/>
            <a:chExt cx="12054521" cy="3025805"/>
          </a:xfrm>
        </p:grpSpPr>
        <p:grpSp>
          <p:nvGrpSpPr>
            <p:cNvPr id="10" name="Group 9">
              <a:extLst>
                <a:ext uri="{FF2B5EF4-FFF2-40B4-BE49-F238E27FC236}">
                  <a16:creationId xmlns:a16="http://schemas.microsoft.com/office/drawing/2014/main" id="{6C7B15CC-821F-5118-4689-B961A99BB8CB}"/>
                </a:ext>
              </a:extLst>
            </p:cNvPr>
            <p:cNvGrpSpPr/>
            <p:nvPr/>
          </p:nvGrpSpPr>
          <p:grpSpPr>
            <a:xfrm>
              <a:off x="48003" y="720001"/>
              <a:ext cx="6025722" cy="3024000"/>
              <a:chOff x="48003" y="720001"/>
              <a:chExt cx="6025722" cy="3024000"/>
            </a:xfrm>
          </p:grpSpPr>
          <p:pic>
            <p:nvPicPr>
              <p:cNvPr id="7" name="Picture 6">
                <a:extLst>
                  <a:ext uri="{FF2B5EF4-FFF2-40B4-BE49-F238E27FC236}">
                    <a16:creationId xmlns:a16="http://schemas.microsoft.com/office/drawing/2014/main" id="{73E7E260-FA82-95C4-4FE3-EA80C4D34D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003" y="864001"/>
                <a:ext cx="6025722" cy="2880000"/>
              </a:xfrm>
              <a:prstGeom prst="rect">
                <a:avLst/>
              </a:prstGeom>
            </p:spPr>
          </p:pic>
          <p:sp>
            <p:nvSpPr>
              <p:cNvPr id="18" name="TextBox 17">
                <a:extLst>
                  <a:ext uri="{FF2B5EF4-FFF2-40B4-BE49-F238E27FC236}">
                    <a16:creationId xmlns:a16="http://schemas.microsoft.com/office/drawing/2014/main" id="{59B75C3F-6DB1-D81E-22A9-E9056B97D045}"/>
                  </a:ext>
                </a:extLst>
              </p:cNvPr>
              <p:cNvSpPr txBox="1"/>
              <p:nvPr/>
            </p:nvSpPr>
            <p:spPr>
              <a:xfrm>
                <a:off x="1536172" y="720001"/>
                <a:ext cx="2370068" cy="328231"/>
              </a:xfrm>
              <a:prstGeom prst="rect">
                <a:avLst/>
              </a:prstGeom>
              <a:solidFill>
                <a:schemeClr val="tx1"/>
              </a:solidFill>
            </p:spPr>
            <p:txBody>
              <a:bodyPr wrap="square" lIns="0" tIns="0" rIns="0" bIns="0" rtlCol="0">
                <a:spAutoFit/>
              </a:bodyPr>
              <a:lstStyle/>
              <a:p>
                <a:pPr defTabSz="1219170" eaLnBrk="0" hangingPunct="0"/>
                <a:r>
                  <a:rPr lang="en-GB" sz="2133" b="0" dirty="0">
                    <a:solidFill>
                      <a:prstClr val="black"/>
                    </a:solidFill>
                    <a:latin typeface="Calibri" panose="020F0502020204030204" pitchFamily="34" charset="0"/>
                  </a:rPr>
                  <a:t>F10 – June 1992 BIAS </a:t>
                </a:r>
              </a:p>
            </p:txBody>
          </p:sp>
          <p:sp>
            <p:nvSpPr>
              <p:cNvPr id="20" name="TextBox 19">
                <a:extLst>
                  <a:ext uri="{FF2B5EF4-FFF2-40B4-BE49-F238E27FC236}">
                    <a16:creationId xmlns:a16="http://schemas.microsoft.com/office/drawing/2014/main" id="{A4245B70-9087-8E92-8984-9BE36E56D915}"/>
                  </a:ext>
                </a:extLst>
              </p:cNvPr>
              <p:cNvSpPr txBox="1"/>
              <p:nvPr/>
            </p:nvSpPr>
            <p:spPr>
              <a:xfrm>
                <a:off x="5520002" y="1054196"/>
                <a:ext cx="289271" cy="215444"/>
              </a:xfrm>
              <a:prstGeom prst="rect">
                <a:avLst/>
              </a:prstGeom>
              <a:solidFill>
                <a:schemeClr val="tx1"/>
              </a:solidFill>
            </p:spPr>
            <p:txBody>
              <a:bodyPr wrap="square" lIns="0" tIns="0" rIns="0" bIns="0" rtlCol="0">
                <a:spAutoFit/>
              </a:bodyPr>
              <a:lstStyle/>
              <a:p>
                <a:pPr defTabSz="1219170" eaLnBrk="0" hangingPunct="0"/>
                <a:r>
                  <a:rPr lang="en-GB" sz="1400" b="0" dirty="0">
                    <a:solidFill>
                      <a:prstClr val="black"/>
                    </a:solidFill>
                    <a:latin typeface="Calibri" panose="020F0502020204030204" pitchFamily="34" charset="0"/>
                  </a:rPr>
                  <a:t>+4K</a:t>
                </a:r>
              </a:p>
            </p:txBody>
          </p:sp>
          <p:sp>
            <p:nvSpPr>
              <p:cNvPr id="22" name="TextBox 21">
                <a:extLst>
                  <a:ext uri="{FF2B5EF4-FFF2-40B4-BE49-F238E27FC236}">
                    <a16:creationId xmlns:a16="http://schemas.microsoft.com/office/drawing/2014/main" id="{6A3FDD71-8E05-BA85-61C6-4AF534B931E9}"/>
                  </a:ext>
                </a:extLst>
              </p:cNvPr>
              <p:cNvSpPr txBox="1"/>
              <p:nvPr/>
            </p:nvSpPr>
            <p:spPr>
              <a:xfrm>
                <a:off x="5568002" y="3369277"/>
                <a:ext cx="289271" cy="215444"/>
              </a:xfrm>
              <a:prstGeom prst="rect">
                <a:avLst/>
              </a:prstGeom>
              <a:solidFill>
                <a:schemeClr val="tx1"/>
              </a:solidFill>
            </p:spPr>
            <p:txBody>
              <a:bodyPr wrap="square" lIns="0" tIns="0" rIns="0" bIns="0" rtlCol="0">
                <a:spAutoFit/>
              </a:bodyPr>
              <a:lstStyle/>
              <a:p>
                <a:pPr defTabSz="1219170" eaLnBrk="0" hangingPunct="0"/>
                <a:r>
                  <a:rPr lang="en-GB" sz="1400" b="0" dirty="0">
                    <a:solidFill>
                      <a:prstClr val="black"/>
                    </a:solidFill>
                    <a:latin typeface="Calibri" panose="020F0502020204030204" pitchFamily="34" charset="0"/>
                  </a:rPr>
                  <a:t>-4K</a:t>
                </a:r>
              </a:p>
            </p:txBody>
          </p:sp>
        </p:grpSp>
        <p:grpSp>
          <p:nvGrpSpPr>
            <p:cNvPr id="12" name="Group 11">
              <a:extLst>
                <a:ext uri="{FF2B5EF4-FFF2-40B4-BE49-F238E27FC236}">
                  <a16:creationId xmlns:a16="http://schemas.microsoft.com/office/drawing/2014/main" id="{06AFADEB-E5AC-08CE-B197-98A5E9F4FC93}"/>
                </a:ext>
              </a:extLst>
            </p:cNvPr>
            <p:cNvGrpSpPr/>
            <p:nvPr/>
          </p:nvGrpSpPr>
          <p:grpSpPr>
            <a:xfrm>
              <a:off x="6076802" y="720000"/>
              <a:ext cx="6025722" cy="3025805"/>
              <a:chOff x="6076802" y="720000"/>
              <a:chExt cx="6025722" cy="3025805"/>
            </a:xfrm>
          </p:grpSpPr>
          <p:pic>
            <p:nvPicPr>
              <p:cNvPr id="9" name="Picture 8">
                <a:extLst>
                  <a:ext uri="{FF2B5EF4-FFF2-40B4-BE49-F238E27FC236}">
                    <a16:creationId xmlns:a16="http://schemas.microsoft.com/office/drawing/2014/main" id="{DF117773-7DEC-0524-A9F5-1B49AF7E89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76802" y="865805"/>
                <a:ext cx="6025722" cy="2880000"/>
              </a:xfrm>
              <a:prstGeom prst="rect">
                <a:avLst/>
              </a:prstGeom>
            </p:spPr>
          </p:pic>
          <p:sp>
            <p:nvSpPr>
              <p:cNvPr id="21" name="TextBox 20">
                <a:extLst>
                  <a:ext uri="{FF2B5EF4-FFF2-40B4-BE49-F238E27FC236}">
                    <a16:creationId xmlns:a16="http://schemas.microsoft.com/office/drawing/2014/main" id="{F2CE3884-8D44-B40D-996D-DA7FB2371AC5}"/>
                  </a:ext>
                </a:extLst>
              </p:cNvPr>
              <p:cNvSpPr txBox="1"/>
              <p:nvPr/>
            </p:nvSpPr>
            <p:spPr>
              <a:xfrm>
                <a:off x="11561915" y="3371083"/>
                <a:ext cx="289271" cy="215444"/>
              </a:xfrm>
              <a:prstGeom prst="rect">
                <a:avLst/>
              </a:prstGeom>
              <a:solidFill>
                <a:schemeClr val="tx1"/>
              </a:solidFill>
            </p:spPr>
            <p:txBody>
              <a:bodyPr wrap="square" lIns="0" tIns="0" rIns="0" bIns="0" rtlCol="0">
                <a:spAutoFit/>
              </a:bodyPr>
              <a:lstStyle/>
              <a:p>
                <a:pPr defTabSz="1219170" eaLnBrk="0" hangingPunct="0"/>
                <a:r>
                  <a:rPr lang="en-GB" sz="1400" b="0" dirty="0">
                    <a:solidFill>
                      <a:prstClr val="black"/>
                    </a:solidFill>
                    <a:latin typeface="Calibri" panose="020F0502020204030204" pitchFamily="34" charset="0"/>
                  </a:rPr>
                  <a:t>-4K</a:t>
                </a:r>
              </a:p>
            </p:txBody>
          </p:sp>
          <p:sp>
            <p:nvSpPr>
              <p:cNvPr id="3" name="TextBox 2">
                <a:extLst>
                  <a:ext uri="{FF2B5EF4-FFF2-40B4-BE49-F238E27FC236}">
                    <a16:creationId xmlns:a16="http://schemas.microsoft.com/office/drawing/2014/main" id="{25449B4F-3DAB-DCBE-C778-3BA35EF1401A}"/>
                  </a:ext>
                </a:extLst>
              </p:cNvPr>
              <p:cNvSpPr txBox="1"/>
              <p:nvPr/>
            </p:nvSpPr>
            <p:spPr>
              <a:xfrm>
                <a:off x="7756321" y="720000"/>
                <a:ext cx="2370068" cy="328231"/>
              </a:xfrm>
              <a:prstGeom prst="rect">
                <a:avLst/>
              </a:prstGeom>
              <a:solidFill>
                <a:schemeClr val="tx1"/>
              </a:solidFill>
            </p:spPr>
            <p:txBody>
              <a:bodyPr wrap="square" lIns="0" tIns="0" rIns="0" bIns="0" rtlCol="0">
                <a:spAutoFit/>
              </a:bodyPr>
              <a:lstStyle/>
              <a:p>
                <a:pPr defTabSz="1219170" eaLnBrk="0" hangingPunct="0"/>
                <a:r>
                  <a:rPr lang="en-GB" sz="2133" b="0" dirty="0">
                    <a:solidFill>
                      <a:prstClr val="black"/>
                    </a:solidFill>
                    <a:latin typeface="Calibri" panose="020F0502020204030204" pitchFamily="34" charset="0"/>
                  </a:rPr>
                  <a:t>F15 – June 2001 BIAS </a:t>
                </a:r>
              </a:p>
            </p:txBody>
          </p:sp>
          <p:sp>
            <p:nvSpPr>
              <p:cNvPr id="5" name="TextBox 4">
                <a:extLst>
                  <a:ext uri="{FF2B5EF4-FFF2-40B4-BE49-F238E27FC236}">
                    <a16:creationId xmlns:a16="http://schemas.microsoft.com/office/drawing/2014/main" id="{3C1AF6A3-31AC-8A20-8BC0-A91B9913E17F}"/>
                  </a:ext>
                </a:extLst>
              </p:cNvPr>
              <p:cNvSpPr txBox="1"/>
              <p:nvPr/>
            </p:nvSpPr>
            <p:spPr>
              <a:xfrm>
                <a:off x="11561915" y="1056000"/>
                <a:ext cx="289271" cy="215444"/>
              </a:xfrm>
              <a:prstGeom prst="rect">
                <a:avLst/>
              </a:prstGeom>
              <a:solidFill>
                <a:schemeClr val="tx1"/>
              </a:solidFill>
            </p:spPr>
            <p:txBody>
              <a:bodyPr wrap="square" lIns="0" tIns="0" rIns="0" bIns="0" rtlCol="0">
                <a:spAutoFit/>
              </a:bodyPr>
              <a:lstStyle/>
              <a:p>
                <a:pPr defTabSz="1219170" eaLnBrk="0" hangingPunct="0"/>
                <a:r>
                  <a:rPr lang="en-GB" sz="1400" b="0" dirty="0">
                    <a:solidFill>
                      <a:prstClr val="black"/>
                    </a:solidFill>
                    <a:latin typeface="Calibri" panose="020F0502020204030204" pitchFamily="34" charset="0"/>
                  </a:rPr>
                  <a:t>+4K</a:t>
                </a:r>
              </a:p>
            </p:txBody>
          </p:sp>
        </p:grpSp>
      </p:grpSp>
      <p:sp>
        <p:nvSpPr>
          <p:cNvPr id="19" name="TextBox 18">
            <a:extLst>
              <a:ext uri="{FF2B5EF4-FFF2-40B4-BE49-F238E27FC236}">
                <a16:creationId xmlns:a16="http://schemas.microsoft.com/office/drawing/2014/main" id="{088E45EC-5270-FF4F-7E71-4B4FF947D98B}"/>
              </a:ext>
            </a:extLst>
          </p:cNvPr>
          <p:cNvSpPr txBox="1"/>
          <p:nvPr/>
        </p:nvSpPr>
        <p:spPr>
          <a:xfrm>
            <a:off x="599090" y="1160088"/>
            <a:ext cx="8013282" cy="461665"/>
          </a:xfrm>
          <a:prstGeom prst="rect">
            <a:avLst/>
          </a:prstGeom>
          <a:noFill/>
        </p:spPr>
        <p:txBody>
          <a:bodyPr wrap="square">
            <a:spAutoFit/>
          </a:bodyPr>
          <a:lstStyle/>
          <a:p>
            <a:pPr algn="ctr"/>
            <a:r>
              <a:rPr lang="en-GB" sz="2400" b="0" dirty="0">
                <a:latin typeface="Arial" panose="020B0604020202020204" pitchFamily="34" charset="0"/>
                <a:cs typeface="Arial" panose="020B0604020202020204" pitchFamily="34" charset="0"/>
              </a:rPr>
              <a:t>SSM/T channel 5@58.4 GHz peaking at 30km </a:t>
            </a:r>
          </a:p>
        </p:txBody>
      </p:sp>
    </p:spTree>
    <p:extLst>
      <p:ext uri="{BB962C8B-B14F-4D97-AF65-F5344CB8AC3E}">
        <p14:creationId xmlns:p14="http://schemas.microsoft.com/office/powerpoint/2010/main" val="1855532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DE0CE-61C1-137F-2756-93DAA95D735B}"/>
              </a:ext>
            </a:extLst>
          </p:cNvPr>
          <p:cNvSpPr>
            <a:spLocks noGrp="1"/>
          </p:cNvSpPr>
          <p:nvPr>
            <p:ph type="title"/>
          </p:nvPr>
        </p:nvSpPr>
        <p:spPr/>
        <p:txBody>
          <a:bodyPr>
            <a:normAutofit/>
          </a:bodyPr>
          <a:lstStyle/>
          <a:p>
            <a:r>
              <a:rPr lang="en-GB" sz="2800" dirty="0"/>
              <a:t>Support to Climate Services – Impact of rescued data in C3S ERA6</a:t>
            </a:r>
            <a:endParaRPr lang="en-IE" sz="2800" dirty="0"/>
          </a:p>
        </p:txBody>
      </p:sp>
      <p:sp>
        <p:nvSpPr>
          <p:cNvPr id="3" name="Text Placeholder 2">
            <a:extLst>
              <a:ext uri="{FF2B5EF4-FFF2-40B4-BE49-F238E27FC236}">
                <a16:creationId xmlns:a16="http://schemas.microsoft.com/office/drawing/2014/main" id="{96D511C4-C738-A196-6858-0D2670D492E5}"/>
              </a:ext>
            </a:extLst>
          </p:cNvPr>
          <p:cNvSpPr>
            <a:spLocks noGrp="1"/>
          </p:cNvSpPr>
          <p:nvPr>
            <p:ph type="body" sz="quarter" idx="10"/>
          </p:nvPr>
        </p:nvSpPr>
        <p:spPr>
          <a:xfrm>
            <a:off x="131546" y="794079"/>
            <a:ext cx="6139812" cy="6063919"/>
          </a:xfrm>
        </p:spPr>
        <p:txBody>
          <a:bodyPr>
            <a:normAutofit fontScale="85000" lnSpcReduction="10000"/>
          </a:bodyPr>
          <a:lstStyle/>
          <a:p>
            <a:pPr>
              <a:lnSpc>
                <a:spcPct val="120000"/>
              </a:lnSpc>
              <a:spcBef>
                <a:spcPts val="0"/>
              </a:spcBef>
              <a:spcAft>
                <a:spcPts val="600"/>
              </a:spcAft>
            </a:pPr>
            <a:r>
              <a:rPr lang="en-IE" sz="2000" spc="0" dirty="0"/>
              <a:t>Provided </a:t>
            </a:r>
            <a:r>
              <a:rPr lang="en-IE" sz="2000" b="1" spc="0" dirty="0">
                <a:solidFill>
                  <a:schemeClr val="bg1">
                    <a:lumMod val="75000"/>
                    <a:lumOff val="25000"/>
                  </a:schemeClr>
                </a:solidFill>
              </a:rPr>
              <a:t>SSM/T</a:t>
            </a:r>
            <a:r>
              <a:rPr lang="en-IE" sz="2000" spc="0" dirty="0"/>
              <a:t>, SSM/T-2, SSH, SI-1, THIR AMVs data records to be assimilated into ERA6</a:t>
            </a:r>
          </a:p>
          <a:p>
            <a:pPr>
              <a:lnSpc>
                <a:spcPct val="120000"/>
              </a:lnSpc>
              <a:spcBef>
                <a:spcPts val="0"/>
              </a:spcBef>
              <a:spcAft>
                <a:spcPts val="600"/>
              </a:spcAft>
            </a:pPr>
            <a:r>
              <a:rPr lang="en-IE" sz="2000" spc="0" dirty="0"/>
              <a:t>None of this data has ever been used before in reanalyses</a:t>
            </a:r>
            <a:endParaRPr lang="en-IE" sz="2000" spc="0" dirty="0">
              <a:solidFill>
                <a:srgbClr val="0070C0"/>
              </a:solidFill>
            </a:endParaRPr>
          </a:p>
          <a:p>
            <a:pPr marL="0" indent="0">
              <a:lnSpc>
                <a:spcPct val="120000"/>
              </a:lnSpc>
              <a:spcBef>
                <a:spcPts val="0"/>
              </a:spcBef>
              <a:spcAft>
                <a:spcPts val="600"/>
              </a:spcAft>
              <a:buNone/>
            </a:pPr>
            <a:r>
              <a:rPr lang="en-IE" sz="2000" b="1" spc="0" dirty="0">
                <a:solidFill>
                  <a:schemeClr val="bg1">
                    <a:lumMod val="75000"/>
                    <a:lumOff val="25000"/>
                  </a:schemeClr>
                </a:solidFill>
              </a:rPr>
              <a:t>Example: SSM/T Assimilation Experiment</a:t>
            </a:r>
          </a:p>
          <a:p>
            <a:pPr>
              <a:lnSpc>
                <a:spcPct val="120000"/>
              </a:lnSpc>
              <a:spcBef>
                <a:spcPts val="0"/>
              </a:spcBef>
              <a:spcAft>
                <a:spcPts val="600"/>
              </a:spcAft>
            </a:pPr>
            <a:r>
              <a:rPr lang="en-IE" sz="2000" spc="0" dirty="0"/>
              <a:t>Temperature sounding – Troposphere and Stratosphere (1991-2005)</a:t>
            </a:r>
          </a:p>
          <a:p>
            <a:pPr>
              <a:lnSpc>
                <a:spcPct val="120000"/>
              </a:lnSpc>
              <a:spcBef>
                <a:spcPts val="0"/>
              </a:spcBef>
              <a:spcAft>
                <a:spcPts val="600"/>
              </a:spcAft>
            </a:pPr>
            <a:r>
              <a:rPr lang="en-IE" sz="2000" spc="0" dirty="0"/>
              <a:t>1st July –  31st August 1995: SSM/T data from DMSP F10, F12, and F13 satellites assimilated in addition to NOAA12 /14 MSU &amp; HIRS and NOAA-14 SSU satellite data</a:t>
            </a:r>
            <a:endParaRPr lang="en-IE" sz="1600" spc="0" dirty="0"/>
          </a:p>
          <a:p>
            <a:pPr>
              <a:lnSpc>
                <a:spcPct val="120000"/>
              </a:lnSpc>
              <a:spcBef>
                <a:spcPts val="0"/>
              </a:spcBef>
              <a:spcAft>
                <a:spcPts val="600"/>
              </a:spcAft>
            </a:pPr>
            <a:r>
              <a:rPr lang="en-US" sz="2000" spc="0" dirty="0"/>
              <a:t>Consistent signs of significant improvements for analysis-based verification with up to 0.5K reduction in </a:t>
            </a:r>
            <a:r>
              <a:rPr lang="en-US" sz="2000" spc="0" dirty="0" err="1"/>
              <a:t>stdv</a:t>
            </a:r>
            <a:r>
              <a:rPr lang="en-US" sz="2000" spc="0" dirty="0"/>
              <a:t>. of forecast error</a:t>
            </a:r>
          </a:p>
          <a:p>
            <a:pPr>
              <a:lnSpc>
                <a:spcPct val="120000"/>
              </a:lnSpc>
              <a:spcBef>
                <a:spcPts val="0"/>
              </a:spcBef>
              <a:spcAft>
                <a:spcPts val="600"/>
              </a:spcAft>
            </a:pPr>
            <a:r>
              <a:rPr lang="en-US" sz="2000" spc="0" dirty="0"/>
              <a:t>Significantly better background fit to independent radiosonde observations with a few percent reduction in </a:t>
            </a:r>
            <a:r>
              <a:rPr lang="en-US" sz="2000" spc="0" dirty="0" err="1"/>
              <a:t>stdv</a:t>
            </a:r>
            <a:r>
              <a:rPr lang="en-US" sz="2000" spc="0" dirty="0"/>
              <a:t>. </a:t>
            </a:r>
          </a:p>
          <a:p>
            <a:pPr marL="0" indent="0">
              <a:lnSpc>
                <a:spcPct val="120000"/>
              </a:lnSpc>
              <a:spcBef>
                <a:spcPts val="0"/>
              </a:spcBef>
              <a:spcAft>
                <a:spcPts val="600"/>
              </a:spcAft>
              <a:buNone/>
            </a:pPr>
            <a:endParaRPr lang="en-US" sz="2000" spc="0" dirty="0">
              <a:solidFill>
                <a:srgbClr val="00B050"/>
              </a:solidFill>
            </a:endParaRPr>
          </a:p>
          <a:p>
            <a:pPr marL="0" indent="0">
              <a:lnSpc>
                <a:spcPct val="120000"/>
              </a:lnSpc>
              <a:spcBef>
                <a:spcPts val="0"/>
              </a:spcBef>
              <a:spcAft>
                <a:spcPts val="600"/>
              </a:spcAft>
              <a:buNone/>
            </a:pPr>
            <a:r>
              <a:rPr lang="en-US" sz="2000" spc="0" dirty="0">
                <a:solidFill>
                  <a:srgbClr val="00B050"/>
                </a:solidFill>
              </a:rPr>
              <a:t>Similar results were obtained for SSM/T-2 and SSH data</a:t>
            </a:r>
          </a:p>
          <a:p>
            <a:endParaRPr lang="en-US" sz="2000" dirty="0"/>
          </a:p>
          <a:p>
            <a:endParaRPr lang="en-IE" sz="2000" dirty="0"/>
          </a:p>
          <a:p>
            <a:endParaRPr lang="en-IE" dirty="0"/>
          </a:p>
        </p:txBody>
      </p:sp>
      <p:grpSp>
        <p:nvGrpSpPr>
          <p:cNvPr id="8" name="Group 7">
            <a:extLst>
              <a:ext uri="{FF2B5EF4-FFF2-40B4-BE49-F238E27FC236}">
                <a16:creationId xmlns:a16="http://schemas.microsoft.com/office/drawing/2014/main" id="{F512D663-A457-A30F-7E7A-52CF80625BE3}"/>
              </a:ext>
            </a:extLst>
          </p:cNvPr>
          <p:cNvGrpSpPr/>
          <p:nvPr/>
        </p:nvGrpSpPr>
        <p:grpSpPr>
          <a:xfrm>
            <a:off x="6882468" y="1211833"/>
            <a:ext cx="4961780" cy="3229266"/>
            <a:chOff x="699291" y="1814362"/>
            <a:chExt cx="5318002" cy="3383280"/>
          </a:xfrm>
        </p:grpSpPr>
        <p:pic>
          <p:nvPicPr>
            <p:cNvPr id="5" name="Picture 4">
              <a:extLst>
                <a:ext uri="{FF2B5EF4-FFF2-40B4-BE49-F238E27FC236}">
                  <a16:creationId xmlns:a16="http://schemas.microsoft.com/office/drawing/2014/main" id="{E819835F-FFAF-9F19-C2AE-4F448C67A1D2}"/>
                </a:ext>
              </a:extLst>
            </p:cNvPr>
            <p:cNvPicPr>
              <a:picLocks noChangeAspect="1"/>
            </p:cNvPicPr>
            <p:nvPr/>
          </p:nvPicPr>
          <p:blipFill>
            <a:blip r:embed="rId3"/>
            <a:stretch>
              <a:fillRect/>
            </a:stretch>
          </p:blipFill>
          <p:spPr>
            <a:xfrm>
              <a:off x="699291" y="1814362"/>
              <a:ext cx="5115194" cy="3383280"/>
            </a:xfrm>
            <a:prstGeom prst="rect">
              <a:avLst/>
            </a:prstGeom>
          </p:spPr>
        </p:pic>
        <p:pic>
          <p:nvPicPr>
            <p:cNvPr id="7" name="Picture 6">
              <a:extLst>
                <a:ext uri="{FF2B5EF4-FFF2-40B4-BE49-F238E27FC236}">
                  <a16:creationId xmlns:a16="http://schemas.microsoft.com/office/drawing/2014/main" id="{B556CBE4-784C-F3EA-7E6E-598D0B2A98F5}"/>
                </a:ext>
              </a:extLst>
            </p:cNvPr>
            <p:cNvPicPr>
              <a:picLocks noChangeAspect="1"/>
            </p:cNvPicPr>
            <p:nvPr/>
          </p:nvPicPr>
          <p:blipFill>
            <a:blip r:embed="rId4"/>
            <a:stretch>
              <a:fillRect/>
            </a:stretch>
          </p:blipFill>
          <p:spPr>
            <a:xfrm>
              <a:off x="5814485" y="1905579"/>
              <a:ext cx="202808" cy="3200846"/>
            </a:xfrm>
            <a:prstGeom prst="rect">
              <a:avLst/>
            </a:prstGeom>
          </p:spPr>
        </p:pic>
      </p:grpSp>
      <p:grpSp>
        <p:nvGrpSpPr>
          <p:cNvPr id="17" name="Group 16">
            <a:extLst>
              <a:ext uri="{FF2B5EF4-FFF2-40B4-BE49-F238E27FC236}">
                <a16:creationId xmlns:a16="http://schemas.microsoft.com/office/drawing/2014/main" id="{242695B4-7C84-5D8B-95DD-98B6C34E1730}"/>
              </a:ext>
            </a:extLst>
          </p:cNvPr>
          <p:cNvGrpSpPr/>
          <p:nvPr/>
        </p:nvGrpSpPr>
        <p:grpSpPr>
          <a:xfrm>
            <a:off x="7602583" y="4292025"/>
            <a:ext cx="3671240" cy="2565973"/>
            <a:chOff x="6458554" y="4355040"/>
            <a:chExt cx="3396882" cy="2317989"/>
          </a:xfrm>
        </p:grpSpPr>
        <p:pic>
          <p:nvPicPr>
            <p:cNvPr id="12" name="Picture 11">
              <a:extLst>
                <a:ext uri="{FF2B5EF4-FFF2-40B4-BE49-F238E27FC236}">
                  <a16:creationId xmlns:a16="http://schemas.microsoft.com/office/drawing/2014/main" id="{72BFB525-DB42-3805-E083-03F236623C17}"/>
                </a:ext>
              </a:extLst>
            </p:cNvPr>
            <p:cNvPicPr>
              <a:picLocks noChangeAspect="1"/>
            </p:cNvPicPr>
            <p:nvPr/>
          </p:nvPicPr>
          <p:blipFill>
            <a:blip r:embed="rId5"/>
            <a:srcRect t="8974" b="11196"/>
            <a:stretch>
              <a:fillRect/>
            </a:stretch>
          </p:blipFill>
          <p:spPr>
            <a:xfrm>
              <a:off x="6458554" y="4624373"/>
              <a:ext cx="3396882" cy="2048656"/>
            </a:xfrm>
            <a:prstGeom prst="rect">
              <a:avLst/>
            </a:prstGeom>
          </p:spPr>
        </p:pic>
        <p:sp>
          <p:nvSpPr>
            <p:cNvPr id="13" name="TextBox 12">
              <a:extLst>
                <a:ext uri="{FF2B5EF4-FFF2-40B4-BE49-F238E27FC236}">
                  <a16:creationId xmlns:a16="http://schemas.microsoft.com/office/drawing/2014/main" id="{6C6A9D2B-05E6-CE39-0E8A-878A5A60ACD8}"/>
                </a:ext>
              </a:extLst>
            </p:cNvPr>
            <p:cNvSpPr txBox="1"/>
            <p:nvPr/>
          </p:nvSpPr>
          <p:spPr>
            <a:xfrm>
              <a:off x="6990026" y="4355040"/>
              <a:ext cx="2589499" cy="40144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00" cap="none" spc="-100" normalizeH="0" baseline="0" noProof="0" dirty="0">
                  <a:ln>
                    <a:noFill/>
                  </a:ln>
                  <a:solidFill>
                    <a:srgbClr val="00205B">
                      <a:lumMod val="75000"/>
                      <a:lumOff val="25000"/>
                    </a:srgbClr>
                  </a:solidFill>
                  <a:effectLst/>
                  <a:uLnTx/>
                  <a:uFillTx/>
                  <a:latin typeface="Bahnschrift Light" panose="020B0502040204020203" pitchFamily="34" charset="0"/>
                  <a:ea typeface="Roboto" panose="02000000000000000000" pitchFamily="2" charset="0"/>
                  <a:cs typeface="+mn-cs"/>
                </a:rPr>
                <a:t>Better fit to radiosonde data</a:t>
              </a:r>
              <a:endParaRPr kumimoji="0" lang="en-IE" sz="1600" b="1" i="0" u="none" strike="noStrike" kern="100" cap="none" spc="-100" normalizeH="0" baseline="0" noProof="0" dirty="0" err="1">
                <a:ln>
                  <a:noFill/>
                </a:ln>
                <a:solidFill>
                  <a:srgbClr val="00205B">
                    <a:lumMod val="75000"/>
                    <a:lumOff val="25000"/>
                  </a:srgbClr>
                </a:solidFill>
                <a:effectLst/>
                <a:uLnTx/>
                <a:uFillTx/>
                <a:latin typeface="Bahnschrift Light" panose="020B0502040204020203" pitchFamily="34" charset="0"/>
                <a:ea typeface="Roboto" panose="02000000000000000000" pitchFamily="2" charset="0"/>
                <a:cs typeface="+mn-cs"/>
              </a:endParaRPr>
            </a:p>
          </p:txBody>
        </p:sp>
      </p:grpSp>
      <p:sp>
        <p:nvSpPr>
          <p:cNvPr id="15" name="TextBox 14">
            <a:extLst>
              <a:ext uri="{FF2B5EF4-FFF2-40B4-BE49-F238E27FC236}">
                <a16:creationId xmlns:a16="http://schemas.microsoft.com/office/drawing/2014/main" id="{8251E764-C1EA-F17D-3D79-CCDAD3499A47}"/>
              </a:ext>
            </a:extLst>
          </p:cNvPr>
          <p:cNvSpPr txBox="1"/>
          <p:nvPr/>
        </p:nvSpPr>
        <p:spPr>
          <a:xfrm>
            <a:off x="6531429" y="777634"/>
            <a:ext cx="5529026"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00" cap="none" spc="0" normalizeH="0" baseline="0" noProof="0" dirty="0">
                <a:ln>
                  <a:noFill/>
                </a:ln>
                <a:solidFill>
                  <a:srgbClr val="00205B">
                    <a:lumMod val="75000"/>
                    <a:lumOff val="25000"/>
                  </a:srgbClr>
                </a:solidFill>
                <a:effectLst/>
                <a:uLnTx/>
                <a:uFillTx/>
                <a:latin typeface="Arial" panose="020B0604020202020204" pitchFamily="34" charset="0"/>
                <a:ea typeface="Roboto" panose="02000000000000000000" pitchFamily="2" charset="0"/>
                <a:cs typeface="Arial" panose="020B0604020202020204" pitchFamily="34" charset="0"/>
              </a:rPr>
              <a:t>Change in </a:t>
            </a:r>
            <a:r>
              <a:rPr kumimoji="0" lang="en-GB" sz="1400" b="1" i="0" u="none" strike="noStrike" kern="100" cap="none" spc="0" normalizeH="0" baseline="0" noProof="0" dirty="0" err="1">
                <a:ln>
                  <a:noFill/>
                </a:ln>
                <a:solidFill>
                  <a:srgbClr val="00205B">
                    <a:lumMod val="75000"/>
                    <a:lumOff val="25000"/>
                  </a:srgbClr>
                </a:solidFill>
                <a:effectLst/>
                <a:uLnTx/>
                <a:uFillTx/>
                <a:latin typeface="Arial" panose="020B0604020202020204" pitchFamily="34" charset="0"/>
                <a:ea typeface="Roboto" panose="02000000000000000000" pitchFamily="2" charset="0"/>
                <a:cs typeface="Arial" panose="020B0604020202020204" pitchFamily="34" charset="0"/>
              </a:rPr>
              <a:t>stdv</a:t>
            </a:r>
            <a:r>
              <a:rPr kumimoji="0" lang="en-GB" sz="1400" b="1" i="0" u="none" strike="noStrike" kern="100" cap="none" spc="0" normalizeH="0" baseline="0" noProof="0" dirty="0">
                <a:ln>
                  <a:noFill/>
                </a:ln>
                <a:solidFill>
                  <a:srgbClr val="00205B">
                    <a:lumMod val="75000"/>
                    <a:lumOff val="25000"/>
                  </a:srgbClr>
                </a:solidFill>
                <a:effectLst/>
                <a:uLnTx/>
                <a:uFillTx/>
                <a:latin typeface="Arial" panose="020B0604020202020204" pitchFamily="34" charset="0"/>
                <a:ea typeface="Roboto" panose="02000000000000000000" pitchFamily="2" charset="0"/>
                <a:cs typeface="Arial" panose="020B0604020202020204" pitchFamily="34" charset="0"/>
              </a:rPr>
              <a:t>. of error in Temperature compared to control experiment (blue = reduction or error, hatched = significant) </a:t>
            </a:r>
            <a:endParaRPr kumimoji="0" lang="en-IE" sz="1400" b="1" i="0" u="none" strike="noStrike" kern="100" cap="none" spc="0" normalizeH="0" baseline="0" noProof="0" dirty="0" err="1">
              <a:ln>
                <a:noFill/>
              </a:ln>
              <a:solidFill>
                <a:srgbClr val="00205B">
                  <a:lumMod val="75000"/>
                  <a:lumOff val="25000"/>
                </a:srgbClr>
              </a:solidFill>
              <a:effectLst/>
              <a:uLnTx/>
              <a:uFillTx/>
              <a:latin typeface="Arial" panose="020B0604020202020204" pitchFamily="34" charset="0"/>
              <a:ea typeface="Roboto" panose="02000000000000000000" pitchFamily="2"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ECEE0561-F0AA-6219-1E54-2244D9B0A47E}"/>
              </a:ext>
            </a:extLst>
          </p:cNvPr>
          <p:cNvCxnSpPr>
            <a:cxnSpLocks/>
          </p:cNvCxnSpPr>
          <p:nvPr/>
        </p:nvCxnSpPr>
        <p:spPr bwMode="auto">
          <a:xfrm flipV="1">
            <a:off x="5809345" y="3561581"/>
            <a:ext cx="924025" cy="345230"/>
          </a:xfrm>
          <a:prstGeom prst="straightConnector1">
            <a:avLst/>
          </a:prstGeom>
          <a:ln w="76200">
            <a:solidFill>
              <a:schemeClr val="bg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166B075-19FB-B10D-B4F2-443B8F3444B8}"/>
              </a:ext>
            </a:extLst>
          </p:cNvPr>
          <p:cNvCxnSpPr>
            <a:cxnSpLocks/>
          </p:cNvCxnSpPr>
          <p:nvPr/>
        </p:nvCxnSpPr>
        <p:spPr bwMode="auto">
          <a:xfrm>
            <a:off x="6236980" y="5599909"/>
            <a:ext cx="1136161" cy="0"/>
          </a:xfrm>
          <a:prstGeom prst="straightConnector1">
            <a:avLst/>
          </a:prstGeom>
          <a:ln w="76200">
            <a:solidFill>
              <a:schemeClr val="bg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8A3388A-5512-4ABC-C03B-229C13ADD8AA}"/>
              </a:ext>
            </a:extLst>
          </p:cNvPr>
          <p:cNvSpPr txBox="1"/>
          <p:nvPr/>
        </p:nvSpPr>
        <p:spPr>
          <a:xfrm>
            <a:off x="4415492" y="5795643"/>
            <a:ext cx="3187091" cy="338554"/>
          </a:xfrm>
          <a:prstGeom prst="rect">
            <a:avLst/>
          </a:prstGeom>
          <a:noFill/>
        </p:spPr>
        <p:txBody>
          <a:bodyPr wrap="none" rtlCol="0">
            <a:spAutoFit/>
          </a:bodyPr>
          <a:lstStyle/>
          <a:p>
            <a:r>
              <a:rPr lang="en-GB" sz="1600" b="0" kern="100" spc="-100" noProof="0" dirty="0">
                <a:solidFill>
                  <a:schemeClr val="tx2"/>
                </a:solidFill>
                <a:latin typeface="Bahnschrift Light" panose="020B0502040204020203" pitchFamily="34" charset="0"/>
                <a:ea typeface="Roboto" panose="02000000000000000000" pitchFamily="2" charset="0"/>
              </a:rPr>
              <a:t>Graphics courtesy of Bill Bell, ECMWF</a:t>
            </a:r>
          </a:p>
        </p:txBody>
      </p:sp>
    </p:spTree>
    <p:extLst>
      <p:ext uri="{BB962C8B-B14F-4D97-AF65-F5344CB8AC3E}">
        <p14:creationId xmlns:p14="http://schemas.microsoft.com/office/powerpoint/2010/main" val="34845931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DB15-C7EE-C57D-15B7-F9521E77FABF}"/>
              </a:ext>
            </a:extLst>
          </p:cNvPr>
          <p:cNvSpPr>
            <a:spLocks noGrp="1"/>
          </p:cNvSpPr>
          <p:nvPr>
            <p:ph type="title"/>
          </p:nvPr>
        </p:nvSpPr>
        <p:spPr/>
        <p:txBody>
          <a:bodyPr/>
          <a:lstStyle/>
          <a:p>
            <a:r>
              <a:rPr lang="de-DE" dirty="0"/>
              <a:t>Early </a:t>
            </a:r>
            <a:r>
              <a:rPr lang="de-DE" dirty="0" err="1"/>
              <a:t>imager</a:t>
            </a:r>
            <a:r>
              <a:rPr lang="de-DE" dirty="0"/>
              <a:t> </a:t>
            </a:r>
            <a:r>
              <a:rPr lang="de-DE" dirty="0" err="1"/>
              <a:t>data</a:t>
            </a:r>
            <a:r>
              <a:rPr lang="de-DE" dirty="0"/>
              <a:t> </a:t>
            </a:r>
            <a:r>
              <a:rPr lang="de-DE" dirty="0" err="1"/>
              <a:t>for</a:t>
            </a:r>
            <a:r>
              <a:rPr lang="de-DE" dirty="0"/>
              <a:t> wind </a:t>
            </a:r>
            <a:r>
              <a:rPr lang="de-DE" dirty="0" err="1"/>
              <a:t>retrieval</a:t>
            </a:r>
            <a:endParaRPr lang="en-GB" dirty="0"/>
          </a:p>
        </p:txBody>
      </p:sp>
      <p:pic>
        <p:nvPicPr>
          <p:cNvPr id="4" name="Picture 3">
            <a:extLst>
              <a:ext uri="{FF2B5EF4-FFF2-40B4-BE49-F238E27FC236}">
                <a16:creationId xmlns:a16="http://schemas.microsoft.com/office/drawing/2014/main" id="{0DB5D5C6-F6B7-A916-4F72-BEA14C1855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86702" y="1346917"/>
            <a:ext cx="11618595" cy="4936998"/>
          </a:xfrm>
          <a:prstGeom prst="rect">
            <a:avLst/>
          </a:prstGeom>
          <a:noFill/>
        </p:spPr>
      </p:pic>
      <p:grpSp>
        <p:nvGrpSpPr>
          <p:cNvPr id="18" name="Group 17">
            <a:extLst>
              <a:ext uri="{FF2B5EF4-FFF2-40B4-BE49-F238E27FC236}">
                <a16:creationId xmlns:a16="http://schemas.microsoft.com/office/drawing/2014/main" id="{218F68E3-4DC4-9534-E97D-491822083C9B}"/>
              </a:ext>
            </a:extLst>
          </p:cNvPr>
          <p:cNvGrpSpPr/>
          <p:nvPr/>
        </p:nvGrpSpPr>
        <p:grpSpPr>
          <a:xfrm>
            <a:off x="3709094" y="640080"/>
            <a:ext cx="6001599" cy="2162527"/>
            <a:chOff x="3709094" y="640080"/>
            <a:chExt cx="6001599" cy="2162527"/>
          </a:xfrm>
        </p:grpSpPr>
        <p:pic>
          <p:nvPicPr>
            <p:cNvPr id="5" name="Picture 4" descr="A close-up of a satellite&#10;&#10;Description automatically generated">
              <a:extLst>
                <a:ext uri="{FF2B5EF4-FFF2-40B4-BE49-F238E27FC236}">
                  <a16:creationId xmlns:a16="http://schemas.microsoft.com/office/drawing/2014/main" id="{C8B8BACE-18E6-F585-C83D-5B376916CD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9094" y="828577"/>
              <a:ext cx="1869534" cy="1785532"/>
            </a:xfrm>
            <a:prstGeom prst="rect">
              <a:avLst/>
            </a:prstGeom>
          </p:spPr>
        </p:pic>
        <p:pic>
          <p:nvPicPr>
            <p:cNvPr id="6" name="Picture 5" descr="A greyscale shot of a planet&#10;&#10;Description automatically generated">
              <a:extLst>
                <a:ext uri="{FF2B5EF4-FFF2-40B4-BE49-F238E27FC236}">
                  <a16:creationId xmlns:a16="http://schemas.microsoft.com/office/drawing/2014/main" id="{B369FADF-169D-066F-3DBB-72EA75CB14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2240" y="640080"/>
              <a:ext cx="3218453" cy="2162527"/>
            </a:xfrm>
            <a:prstGeom prst="rect">
              <a:avLst/>
            </a:prstGeom>
          </p:spPr>
        </p:pic>
        <p:cxnSp>
          <p:nvCxnSpPr>
            <p:cNvPr id="8" name="Straight Arrow Connector 7">
              <a:extLst>
                <a:ext uri="{FF2B5EF4-FFF2-40B4-BE49-F238E27FC236}">
                  <a16:creationId xmlns:a16="http://schemas.microsoft.com/office/drawing/2014/main" id="{E24D310B-C7E5-6B2D-1CC3-FE21F90BF798}"/>
                </a:ext>
              </a:extLst>
            </p:cNvPr>
            <p:cNvCxnSpPr>
              <a:cxnSpLocks/>
            </p:cNvCxnSpPr>
            <p:nvPr/>
          </p:nvCxnSpPr>
          <p:spPr bwMode="auto">
            <a:xfrm>
              <a:off x="5655879" y="1721343"/>
              <a:ext cx="759110" cy="0"/>
            </a:xfrm>
            <a:prstGeom prst="straightConnector1">
              <a:avLst/>
            </a:prstGeom>
            <a:solidFill>
              <a:schemeClr val="bg2"/>
            </a:solidFill>
            <a:ln w="57150" cap="flat" cmpd="sng" algn="ctr">
              <a:solidFill>
                <a:srgbClr val="00B0F0"/>
              </a:solidFill>
              <a:prstDash val="solid"/>
              <a:round/>
              <a:headEnd type="none" w="med" len="med"/>
              <a:tailEnd type="triangle"/>
            </a:ln>
            <a:effectLst/>
          </p:spPr>
        </p:cxnSp>
      </p:grpSp>
      <p:grpSp>
        <p:nvGrpSpPr>
          <p:cNvPr id="19" name="Group 18">
            <a:extLst>
              <a:ext uri="{FF2B5EF4-FFF2-40B4-BE49-F238E27FC236}">
                <a16:creationId xmlns:a16="http://schemas.microsoft.com/office/drawing/2014/main" id="{AE9145FD-9411-7FAB-B878-ACB01D97B944}"/>
              </a:ext>
            </a:extLst>
          </p:cNvPr>
          <p:cNvGrpSpPr/>
          <p:nvPr/>
        </p:nvGrpSpPr>
        <p:grpSpPr>
          <a:xfrm>
            <a:off x="3818817" y="2802607"/>
            <a:ext cx="8273335" cy="1915160"/>
            <a:chOff x="3818817" y="2802607"/>
            <a:chExt cx="8273335" cy="1915160"/>
          </a:xfrm>
        </p:grpSpPr>
        <p:pic>
          <p:nvPicPr>
            <p:cNvPr id="9" name="Picture 8">
              <a:extLst>
                <a:ext uri="{FF2B5EF4-FFF2-40B4-BE49-F238E27FC236}">
                  <a16:creationId xmlns:a16="http://schemas.microsoft.com/office/drawing/2014/main" id="{599D3551-FE75-C67F-00DB-8CBAB58E86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936066" y="2802607"/>
              <a:ext cx="2298383" cy="1915160"/>
            </a:xfrm>
            <a:prstGeom prst="rect">
              <a:avLst/>
            </a:prstGeom>
            <a:noFill/>
            <a:ln>
              <a:noFill/>
            </a:ln>
          </p:spPr>
        </p:pic>
        <p:cxnSp>
          <p:nvCxnSpPr>
            <p:cNvPr id="11" name="Straight Connector 10">
              <a:extLst>
                <a:ext uri="{FF2B5EF4-FFF2-40B4-BE49-F238E27FC236}">
                  <a16:creationId xmlns:a16="http://schemas.microsoft.com/office/drawing/2014/main" id="{FF36A191-256C-B9BD-5000-B0E025C5DBF0}"/>
                </a:ext>
              </a:extLst>
            </p:cNvPr>
            <p:cNvCxnSpPr>
              <a:cxnSpLocks/>
            </p:cNvCxnSpPr>
            <p:nvPr/>
          </p:nvCxnSpPr>
          <p:spPr bwMode="auto">
            <a:xfrm>
              <a:off x="3818817" y="2988535"/>
              <a:ext cx="4040293" cy="629651"/>
            </a:xfrm>
            <a:prstGeom prst="line">
              <a:avLst/>
            </a:prstGeom>
            <a:solidFill>
              <a:schemeClr val="bg2"/>
            </a:solidFill>
            <a:ln w="57150" cap="flat" cmpd="sng" algn="ctr">
              <a:solidFill>
                <a:srgbClr val="00B0F0"/>
              </a:solidFill>
              <a:prstDash val="solid"/>
              <a:round/>
              <a:headEnd type="none" w="med" len="med"/>
              <a:tailEnd type="triangle" w="med" len="med"/>
            </a:ln>
            <a:effectLst/>
          </p:spPr>
        </p:cxnSp>
        <p:sp>
          <p:nvSpPr>
            <p:cNvPr id="15" name="TextBox 14">
              <a:extLst>
                <a:ext uri="{FF2B5EF4-FFF2-40B4-BE49-F238E27FC236}">
                  <a16:creationId xmlns:a16="http://schemas.microsoft.com/office/drawing/2014/main" id="{74A219EA-8592-F0F3-17D2-2E8C8CED34AA}"/>
                </a:ext>
              </a:extLst>
            </p:cNvPr>
            <p:cNvSpPr txBox="1"/>
            <p:nvPr/>
          </p:nvSpPr>
          <p:spPr>
            <a:xfrm>
              <a:off x="10234449" y="2833356"/>
              <a:ext cx="1857703" cy="1569660"/>
            </a:xfrm>
            <a:prstGeom prst="rect">
              <a:avLst/>
            </a:prstGeom>
            <a:noFill/>
          </p:spPr>
          <p:txBody>
            <a:bodyPr wrap="square">
              <a:spAutoFit/>
            </a:bodyPr>
            <a:lstStyle/>
            <a:p>
              <a:pPr>
                <a:buNone/>
              </a:pPr>
              <a:r>
                <a:rPr lang="en-GB" sz="1200" b="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Found negatives of VHRR images </a:t>
              </a:r>
              <a:r>
                <a:rPr lang="en-GB" sz="1200" b="0" dirty="0">
                  <a:solidFill>
                    <a:srgbClr val="000000"/>
                  </a:solidFill>
                  <a:latin typeface="Arial" panose="020B0604020202020204" pitchFamily="34" charset="0"/>
                  <a:ea typeface="MS Mincho" panose="02020609040205080304" pitchFamily="49" charset="-128"/>
                  <a:cs typeface="Arial" panose="020B0604020202020204" pitchFamily="34" charset="0"/>
                </a:rPr>
                <a:t>in the USA. </a:t>
              </a:r>
              <a:r>
                <a:rPr lang="en-GB" sz="1200" b="0" dirty="0" err="1">
                  <a:solidFill>
                    <a:srgbClr val="000000"/>
                  </a:solidFill>
                  <a:latin typeface="Arial" panose="020B0604020202020204" pitchFamily="34" charset="0"/>
                  <a:ea typeface="MS Mincho" panose="02020609040205080304" pitchFamily="49" charset="-128"/>
                  <a:cs typeface="Arial" panose="020B0604020202020204" pitchFamily="34" charset="0"/>
                </a:rPr>
                <a:t>Míght</a:t>
              </a:r>
              <a:r>
                <a:rPr lang="en-GB" sz="1200" b="0" dirty="0">
                  <a:solidFill>
                    <a:srgbClr val="000000"/>
                  </a:solidFill>
                  <a:latin typeface="Arial" panose="020B0604020202020204" pitchFamily="34" charset="0"/>
                  <a:ea typeface="MS Mincho" panose="02020609040205080304" pitchFamily="49" charset="-128"/>
                  <a:cs typeface="Arial" panose="020B0604020202020204" pitchFamily="34" charset="0"/>
                </a:rPr>
                <a:t> be negatives </a:t>
              </a:r>
              <a:r>
                <a:rPr lang="en-GB" sz="1200" b="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containing VHRR imagery, from October 1974 through NOAA-5 end of life in 1979. </a:t>
              </a:r>
            </a:p>
          </p:txBody>
        </p:sp>
      </p:grpSp>
      <p:graphicFrame>
        <p:nvGraphicFramePr>
          <p:cNvPr id="17" name="Table 16">
            <a:extLst>
              <a:ext uri="{FF2B5EF4-FFF2-40B4-BE49-F238E27FC236}">
                <a16:creationId xmlns:a16="http://schemas.microsoft.com/office/drawing/2014/main" id="{C6569C3D-FE6F-00D0-7E26-47AFD00CB8DA}"/>
              </a:ext>
            </a:extLst>
          </p:cNvPr>
          <p:cNvGraphicFramePr>
            <a:graphicFrameLocks noGrp="1"/>
          </p:cNvGraphicFramePr>
          <p:nvPr>
            <p:extLst>
              <p:ext uri="{D42A27DB-BD31-4B8C-83A1-F6EECF244321}">
                <p14:modId xmlns:p14="http://schemas.microsoft.com/office/powerpoint/2010/main" val="2014341679"/>
              </p:ext>
            </p:extLst>
          </p:nvPr>
        </p:nvGraphicFramePr>
        <p:xfrm>
          <a:off x="582289" y="3987083"/>
          <a:ext cx="6204585" cy="1524000"/>
        </p:xfrm>
        <a:graphic>
          <a:graphicData uri="http://schemas.openxmlformats.org/drawingml/2006/table">
            <a:tbl>
              <a:tblPr firstRow="1" firstCol="1" bandRow="1"/>
              <a:tblGrid>
                <a:gridCol w="1550670">
                  <a:extLst>
                    <a:ext uri="{9D8B030D-6E8A-4147-A177-3AD203B41FA5}">
                      <a16:colId xmlns:a16="http://schemas.microsoft.com/office/drawing/2014/main" val="621883164"/>
                    </a:ext>
                  </a:extLst>
                </a:gridCol>
                <a:gridCol w="1551305">
                  <a:extLst>
                    <a:ext uri="{9D8B030D-6E8A-4147-A177-3AD203B41FA5}">
                      <a16:colId xmlns:a16="http://schemas.microsoft.com/office/drawing/2014/main" val="2429180462"/>
                    </a:ext>
                  </a:extLst>
                </a:gridCol>
                <a:gridCol w="1551305">
                  <a:extLst>
                    <a:ext uri="{9D8B030D-6E8A-4147-A177-3AD203B41FA5}">
                      <a16:colId xmlns:a16="http://schemas.microsoft.com/office/drawing/2014/main" val="239632593"/>
                    </a:ext>
                  </a:extLst>
                </a:gridCol>
                <a:gridCol w="1551305">
                  <a:extLst>
                    <a:ext uri="{9D8B030D-6E8A-4147-A177-3AD203B41FA5}">
                      <a16:colId xmlns:a16="http://schemas.microsoft.com/office/drawing/2014/main" val="4147742737"/>
                    </a:ext>
                  </a:extLst>
                </a:gridCol>
              </a:tblGrid>
              <a:tr h="0">
                <a:tc>
                  <a:txBody>
                    <a:bodyPr/>
                    <a:lstStyle/>
                    <a:p>
                      <a:pPr algn="just">
                        <a:buNone/>
                      </a:pPr>
                      <a:r>
                        <a:rPr lang="en-GB"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Instrument</a:t>
                      </a:r>
                      <a:endParaRPr lang="en-GB"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b="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HRIR</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b="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SR</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b="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VHRR</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843357514"/>
                  </a:ext>
                </a:extLst>
              </a:tr>
              <a:tr h="0">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Satellite</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Nimbus-1,-2, and -3</a:t>
                      </a:r>
                      <a:endParaRPr lang="en-GB"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TIROS-M + NOAA-1 to -5</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NOAA-2 to -5</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80872261"/>
                  </a:ext>
                </a:extLst>
              </a:tr>
              <a:tr h="0">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Period</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Aug 1964 – Jan 1970</a:t>
                      </a:r>
                      <a:endParaRPr lang="en-GB"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Jan 1970 – Jul 1979</a:t>
                      </a:r>
                      <a:endParaRPr lang="en-GB"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Nov 1972 – Mar 1978</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387263399"/>
                  </a:ext>
                </a:extLst>
              </a:tr>
              <a:tr h="0">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IR channel</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3.4 – 4.2 µm</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10.5 – 12.5 µm</a:t>
                      </a:r>
                      <a:endParaRPr lang="en-GB"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10.5 – 12.5 µm</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417255070"/>
                  </a:ext>
                </a:extLst>
              </a:tr>
              <a:tr h="0">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Pixel resolution at nadir</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7.5 x 7.5 km</a:t>
                      </a:r>
                      <a:r>
                        <a:rPr lang="en-GB" sz="1000" baseline="30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2</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7.2 x 7.2 km</a:t>
                      </a:r>
                      <a:r>
                        <a:rPr lang="en-GB" sz="1000" baseline="30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2</a:t>
                      </a:r>
                      <a:endParaRPr lang="en-GB"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0.9 x 0.9 km</a:t>
                      </a:r>
                      <a:r>
                        <a:rPr lang="en-GB" sz="1000" baseline="30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2</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620143092"/>
                  </a:ext>
                </a:extLst>
              </a:tr>
              <a:tr h="0">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Swath width</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~4000 km</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~2500 km</a:t>
                      </a:r>
                      <a:endParaRPr lang="en-GB"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2580 km</a:t>
                      </a:r>
                      <a:endParaRPr lang="en-GB"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83768548"/>
                  </a:ext>
                </a:extLst>
              </a:tr>
              <a:tr h="0">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Data available (digital)</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Yes</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No (only daily composites have been digitised)</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No</a:t>
                      </a:r>
                      <a:endParaRPr lang="en-GB"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864533441"/>
                  </a:ext>
                </a:extLst>
              </a:tr>
              <a:tr h="0">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AMV retrieval potentially possible</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Yes: nighttime only</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Yes, if orbit data can be localised</a:t>
                      </a:r>
                      <a:endParaRPr lang="en-GB" sz="12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buNone/>
                      </a:pPr>
                      <a:r>
                        <a:rPr lang="en-GB"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Yes, if data can be digitised</a:t>
                      </a:r>
                      <a:endParaRPr lang="en-GB"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4001067388"/>
                  </a:ext>
                </a:extLst>
              </a:tr>
            </a:tbl>
          </a:graphicData>
        </a:graphic>
      </p:graphicFrame>
      <p:grpSp>
        <p:nvGrpSpPr>
          <p:cNvPr id="20" name="Group 9">
            <a:extLst>
              <a:ext uri="{FF2B5EF4-FFF2-40B4-BE49-F238E27FC236}">
                <a16:creationId xmlns:a16="http://schemas.microsoft.com/office/drawing/2014/main" id="{8F84ADB0-C752-E8D7-5584-4DCEB73EA596}"/>
              </a:ext>
            </a:extLst>
          </p:cNvPr>
          <p:cNvGrpSpPr>
            <a:grpSpLocks noChangeAspect="1"/>
          </p:cNvGrpSpPr>
          <p:nvPr/>
        </p:nvGrpSpPr>
        <p:grpSpPr bwMode="auto">
          <a:xfrm>
            <a:off x="-38954" y="898382"/>
            <a:ext cx="971529" cy="5454968"/>
            <a:chOff x="164975" y="20834"/>
            <a:chExt cx="878633" cy="4929617"/>
          </a:xfrm>
        </p:grpSpPr>
        <p:cxnSp>
          <p:nvCxnSpPr>
            <p:cNvPr id="21" name="Straight Connector 20">
              <a:extLst>
                <a:ext uri="{FF2B5EF4-FFF2-40B4-BE49-F238E27FC236}">
                  <a16:creationId xmlns:a16="http://schemas.microsoft.com/office/drawing/2014/main" id="{440812F1-9173-1AB2-B777-1952A48D15DA}"/>
                </a:ext>
              </a:extLst>
            </p:cNvPr>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11">
              <a:extLst>
                <a:ext uri="{FF2B5EF4-FFF2-40B4-BE49-F238E27FC236}">
                  <a16:creationId xmlns:a16="http://schemas.microsoft.com/office/drawing/2014/main" id="{D4474563-ADD9-7F85-48CD-23BBB88B068B}"/>
                </a:ext>
              </a:extLst>
            </p:cNvPr>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23" name="Picture 2">
              <a:extLst>
                <a:ext uri="{FF2B5EF4-FFF2-40B4-BE49-F238E27FC236}">
                  <a16:creationId xmlns:a16="http://schemas.microsoft.com/office/drawing/2014/main" id="{F9A0F67C-28E4-51F4-1231-ABF55B91406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16">
            <a:extLst>
              <a:ext uri="{FF2B5EF4-FFF2-40B4-BE49-F238E27FC236}">
                <a16:creationId xmlns:a16="http://schemas.microsoft.com/office/drawing/2014/main" id="{D4EDD874-854E-C312-3245-44C4ABA35A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2240" y="6383004"/>
            <a:ext cx="4815416"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5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spc="0" noProof="0" dirty="0"/>
              <a:t>THIR instrument</a:t>
            </a:r>
          </a:p>
        </p:txBody>
      </p:sp>
      <p:pic>
        <p:nvPicPr>
          <p:cNvPr id="19" name="Picture 18"/>
          <p:cNvPicPr>
            <a:picLocks noChangeAspect="1"/>
          </p:cNvPicPr>
          <p:nvPr/>
        </p:nvPicPr>
        <p:blipFill rotWithShape="1">
          <a:blip r:embed="rId3"/>
          <a:srcRect l="4256" r="17873"/>
          <a:stretch/>
        </p:blipFill>
        <p:spPr>
          <a:xfrm>
            <a:off x="674419" y="640080"/>
            <a:ext cx="2177658" cy="2898655"/>
          </a:xfrm>
          <a:prstGeom prst="rect">
            <a:avLst/>
          </a:prstGeom>
        </p:spPr>
      </p:pic>
      <p:sp>
        <p:nvSpPr>
          <p:cNvPr id="20" name="TextBox 19"/>
          <p:cNvSpPr txBox="1"/>
          <p:nvPr/>
        </p:nvSpPr>
        <p:spPr>
          <a:xfrm>
            <a:off x="2750638" y="993574"/>
            <a:ext cx="2415809" cy="1323439"/>
          </a:xfrm>
          <a:prstGeom prst="rect">
            <a:avLst/>
          </a:prstGeom>
          <a:solidFill>
            <a:srgbClr val="FFC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38484E"/>
                </a:solidFill>
                <a:effectLst/>
                <a:uLnTx/>
                <a:uFillTx/>
                <a:latin typeface="Arial" panose="020B0604020202020204" pitchFamily="34" charset="0"/>
                <a:cs typeface="Arial" panose="020B0604020202020204" pitchFamily="34" charset="0"/>
              </a:rPr>
              <a:t>THIR radiometer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1" u="none" strike="noStrike" kern="1200" cap="none" spc="0" normalizeH="0" baseline="0" noProof="0" dirty="0">
                <a:ln>
                  <a:noFill/>
                </a:ln>
                <a:solidFill>
                  <a:srgbClr val="38484E"/>
                </a:solidFill>
                <a:effectLst/>
                <a:uLnTx/>
                <a:uFillTx/>
                <a:latin typeface="Arial" panose="020B0604020202020204" pitchFamily="34" charset="0"/>
                <a:cs typeface="Arial" panose="020B0604020202020204" pitchFamily="34" charset="0"/>
              </a:rPr>
              <a:t>from Hwang, NIMBUS 7 THIR data user’s guide, NASA/Goddard Space Flight </a:t>
            </a:r>
            <a:r>
              <a:rPr kumimoji="0" lang="en-GB" sz="1600" b="0" i="1" u="none" strike="noStrike" kern="1200" cap="none" spc="0" normalizeH="0" baseline="0" noProof="0" dirty="0" err="1">
                <a:ln>
                  <a:noFill/>
                </a:ln>
                <a:solidFill>
                  <a:srgbClr val="38484E"/>
                </a:solidFill>
                <a:effectLst/>
                <a:uLnTx/>
                <a:uFillTx/>
                <a:latin typeface="Arial" panose="020B0604020202020204" pitchFamily="34" charset="0"/>
                <a:cs typeface="Arial" panose="020B0604020202020204" pitchFamily="34" charset="0"/>
              </a:rPr>
              <a:t>Center</a:t>
            </a:r>
            <a:r>
              <a:rPr kumimoji="0" lang="en-GB" sz="1600" b="0" i="1" u="none" strike="noStrike" kern="1200" cap="none" spc="0" normalizeH="0" baseline="0" noProof="0" dirty="0">
                <a:ln>
                  <a:noFill/>
                </a:ln>
                <a:solidFill>
                  <a:srgbClr val="38484E"/>
                </a:solidFill>
                <a:effectLst/>
                <a:uLnTx/>
                <a:uFillTx/>
                <a:latin typeface="Arial" panose="020B0604020202020204" pitchFamily="34" charset="0"/>
                <a:cs typeface="Arial" panose="020B0604020202020204" pitchFamily="34" charset="0"/>
              </a:rPr>
              <a:t>, 1982.</a:t>
            </a:r>
          </a:p>
        </p:txBody>
      </p:sp>
      <p:grpSp>
        <p:nvGrpSpPr>
          <p:cNvPr id="6" name="Group 5">
            <a:extLst>
              <a:ext uri="{FF2B5EF4-FFF2-40B4-BE49-F238E27FC236}">
                <a16:creationId xmlns:a16="http://schemas.microsoft.com/office/drawing/2014/main" id="{12558720-70FE-84F8-DF65-1714C336A0F2}"/>
              </a:ext>
            </a:extLst>
          </p:cNvPr>
          <p:cNvGrpSpPr>
            <a:grpSpLocks noChangeAspect="1"/>
          </p:cNvGrpSpPr>
          <p:nvPr/>
        </p:nvGrpSpPr>
        <p:grpSpPr>
          <a:xfrm>
            <a:off x="5250264" y="993574"/>
            <a:ext cx="6277779" cy="2681443"/>
            <a:chOff x="1739237" y="1942776"/>
            <a:chExt cx="5934678" cy="2258831"/>
          </a:xfrm>
        </p:grpSpPr>
        <p:grpSp>
          <p:nvGrpSpPr>
            <p:cNvPr id="21" name="Group 20"/>
            <p:cNvGrpSpPr>
              <a:grpSpLocks noChangeAspect="1"/>
            </p:cNvGrpSpPr>
            <p:nvPr/>
          </p:nvGrpSpPr>
          <p:grpSpPr>
            <a:xfrm>
              <a:off x="1739237" y="1942776"/>
              <a:ext cx="5934678" cy="2258831"/>
              <a:chOff x="516835" y="1466490"/>
              <a:chExt cx="11675165" cy="4443753"/>
            </a:xfrm>
          </p:grpSpPr>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t="4748"/>
              <a:stretch/>
            </p:blipFill>
            <p:spPr>
              <a:xfrm>
                <a:off x="516835" y="1669774"/>
                <a:ext cx="11675165" cy="4240469"/>
              </a:xfrm>
              <a:prstGeom prst="rect">
                <a:avLst/>
              </a:prstGeom>
            </p:spPr>
          </p:pic>
          <p:sp>
            <p:nvSpPr>
              <p:cNvPr id="34" name="Rectangle 33"/>
              <p:cNvSpPr/>
              <p:nvPr/>
            </p:nvSpPr>
            <p:spPr bwMode="auto">
              <a:xfrm>
                <a:off x="4630719" y="1466490"/>
                <a:ext cx="2690191" cy="238205"/>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fr-FR" sz="900" b="1" i="0" u="none" strike="noStrike" kern="1200" cap="none" spc="0" normalizeH="0" baseline="0" noProof="0" dirty="0">
                  <a:ln>
                    <a:noFill/>
                  </a:ln>
                  <a:solidFill>
                    <a:prstClr val="white"/>
                  </a:solidFill>
                  <a:effectLst/>
                  <a:uLnTx/>
                  <a:uFillTx/>
                  <a:latin typeface="Tahoma" pitchFamily="34" charset="0"/>
                  <a:ea typeface="+mn-ea"/>
                  <a:cs typeface="+mn-cs"/>
                </a:endParaRPr>
              </a:p>
            </p:txBody>
          </p:sp>
        </p:grpSp>
        <p:sp>
          <p:nvSpPr>
            <p:cNvPr id="3" name="TextBox 2"/>
            <p:cNvSpPr txBox="1"/>
            <p:nvPr/>
          </p:nvSpPr>
          <p:spPr>
            <a:xfrm>
              <a:off x="5197860" y="2974428"/>
              <a:ext cx="115288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mn-cs"/>
                </a:rPr>
                <a:t>Nimbus 7</a:t>
              </a:r>
            </a:p>
          </p:txBody>
        </p:sp>
        <p:sp>
          <p:nvSpPr>
            <p:cNvPr id="16" name="TextBox 15"/>
            <p:cNvSpPr txBox="1"/>
            <p:nvPr/>
          </p:nvSpPr>
          <p:spPr>
            <a:xfrm rot="16200000">
              <a:off x="1626981" y="2893937"/>
              <a:ext cx="116891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mn-cs"/>
                </a:rPr>
                <a:t>Nimbus 4</a:t>
              </a:r>
            </a:p>
          </p:txBody>
        </p:sp>
        <p:sp>
          <p:nvSpPr>
            <p:cNvPr id="18" name="TextBox 17"/>
            <p:cNvSpPr txBox="1"/>
            <p:nvPr/>
          </p:nvSpPr>
          <p:spPr>
            <a:xfrm rot="16200000">
              <a:off x="2711093" y="2892187"/>
              <a:ext cx="116249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mn-cs"/>
                </a:rPr>
                <a:t>Nimbus 5</a:t>
              </a:r>
            </a:p>
          </p:txBody>
        </p:sp>
        <p:sp>
          <p:nvSpPr>
            <p:cNvPr id="22" name="TextBox 21"/>
            <p:cNvSpPr txBox="1"/>
            <p:nvPr/>
          </p:nvSpPr>
          <p:spPr>
            <a:xfrm rot="16200000">
              <a:off x="3538789" y="2887526"/>
              <a:ext cx="115608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mn-cs"/>
                </a:rPr>
                <a:t>Nimbus 6</a:t>
              </a:r>
            </a:p>
          </p:txBody>
        </p:sp>
      </p:grpSp>
      <p:graphicFrame>
        <p:nvGraphicFramePr>
          <p:cNvPr id="7" name="Table 6">
            <a:extLst>
              <a:ext uri="{FF2B5EF4-FFF2-40B4-BE49-F238E27FC236}">
                <a16:creationId xmlns:a16="http://schemas.microsoft.com/office/drawing/2014/main" id="{9C9E41E7-138D-2178-9520-1DF1BE15C0BB}"/>
              </a:ext>
            </a:extLst>
          </p:cNvPr>
          <p:cNvGraphicFramePr>
            <a:graphicFrameLocks noGrp="1"/>
          </p:cNvGraphicFramePr>
          <p:nvPr>
            <p:extLst>
              <p:ext uri="{D42A27DB-BD31-4B8C-83A1-F6EECF244321}">
                <p14:modId xmlns:p14="http://schemas.microsoft.com/office/powerpoint/2010/main" val="3673664466"/>
              </p:ext>
            </p:extLst>
          </p:nvPr>
        </p:nvGraphicFramePr>
        <p:xfrm>
          <a:off x="1786568" y="3755708"/>
          <a:ext cx="7926388" cy="2462212"/>
        </p:xfrm>
        <a:graphic>
          <a:graphicData uri="http://schemas.openxmlformats.org/drawingml/2006/table">
            <a:tbl>
              <a:tblPr firstRow="1" firstCol="1" bandRow="1"/>
              <a:tblGrid>
                <a:gridCol w="1156039">
                  <a:extLst>
                    <a:ext uri="{9D8B030D-6E8A-4147-A177-3AD203B41FA5}">
                      <a16:colId xmlns:a16="http://schemas.microsoft.com/office/drawing/2014/main" val="20000"/>
                    </a:ext>
                  </a:extLst>
                </a:gridCol>
                <a:gridCol w="2455477">
                  <a:extLst>
                    <a:ext uri="{9D8B030D-6E8A-4147-A177-3AD203B41FA5}">
                      <a16:colId xmlns:a16="http://schemas.microsoft.com/office/drawing/2014/main" val="20001"/>
                    </a:ext>
                  </a:extLst>
                </a:gridCol>
                <a:gridCol w="1465177">
                  <a:extLst>
                    <a:ext uri="{9D8B030D-6E8A-4147-A177-3AD203B41FA5}">
                      <a16:colId xmlns:a16="http://schemas.microsoft.com/office/drawing/2014/main" val="20002"/>
                    </a:ext>
                  </a:extLst>
                </a:gridCol>
                <a:gridCol w="1280077">
                  <a:extLst>
                    <a:ext uri="{9D8B030D-6E8A-4147-A177-3AD203B41FA5}">
                      <a16:colId xmlns:a16="http://schemas.microsoft.com/office/drawing/2014/main" val="20003"/>
                    </a:ext>
                  </a:extLst>
                </a:gridCol>
                <a:gridCol w="1569618">
                  <a:extLst>
                    <a:ext uri="{9D8B030D-6E8A-4147-A177-3AD203B41FA5}">
                      <a16:colId xmlns:a16="http://schemas.microsoft.com/office/drawing/2014/main" val="20004"/>
                    </a:ext>
                  </a:extLst>
                </a:gridCol>
              </a:tblGrid>
              <a:tr h="423032">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b="1" dirty="0">
                          <a:solidFill>
                            <a:srgbClr val="000000"/>
                          </a:solidFill>
                          <a:effectLst/>
                          <a:latin typeface="Roboto" panose="02000000000000000000" pitchFamily="2" charset="0"/>
                          <a:ea typeface="Roboto" panose="02000000000000000000" pitchFamily="2" charset="0"/>
                        </a:rPr>
                        <a:t>Satellite</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b="1" dirty="0">
                          <a:solidFill>
                            <a:srgbClr val="000000"/>
                          </a:solidFill>
                          <a:effectLst/>
                          <a:latin typeface="Roboto" panose="02000000000000000000" pitchFamily="2" charset="0"/>
                          <a:ea typeface="Roboto" panose="02000000000000000000" pitchFamily="2" charset="0"/>
                        </a:rPr>
                        <a:t>Resolution at nadir</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b="1" dirty="0">
                          <a:solidFill>
                            <a:srgbClr val="000000"/>
                          </a:solidFill>
                          <a:effectLst/>
                          <a:latin typeface="Roboto" panose="02000000000000000000" pitchFamily="2" charset="0"/>
                          <a:ea typeface="Roboto" panose="02000000000000000000" pitchFamily="2" charset="0"/>
                        </a:rPr>
                        <a:t>Start date</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b="1" dirty="0">
                          <a:solidFill>
                            <a:srgbClr val="000000"/>
                          </a:solidFill>
                          <a:effectLst/>
                          <a:latin typeface="Roboto" panose="02000000000000000000" pitchFamily="2" charset="0"/>
                          <a:ea typeface="Roboto" panose="02000000000000000000" pitchFamily="2" charset="0"/>
                        </a:rPr>
                        <a:t>End date</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b="1" dirty="0">
                          <a:solidFill>
                            <a:srgbClr val="000000"/>
                          </a:solidFill>
                          <a:effectLst/>
                          <a:latin typeface="Roboto" panose="02000000000000000000" pitchFamily="2" charset="0"/>
                          <a:ea typeface="Roboto" panose="02000000000000000000" pitchFamily="2" charset="0"/>
                        </a:rPr>
                        <a:t>Wavelength</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00"/>
                  </a:ext>
                </a:extLst>
              </a:tr>
              <a:tr h="509795">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Nimbus-4</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de-DE" sz="1600" dirty="0">
                          <a:solidFill>
                            <a:srgbClr val="000000"/>
                          </a:solidFill>
                          <a:effectLst/>
                          <a:latin typeface="Roboto" panose="02000000000000000000" pitchFamily="2" charset="0"/>
                          <a:ea typeface="Roboto" panose="02000000000000000000" pitchFamily="2" charset="0"/>
                        </a:rPr>
                        <a:t>22 km x 22 km</a:t>
                      </a:r>
                      <a:br>
                        <a:rPr lang="de-DE" sz="1600" dirty="0">
                          <a:solidFill>
                            <a:srgbClr val="000000"/>
                          </a:solidFill>
                          <a:effectLst/>
                          <a:latin typeface="Roboto" panose="02000000000000000000" pitchFamily="2" charset="0"/>
                          <a:ea typeface="Roboto" panose="02000000000000000000" pitchFamily="2" charset="0"/>
                        </a:rPr>
                      </a:br>
                      <a:r>
                        <a:rPr lang="de-DE" sz="1600" b="1" dirty="0">
                          <a:solidFill>
                            <a:srgbClr val="000000"/>
                          </a:solidFill>
                          <a:effectLst/>
                          <a:latin typeface="Roboto" panose="02000000000000000000" pitchFamily="2" charset="0"/>
                          <a:ea typeface="Roboto" panose="02000000000000000000" pitchFamily="2" charset="0"/>
                        </a:rPr>
                        <a:t>8 km x 8 km</a:t>
                      </a:r>
                      <a:endParaRPr lang="fr-FR" sz="1600" b="1"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13/04/1970</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02/04/1971</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6.7 </a:t>
                      </a:r>
                      <a:r>
                        <a:rPr lang="en-GB" sz="1600" dirty="0">
                          <a:solidFill>
                            <a:srgbClr val="000000"/>
                          </a:solidFill>
                          <a:effectLst/>
                          <a:latin typeface="Roboto" panose="02000000000000000000" pitchFamily="2" charset="0"/>
                          <a:ea typeface="Roboto" panose="02000000000000000000" pitchFamily="2" charset="0"/>
                          <a:sym typeface="Symbol" panose="05050102010706020507" pitchFamily="18" charset="2"/>
                        </a:rPr>
                        <a:t></a:t>
                      </a:r>
                      <a:r>
                        <a:rPr lang="en-GB" sz="1600" dirty="0">
                          <a:solidFill>
                            <a:srgbClr val="000000"/>
                          </a:solidFill>
                          <a:effectLst/>
                          <a:latin typeface="Roboto" panose="02000000000000000000" pitchFamily="2" charset="0"/>
                          <a:ea typeface="Roboto" panose="02000000000000000000" pitchFamily="2" charset="0"/>
                        </a:rPr>
                        <a:t>m (WV)</a:t>
                      </a:r>
                      <a:br>
                        <a:rPr lang="en-GB" sz="1600" dirty="0">
                          <a:solidFill>
                            <a:srgbClr val="000000"/>
                          </a:solidFill>
                          <a:effectLst/>
                          <a:latin typeface="Roboto" panose="02000000000000000000" pitchFamily="2" charset="0"/>
                          <a:ea typeface="Roboto" panose="02000000000000000000" pitchFamily="2" charset="0"/>
                        </a:rPr>
                      </a:br>
                      <a:r>
                        <a:rPr lang="en-GB" sz="1600" b="1" dirty="0">
                          <a:solidFill>
                            <a:srgbClr val="000000"/>
                          </a:solidFill>
                          <a:effectLst/>
                          <a:latin typeface="Roboto" panose="02000000000000000000" pitchFamily="2" charset="0"/>
                          <a:ea typeface="Roboto" panose="02000000000000000000" pitchFamily="2" charset="0"/>
                        </a:rPr>
                        <a:t>11.5 </a:t>
                      </a:r>
                      <a:r>
                        <a:rPr lang="en-GB" sz="1600" b="1" dirty="0">
                          <a:solidFill>
                            <a:srgbClr val="000000"/>
                          </a:solidFill>
                          <a:effectLst/>
                          <a:latin typeface="Roboto" panose="02000000000000000000" pitchFamily="2" charset="0"/>
                          <a:ea typeface="Roboto" panose="02000000000000000000" pitchFamily="2" charset="0"/>
                          <a:sym typeface="Symbol" panose="05050102010706020507" pitchFamily="18" charset="2"/>
                        </a:rPr>
                        <a:t></a:t>
                      </a:r>
                      <a:r>
                        <a:rPr lang="en-GB" sz="1600" b="1" dirty="0">
                          <a:solidFill>
                            <a:srgbClr val="000000"/>
                          </a:solidFill>
                          <a:effectLst/>
                          <a:latin typeface="Roboto" panose="02000000000000000000" pitchFamily="2" charset="0"/>
                          <a:ea typeface="Roboto" panose="02000000000000000000" pitchFamily="2" charset="0"/>
                        </a:rPr>
                        <a:t>m (IR)</a:t>
                      </a:r>
                      <a:endParaRPr lang="fr-FR" sz="1600" b="1"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509795">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a:solidFill>
                            <a:srgbClr val="000000"/>
                          </a:solidFill>
                          <a:effectLst/>
                          <a:latin typeface="Roboto" panose="02000000000000000000" pitchFamily="2" charset="0"/>
                          <a:ea typeface="Roboto" panose="02000000000000000000" pitchFamily="2" charset="0"/>
                        </a:rPr>
                        <a:t>Nimbus-5</a:t>
                      </a:r>
                      <a:endParaRPr lang="fr-FR" sz="160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de-DE" sz="1600" dirty="0">
                          <a:solidFill>
                            <a:srgbClr val="000000"/>
                          </a:solidFill>
                          <a:effectLst/>
                          <a:latin typeface="Roboto" panose="02000000000000000000" pitchFamily="2" charset="0"/>
                          <a:ea typeface="Roboto" panose="02000000000000000000" pitchFamily="2" charset="0"/>
                        </a:rPr>
                        <a:t>22 km x 22 km</a:t>
                      </a:r>
                      <a:br>
                        <a:rPr lang="de-DE" sz="1600" dirty="0">
                          <a:solidFill>
                            <a:srgbClr val="000000"/>
                          </a:solidFill>
                          <a:effectLst/>
                          <a:latin typeface="Roboto" panose="02000000000000000000" pitchFamily="2" charset="0"/>
                          <a:ea typeface="Roboto" panose="02000000000000000000" pitchFamily="2" charset="0"/>
                        </a:rPr>
                      </a:br>
                      <a:r>
                        <a:rPr lang="de-DE" sz="1600" b="1" dirty="0">
                          <a:solidFill>
                            <a:srgbClr val="000000"/>
                          </a:solidFill>
                          <a:effectLst/>
                          <a:latin typeface="Roboto" panose="02000000000000000000" pitchFamily="2" charset="0"/>
                          <a:ea typeface="Roboto" panose="02000000000000000000" pitchFamily="2" charset="0"/>
                        </a:rPr>
                        <a:t>8 km x 8 km</a:t>
                      </a:r>
                      <a:endParaRPr lang="fr-FR" sz="1600" b="1"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19/12/1972</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02/03/1975</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6.7 </a:t>
                      </a:r>
                      <a:r>
                        <a:rPr lang="en-GB" sz="1600" dirty="0">
                          <a:solidFill>
                            <a:srgbClr val="000000"/>
                          </a:solidFill>
                          <a:effectLst/>
                          <a:latin typeface="Roboto" panose="02000000000000000000" pitchFamily="2" charset="0"/>
                          <a:ea typeface="Roboto" panose="02000000000000000000" pitchFamily="2" charset="0"/>
                          <a:sym typeface="Symbol" panose="05050102010706020507" pitchFamily="18" charset="2"/>
                        </a:rPr>
                        <a:t></a:t>
                      </a:r>
                      <a:r>
                        <a:rPr lang="en-GB" sz="1600" dirty="0">
                          <a:solidFill>
                            <a:srgbClr val="000000"/>
                          </a:solidFill>
                          <a:effectLst/>
                          <a:latin typeface="Roboto" panose="02000000000000000000" pitchFamily="2" charset="0"/>
                          <a:ea typeface="Roboto" panose="02000000000000000000" pitchFamily="2" charset="0"/>
                        </a:rPr>
                        <a:t>m (VW)</a:t>
                      </a:r>
                      <a:br>
                        <a:rPr lang="en-GB" sz="1600" dirty="0">
                          <a:solidFill>
                            <a:srgbClr val="000000"/>
                          </a:solidFill>
                          <a:effectLst/>
                          <a:latin typeface="Roboto" panose="02000000000000000000" pitchFamily="2" charset="0"/>
                          <a:ea typeface="Roboto" panose="02000000000000000000" pitchFamily="2" charset="0"/>
                        </a:rPr>
                      </a:br>
                      <a:r>
                        <a:rPr lang="en-GB" sz="1600" b="1" dirty="0">
                          <a:solidFill>
                            <a:srgbClr val="000000"/>
                          </a:solidFill>
                          <a:effectLst/>
                          <a:latin typeface="Roboto" panose="02000000000000000000" pitchFamily="2" charset="0"/>
                          <a:ea typeface="Roboto" panose="02000000000000000000" pitchFamily="2" charset="0"/>
                        </a:rPr>
                        <a:t>11.5 </a:t>
                      </a:r>
                      <a:r>
                        <a:rPr lang="en-GB" sz="1600" b="1" dirty="0">
                          <a:solidFill>
                            <a:srgbClr val="000000"/>
                          </a:solidFill>
                          <a:effectLst/>
                          <a:latin typeface="Roboto" panose="02000000000000000000" pitchFamily="2" charset="0"/>
                          <a:ea typeface="Roboto" panose="02000000000000000000" pitchFamily="2" charset="0"/>
                          <a:sym typeface="Symbol" panose="05050102010706020507" pitchFamily="18" charset="2"/>
                        </a:rPr>
                        <a:t></a:t>
                      </a:r>
                      <a:r>
                        <a:rPr lang="en-GB" sz="1600" b="1" dirty="0">
                          <a:solidFill>
                            <a:srgbClr val="000000"/>
                          </a:solidFill>
                          <a:effectLst/>
                          <a:latin typeface="Roboto" panose="02000000000000000000" pitchFamily="2" charset="0"/>
                          <a:ea typeface="Roboto" panose="02000000000000000000" pitchFamily="2" charset="0"/>
                        </a:rPr>
                        <a:t>m (IR)</a:t>
                      </a:r>
                      <a:endParaRPr lang="fr-FR" sz="1600" b="1"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509795">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a:solidFill>
                            <a:srgbClr val="000000"/>
                          </a:solidFill>
                          <a:effectLst/>
                          <a:latin typeface="Roboto" panose="02000000000000000000" pitchFamily="2" charset="0"/>
                          <a:ea typeface="Roboto" panose="02000000000000000000" pitchFamily="2" charset="0"/>
                        </a:rPr>
                        <a:t>Nimbus-6</a:t>
                      </a:r>
                      <a:endParaRPr lang="fr-FR" sz="160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de-DE" sz="1600" dirty="0">
                          <a:solidFill>
                            <a:srgbClr val="000000"/>
                          </a:solidFill>
                          <a:effectLst/>
                          <a:latin typeface="Roboto" panose="02000000000000000000" pitchFamily="2" charset="0"/>
                          <a:ea typeface="Roboto" panose="02000000000000000000" pitchFamily="2" charset="0"/>
                        </a:rPr>
                        <a:t>22 km x 22 km</a:t>
                      </a:r>
                      <a:br>
                        <a:rPr lang="de-DE" sz="1600" dirty="0">
                          <a:solidFill>
                            <a:srgbClr val="000000"/>
                          </a:solidFill>
                          <a:effectLst/>
                          <a:latin typeface="Roboto" panose="02000000000000000000" pitchFamily="2" charset="0"/>
                          <a:ea typeface="Roboto" panose="02000000000000000000" pitchFamily="2" charset="0"/>
                        </a:rPr>
                      </a:br>
                      <a:r>
                        <a:rPr lang="de-DE" sz="1600" b="1" dirty="0">
                          <a:solidFill>
                            <a:srgbClr val="000000"/>
                          </a:solidFill>
                          <a:effectLst/>
                          <a:latin typeface="Roboto" panose="02000000000000000000" pitchFamily="2" charset="0"/>
                          <a:ea typeface="Roboto" panose="02000000000000000000" pitchFamily="2" charset="0"/>
                        </a:rPr>
                        <a:t>8 km x 8 km</a:t>
                      </a:r>
                      <a:endParaRPr lang="fr-FR" sz="1600" b="1"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28/08/1975</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12/08/1977</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6.7 </a:t>
                      </a:r>
                      <a:r>
                        <a:rPr lang="en-GB" sz="1600" dirty="0">
                          <a:solidFill>
                            <a:srgbClr val="000000"/>
                          </a:solidFill>
                          <a:effectLst/>
                          <a:latin typeface="Roboto" panose="02000000000000000000" pitchFamily="2" charset="0"/>
                          <a:ea typeface="Roboto" panose="02000000000000000000" pitchFamily="2" charset="0"/>
                          <a:sym typeface="Symbol" panose="05050102010706020507" pitchFamily="18" charset="2"/>
                        </a:rPr>
                        <a:t></a:t>
                      </a:r>
                      <a:r>
                        <a:rPr lang="en-GB" sz="1600" dirty="0">
                          <a:solidFill>
                            <a:srgbClr val="000000"/>
                          </a:solidFill>
                          <a:effectLst/>
                          <a:latin typeface="Roboto" panose="02000000000000000000" pitchFamily="2" charset="0"/>
                          <a:ea typeface="Roboto" panose="02000000000000000000" pitchFamily="2" charset="0"/>
                        </a:rPr>
                        <a:t>m (VW)</a:t>
                      </a:r>
                      <a:br>
                        <a:rPr lang="en-GB" sz="1600" dirty="0">
                          <a:solidFill>
                            <a:srgbClr val="000000"/>
                          </a:solidFill>
                          <a:effectLst/>
                          <a:latin typeface="Roboto" panose="02000000000000000000" pitchFamily="2" charset="0"/>
                          <a:ea typeface="Roboto" panose="02000000000000000000" pitchFamily="2" charset="0"/>
                        </a:rPr>
                      </a:br>
                      <a:r>
                        <a:rPr lang="en-GB" sz="1600" b="1" dirty="0">
                          <a:solidFill>
                            <a:srgbClr val="000000"/>
                          </a:solidFill>
                          <a:effectLst/>
                          <a:latin typeface="Roboto" panose="02000000000000000000" pitchFamily="2" charset="0"/>
                          <a:ea typeface="Roboto" panose="02000000000000000000" pitchFamily="2" charset="0"/>
                        </a:rPr>
                        <a:t>11.5 </a:t>
                      </a:r>
                      <a:r>
                        <a:rPr lang="en-GB" sz="1600" b="1" dirty="0">
                          <a:solidFill>
                            <a:srgbClr val="000000"/>
                          </a:solidFill>
                          <a:effectLst/>
                          <a:latin typeface="Roboto" panose="02000000000000000000" pitchFamily="2" charset="0"/>
                          <a:ea typeface="Roboto" panose="02000000000000000000" pitchFamily="2" charset="0"/>
                          <a:sym typeface="Symbol" panose="05050102010706020507" pitchFamily="18" charset="2"/>
                        </a:rPr>
                        <a:t></a:t>
                      </a:r>
                      <a:r>
                        <a:rPr lang="en-GB" sz="1600" b="1" dirty="0">
                          <a:solidFill>
                            <a:srgbClr val="000000"/>
                          </a:solidFill>
                          <a:effectLst/>
                          <a:latin typeface="Roboto" panose="02000000000000000000" pitchFamily="2" charset="0"/>
                          <a:ea typeface="Roboto" panose="02000000000000000000" pitchFamily="2" charset="0"/>
                        </a:rPr>
                        <a:t>m (IR)</a:t>
                      </a:r>
                      <a:endParaRPr lang="fr-FR" sz="1600" b="1"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509795">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Nimbus-7</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b="1" dirty="0">
                          <a:solidFill>
                            <a:srgbClr val="000000"/>
                          </a:solidFill>
                          <a:effectLst/>
                          <a:latin typeface="Roboto" panose="02000000000000000000" pitchFamily="2" charset="0"/>
                          <a:ea typeface="Roboto" panose="02000000000000000000" pitchFamily="2" charset="0"/>
                        </a:rPr>
                        <a:t>6.7 km x 6.7 km</a:t>
                      </a:r>
                      <a:endParaRPr lang="fr-FR" sz="1600" b="1"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30/10/1978</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14/05/1985</a:t>
                      </a:r>
                      <a:endParaRPr lang="fr-FR" sz="1600"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2088170" rtl="0" eaLnBrk="1" latinLnBrk="0" hangingPunct="1">
                        <a:defRPr sz="8200" kern="1200">
                          <a:solidFill>
                            <a:schemeClr val="tx1"/>
                          </a:solidFill>
                          <a:latin typeface="Calibri"/>
                        </a:defRPr>
                      </a:lvl1pPr>
                      <a:lvl2pPr marL="2088170" algn="l" defTabSz="2088170" rtl="0" eaLnBrk="1" latinLnBrk="0" hangingPunct="1">
                        <a:defRPr sz="8200" kern="1200">
                          <a:solidFill>
                            <a:schemeClr val="tx1"/>
                          </a:solidFill>
                          <a:latin typeface="Calibri"/>
                        </a:defRPr>
                      </a:lvl2pPr>
                      <a:lvl3pPr marL="4176339" algn="l" defTabSz="2088170" rtl="0" eaLnBrk="1" latinLnBrk="0" hangingPunct="1">
                        <a:defRPr sz="8200" kern="1200">
                          <a:solidFill>
                            <a:schemeClr val="tx1"/>
                          </a:solidFill>
                          <a:latin typeface="Calibri"/>
                        </a:defRPr>
                      </a:lvl3pPr>
                      <a:lvl4pPr marL="6264509" algn="l" defTabSz="2088170" rtl="0" eaLnBrk="1" latinLnBrk="0" hangingPunct="1">
                        <a:defRPr sz="8200" kern="1200">
                          <a:solidFill>
                            <a:schemeClr val="tx1"/>
                          </a:solidFill>
                          <a:latin typeface="Calibri"/>
                        </a:defRPr>
                      </a:lvl4pPr>
                      <a:lvl5pPr marL="8352678" algn="l" defTabSz="2088170" rtl="0" eaLnBrk="1" latinLnBrk="0" hangingPunct="1">
                        <a:defRPr sz="8200" kern="1200">
                          <a:solidFill>
                            <a:schemeClr val="tx1"/>
                          </a:solidFill>
                          <a:latin typeface="Calibri"/>
                        </a:defRPr>
                      </a:lvl5pPr>
                      <a:lvl6pPr marL="10440848" algn="l" defTabSz="2088170" rtl="0" eaLnBrk="1" latinLnBrk="0" hangingPunct="1">
                        <a:defRPr sz="8200" kern="1200">
                          <a:solidFill>
                            <a:schemeClr val="tx1"/>
                          </a:solidFill>
                          <a:latin typeface="Calibri"/>
                        </a:defRPr>
                      </a:lvl6pPr>
                      <a:lvl7pPr marL="12529017" algn="l" defTabSz="2088170" rtl="0" eaLnBrk="1" latinLnBrk="0" hangingPunct="1">
                        <a:defRPr sz="8200" kern="1200">
                          <a:solidFill>
                            <a:schemeClr val="tx1"/>
                          </a:solidFill>
                          <a:latin typeface="Calibri"/>
                        </a:defRPr>
                      </a:lvl7pPr>
                      <a:lvl8pPr marL="14617187" algn="l" defTabSz="2088170" rtl="0" eaLnBrk="1" latinLnBrk="0" hangingPunct="1">
                        <a:defRPr sz="8200" kern="1200">
                          <a:solidFill>
                            <a:schemeClr val="tx1"/>
                          </a:solidFill>
                          <a:latin typeface="Calibri"/>
                        </a:defRPr>
                      </a:lvl8pPr>
                      <a:lvl9pPr marL="16705356" algn="l" defTabSz="2088170" rtl="0" eaLnBrk="1" latinLnBrk="0" hangingPunct="1">
                        <a:defRPr sz="8200" kern="1200">
                          <a:solidFill>
                            <a:schemeClr val="tx1"/>
                          </a:solidFill>
                          <a:latin typeface="Calibri"/>
                        </a:defRPr>
                      </a:lvl9pPr>
                    </a:lstStyle>
                    <a:p>
                      <a:pPr algn="ctr">
                        <a:spcAft>
                          <a:spcPts val="0"/>
                        </a:spcAft>
                      </a:pPr>
                      <a:r>
                        <a:rPr lang="en-GB" sz="1600" dirty="0">
                          <a:solidFill>
                            <a:srgbClr val="000000"/>
                          </a:solidFill>
                          <a:effectLst/>
                          <a:latin typeface="Roboto" panose="02000000000000000000" pitchFamily="2" charset="0"/>
                          <a:ea typeface="Roboto" panose="02000000000000000000" pitchFamily="2" charset="0"/>
                        </a:rPr>
                        <a:t>6.7 </a:t>
                      </a:r>
                      <a:r>
                        <a:rPr lang="en-GB" sz="1600" dirty="0">
                          <a:solidFill>
                            <a:srgbClr val="000000"/>
                          </a:solidFill>
                          <a:effectLst/>
                          <a:latin typeface="Roboto" panose="02000000000000000000" pitchFamily="2" charset="0"/>
                          <a:ea typeface="Roboto" panose="02000000000000000000" pitchFamily="2" charset="0"/>
                          <a:sym typeface="Symbol" panose="05050102010706020507" pitchFamily="18" charset="2"/>
                        </a:rPr>
                        <a:t></a:t>
                      </a:r>
                      <a:r>
                        <a:rPr lang="en-GB" sz="1600" dirty="0">
                          <a:solidFill>
                            <a:srgbClr val="000000"/>
                          </a:solidFill>
                          <a:effectLst/>
                          <a:latin typeface="Roboto" panose="02000000000000000000" pitchFamily="2" charset="0"/>
                          <a:ea typeface="Roboto" panose="02000000000000000000" pitchFamily="2" charset="0"/>
                        </a:rPr>
                        <a:t>m (WV)</a:t>
                      </a:r>
                      <a:br>
                        <a:rPr lang="en-GB" sz="1600" dirty="0">
                          <a:solidFill>
                            <a:srgbClr val="000000"/>
                          </a:solidFill>
                          <a:effectLst/>
                          <a:latin typeface="Roboto" panose="02000000000000000000" pitchFamily="2" charset="0"/>
                          <a:ea typeface="Roboto" panose="02000000000000000000" pitchFamily="2" charset="0"/>
                        </a:rPr>
                      </a:br>
                      <a:r>
                        <a:rPr lang="en-GB" sz="1600" b="1" dirty="0">
                          <a:solidFill>
                            <a:srgbClr val="000000"/>
                          </a:solidFill>
                          <a:effectLst/>
                          <a:latin typeface="Roboto" panose="02000000000000000000" pitchFamily="2" charset="0"/>
                          <a:ea typeface="Roboto" panose="02000000000000000000" pitchFamily="2" charset="0"/>
                        </a:rPr>
                        <a:t>11.5 </a:t>
                      </a:r>
                      <a:r>
                        <a:rPr lang="en-GB" sz="1600" b="1" dirty="0">
                          <a:solidFill>
                            <a:srgbClr val="000000"/>
                          </a:solidFill>
                          <a:effectLst/>
                          <a:latin typeface="Roboto" panose="02000000000000000000" pitchFamily="2" charset="0"/>
                          <a:ea typeface="Roboto" panose="02000000000000000000" pitchFamily="2" charset="0"/>
                          <a:sym typeface="Symbol" panose="05050102010706020507" pitchFamily="18" charset="2"/>
                        </a:rPr>
                        <a:t></a:t>
                      </a:r>
                      <a:r>
                        <a:rPr lang="en-GB" sz="1600" b="1" dirty="0">
                          <a:solidFill>
                            <a:srgbClr val="000000"/>
                          </a:solidFill>
                          <a:effectLst/>
                          <a:latin typeface="Roboto" panose="02000000000000000000" pitchFamily="2" charset="0"/>
                          <a:ea typeface="Roboto" panose="02000000000000000000" pitchFamily="2" charset="0"/>
                        </a:rPr>
                        <a:t>m (IR)</a:t>
                      </a:r>
                      <a:endParaRPr lang="fr-FR" sz="1600" b="1" dirty="0">
                        <a:effectLst/>
                        <a:latin typeface="Roboto" panose="02000000000000000000" pitchFamily="2" charset="0"/>
                        <a:ea typeface="Roboto" panose="02000000000000000000" pitchFamily="2" charset="0"/>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bl>
          </a:graphicData>
        </a:graphic>
      </p:graphicFrame>
      <p:grpSp>
        <p:nvGrpSpPr>
          <p:cNvPr id="5" name="Group 9">
            <a:extLst>
              <a:ext uri="{FF2B5EF4-FFF2-40B4-BE49-F238E27FC236}">
                <a16:creationId xmlns:a16="http://schemas.microsoft.com/office/drawing/2014/main" id="{1CB7E006-8308-983E-E3DC-C73166C7E01E}"/>
              </a:ext>
            </a:extLst>
          </p:cNvPr>
          <p:cNvGrpSpPr>
            <a:grpSpLocks noChangeAspect="1"/>
          </p:cNvGrpSpPr>
          <p:nvPr/>
        </p:nvGrpSpPr>
        <p:grpSpPr bwMode="auto">
          <a:xfrm>
            <a:off x="-38954" y="898382"/>
            <a:ext cx="971529" cy="5454968"/>
            <a:chOff x="164975" y="20834"/>
            <a:chExt cx="878633" cy="4929617"/>
          </a:xfrm>
        </p:grpSpPr>
        <p:cxnSp>
          <p:nvCxnSpPr>
            <p:cNvPr id="8" name="Straight Connector 7">
              <a:extLst>
                <a:ext uri="{FF2B5EF4-FFF2-40B4-BE49-F238E27FC236}">
                  <a16:creationId xmlns:a16="http://schemas.microsoft.com/office/drawing/2014/main" id="{7635B43B-8962-7DC3-7687-43FAD641585B}"/>
                </a:ext>
              </a:extLst>
            </p:cNvPr>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9" name="TextBox 11">
              <a:extLst>
                <a:ext uri="{FF2B5EF4-FFF2-40B4-BE49-F238E27FC236}">
                  <a16:creationId xmlns:a16="http://schemas.microsoft.com/office/drawing/2014/main" id="{CFABA5BB-BEC9-6413-0980-F27C9794A1BB}"/>
                </a:ext>
              </a:extLst>
            </p:cNvPr>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10" name="Picture 2">
              <a:extLst>
                <a:ext uri="{FF2B5EF4-FFF2-40B4-BE49-F238E27FC236}">
                  <a16:creationId xmlns:a16="http://schemas.microsoft.com/office/drawing/2014/main" id="{4D7AD8F1-FB45-5AFA-50FB-1EF83A5454C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6">
            <a:extLst>
              <a:ext uri="{FF2B5EF4-FFF2-40B4-BE49-F238E27FC236}">
                <a16:creationId xmlns:a16="http://schemas.microsoft.com/office/drawing/2014/main" id="{44469E13-8D19-5E9A-287E-5CFBAAA93C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240" y="6383004"/>
            <a:ext cx="4815416"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6080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8DC2-E51D-ADCD-7762-03E7329C0F37}"/>
              </a:ext>
            </a:extLst>
          </p:cNvPr>
          <p:cNvSpPr>
            <a:spLocks noGrp="1"/>
          </p:cNvSpPr>
          <p:nvPr>
            <p:ph type="title"/>
          </p:nvPr>
        </p:nvSpPr>
        <p:spPr/>
        <p:txBody>
          <a:bodyPr/>
          <a:lstStyle/>
          <a:p>
            <a:r>
              <a:rPr lang="de-DE" b="1" spc="200" dirty="0" err="1"/>
              <a:t>Atmospheric</a:t>
            </a:r>
            <a:r>
              <a:rPr lang="de-DE" b="1" spc="200" dirty="0"/>
              <a:t> Motion </a:t>
            </a:r>
            <a:r>
              <a:rPr lang="de-DE" b="1" spc="200" dirty="0" err="1"/>
              <a:t>Vectors</a:t>
            </a:r>
            <a:r>
              <a:rPr lang="de-DE" b="1" spc="200" dirty="0"/>
              <a:t> in 1970</a:t>
            </a:r>
            <a:endParaRPr lang="en-GB" b="1" spc="200" dirty="0"/>
          </a:p>
        </p:txBody>
      </p:sp>
      <p:pic>
        <p:nvPicPr>
          <p:cNvPr id="35" name="Picture 34"/>
          <p:cNvPicPr>
            <a:picLocks/>
          </p:cNvPicPr>
          <p:nvPr/>
        </p:nvPicPr>
        <p:blipFill>
          <a:blip r:embed="rId2">
            <a:extLst>
              <a:ext uri="{28A0092B-C50C-407E-A947-70E740481C1C}">
                <a14:useLocalDpi xmlns:a14="http://schemas.microsoft.com/office/drawing/2010/main" val="0"/>
              </a:ext>
            </a:extLst>
          </a:blip>
          <a:stretch>
            <a:fillRect/>
          </a:stretch>
        </p:blipFill>
        <p:spPr>
          <a:xfrm>
            <a:off x="4204602" y="2165028"/>
            <a:ext cx="4330134" cy="3627229"/>
          </a:xfrm>
          <a:prstGeom prst="rect">
            <a:avLst/>
          </a:prstGeom>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413" y="2249979"/>
            <a:ext cx="2842677" cy="2850023"/>
          </a:xfrm>
          <a:prstGeom prst="rect">
            <a:avLst/>
          </a:prstGeom>
        </p:spPr>
      </p:pic>
      <p:sp>
        <p:nvSpPr>
          <p:cNvPr id="5" name="Rectangle 4"/>
          <p:cNvSpPr/>
          <p:nvPr/>
        </p:nvSpPr>
        <p:spPr>
          <a:xfrm>
            <a:off x="794598" y="5100002"/>
            <a:ext cx="3408305"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00" cap="none" spc="-100" normalizeH="0" baseline="0" noProof="0" dirty="0">
                <a:ln>
                  <a:noFill/>
                </a:ln>
                <a:solidFill>
                  <a:srgbClr val="1F497D"/>
                </a:solidFill>
                <a:effectLst/>
                <a:uLnTx/>
                <a:uFillTx/>
                <a:latin typeface="+mn-lt"/>
                <a:ea typeface="Roboto" panose="02000000000000000000" pitchFamily="2" charset="0"/>
                <a:cs typeface="+mn-cs"/>
              </a:rPr>
              <a:t>North Pole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00" cap="none" spc="-100" normalizeH="0" baseline="0" noProof="0" dirty="0">
                <a:ln>
                  <a:noFill/>
                </a:ln>
                <a:solidFill>
                  <a:srgbClr val="1F497D"/>
                </a:solidFill>
                <a:effectLst/>
                <a:uLnTx/>
                <a:uFillTx/>
                <a:latin typeface="+mn-lt"/>
                <a:ea typeface="Roboto" panose="02000000000000000000" pitchFamily="2" charset="0"/>
                <a:cs typeface="+mn-cs"/>
              </a:rPr>
              <a:t>April 1970 – December 1970</a:t>
            </a:r>
            <a:endParaRPr kumimoji="0" lang="fr-FR" sz="2400" b="0" i="0" u="none" strike="noStrike" kern="100" cap="none" spc="-100" normalizeH="0" baseline="0" noProof="0" dirty="0" err="1">
              <a:ln>
                <a:noFill/>
              </a:ln>
              <a:solidFill>
                <a:srgbClr val="1F497D"/>
              </a:solidFill>
              <a:effectLst/>
              <a:uLnTx/>
              <a:uFillTx/>
              <a:latin typeface="+mn-lt"/>
              <a:ea typeface="Roboto" panose="02000000000000000000" pitchFamily="2" charset="0"/>
              <a:cs typeface="+mn-cs"/>
            </a:endParaRPr>
          </a:p>
        </p:txBody>
      </p:sp>
      <p:grpSp>
        <p:nvGrpSpPr>
          <p:cNvPr id="36" name="Group 35"/>
          <p:cNvGrpSpPr>
            <a:grpSpLocks noChangeAspect="1"/>
          </p:cNvGrpSpPr>
          <p:nvPr/>
        </p:nvGrpSpPr>
        <p:grpSpPr>
          <a:xfrm>
            <a:off x="8732665" y="2060475"/>
            <a:ext cx="3134247" cy="3864547"/>
            <a:chOff x="893529" y="1916030"/>
            <a:chExt cx="4573683" cy="5000627"/>
          </a:xfrm>
        </p:grpSpPr>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t="4521" r="6676" b="7343"/>
            <a:stretch/>
          </p:blipFill>
          <p:spPr>
            <a:xfrm>
              <a:off x="893529" y="1916030"/>
              <a:ext cx="4573683" cy="4319484"/>
            </a:xfrm>
            <a:prstGeom prst="rect">
              <a:avLst/>
            </a:prstGeom>
          </p:spPr>
        </p:pic>
        <p:sp>
          <p:nvSpPr>
            <p:cNvPr id="38" name="TextBox 37"/>
            <p:cNvSpPr txBox="1"/>
            <p:nvPr/>
          </p:nvSpPr>
          <p:spPr>
            <a:xfrm>
              <a:off x="1540781" y="6478577"/>
              <a:ext cx="3619115" cy="438080"/>
            </a:xfrm>
            <a:prstGeom prst="rect">
              <a:avLst/>
            </a:prstGeom>
            <a:solidFill>
              <a:schemeClr val="tx1"/>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00" cap="none" spc="-10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Comparison THIR – ERA5  </a:t>
              </a:r>
              <a:r>
                <a:rPr kumimoji="0" lang="en-GB" sz="1600" b="0" i="0" u="none" strike="noStrike" kern="100" cap="none" spc="-10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(m/s)</a:t>
              </a:r>
              <a:endParaRPr kumimoji="0" lang="fr-FR" sz="1600" b="0" i="0" u="none" strike="noStrike" kern="100" cap="none" spc="-100" normalizeH="0" baseline="0" noProof="0" dirty="0" err="1">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p:txBody>
        </p:sp>
      </p:grpSp>
      <p:sp>
        <p:nvSpPr>
          <p:cNvPr id="3" name="TextBox 2">
            <a:extLst>
              <a:ext uri="{FF2B5EF4-FFF2-40B4-BE49-F238E27FC236}">
                <a16:creationId xmlns:a16="http://schemas.microsoft.com/office/drawing/2014/main" id="{ACF15F6D-82B6-51FE-E3D6-3643AA5EB9A7}"/>
              </a:ext>
            </a:extLst>
          </p:cNvPr>
          <p:cNvSpPr txBox="1"/>
          <p:nvPr/>
        </p:nvSpPr>
        <p:spPr>
          <a:xfrm>
            <a:off x="881181" y="1049650"/>
            <a:ext cx="10701219" cy="1200329"/>
          </a:xfrm>
          <a:prstGeom prst="rect">
            <a:avLst/>
          </a:prstGeom>
          <a:noFill/>
        </p:spPr>
        <p:txBody>
          <a:bodyPr wrap="square" rtlCol="0">
            <a:spAutoFit/>
          </a:bodyPr>
          <a:lstStyle/>
          <a:p>
            <a:r>
              <a:rPr lang="en-GB" sz="2400" b="0" dirty="0">
                <a:latin typeface="+mn-lt"/>
              </a:rPr>
              <a:t>Six months of data quality analysis, e.g., analysing availability of consecutive orbits and algorithm improvements, e.g., search windows etc. led to a credible AMV estimate </a:t>
            </a:r>
          </a:p>
        </p:txBody>
      </p:sp>
      <p:grpSp>
        <p:nvGrpSpPr>
          <p:cNvPr id="6" name="Group 9">
            <a:extLst>
              <a:ext uri="{FF2B5EF4-FFF2-40B4-BE49-F238E27FC236}">
                <a16:creationId xmlns:a16="http://schemas.microsoft.com/office/drawing/2014/main" id="{6E05E886-6A73-30DE-34CC-D63B62FEC824}"/>
              </a:ext>
            </a:extLst>
          </p:cNvPr>
          <p:cNvGrpSpPr>
            <a:grpSpLocks noChangeAspect="1"/>
          </p:cNvGrpSpPr>
          <p:nvPr/>
        </p:nvGrpSpPr>
        <p:grpSpPr bwMode="auto">
          <a:xfrm>
            <a:off x="-38954" y="898382"/>
            <a:ext cx="971529" cy="5454968"/>
            <a:chOff x="164975" y="20834"/>
            <a:chExt cx="878633" cy="4929617"/>
          </a:xfrm>
        </p:grpSpPr>
        <p:cxnSp>
          <p:nvCxnSpPr>
            <p:cNvPr id="7" name="Straight Connector 6">
              <a:extLst>
                <a:ext uri="{FF2B5EF4-FFF2-40B4-BE49-F238E27FC236}">
                  <a16:creationId xmlns:a16="http://schemas.microsoft.com/office/drawing/2014/main" id="{02DA79D1-2D79-ED1C-8DB4-FDA710C6D965}"/>
                </a:ext>
              </a:extLst>
            </p:cNvPr>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8" name="TextBox 11">
              <a:extLst>
                <a:ext uri="{FF2B5EF4-FFF2-40B4-BE49-F238E27FC236}">
                  <a16:creationId xmlns:a16="http://schemas.microsoft.com/office/drawing/2014/main" id="{12EC04DA-92AF-0A12-C151-9963147028F3}"/>
                </a:ext>
              </a:extLst>
            </p:cNvPr>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9" name="Picture 2">
              <a:extLst>
                <a:ext uri="{FF2B5EF4-FFF2-40B4-BE49-F238E27FC236}">
                  <a16:creationId xmlns:a16="http://schemas.microsoft.com/office/drawing/2014/main" id="{86D04A9C-DFB9-CB01-DFE5-C5405D1503D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6">
            <a:extLst>
              <a:ext uri="{FF2B5EF4-FFF2-40B4-BE49-F238E27FC236}">
                <a16:creationId xmlns:a16="http://schemas.microsoft.com/office/drawing/2014/main" id="{5E47F2FD-1577-D390-6815-06DF7D909A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240" y="6383004"/>
            <a:ext cx="4815416"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8319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20348.0"/>
  <p:tag name="AS_RELEASE_DATE" val="2022.08.14"/>
  <p:tag name="AS_TITLE" val="Aspose.Slides for .NET 4.0 Client Profile"/>
  <p:tag name="AS_VERSION" val="22.8"/>
</p:tagLst>
</file>

<file path=ppt/theme/theme1.xml><?xml version="1.0" encoding="utf-8"?>
<a:theme xmlns:a="http://schemas.openxmlformats.org/drawingml/2006/main" name="Title &amp; Seperator Slides">
  <a:themeElements>
    <a:clrScheme name="Custom 30">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00B0F0"/>
      </a:hlink>
      <a:folHlink>
        <a:srgbClr val="968C83"/>
      </a:folHlink>
    </a:clrScheme>
    <a:fontScheme name="EUMETSAT Font">
      <a:majorFont>
        <a:latin typeface="Bahnschrift SemiBold"/>
        <a:ea typeface="Bahnschrift SemiBold"/>
        <a:cs typeface="Arial"/>
      </a:majorFont>
      <a:minorFont>
        <a:latin typeface="Bahnschrift Light"/>
        <a:ea typeface="Bahnschrift Light"/>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square" rtlCol="0">
        <a:spAutoFit/>
      </a:bodyPr>
      <a:lstStyle>
        <a:defPPr>
          <a:defRPr sz="1600" b="0" kern="100" spc="-100" dirty="0" err="1" smtClean="0">
            <a:solidFill>
              <a:schemeClr val="tx2"/>
            </a:solidFill>
            <a:latin typeface="Bahnschrift Light" panose="020B0502040204020203" pitchFamily="34"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All Designs).pptx" id="{12443F55-906A-4ACB-9A2F-98B2EB5A6081}" vid="{34CB0787-89DC-4D21-9BBE-BF3E5B2193E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limate Ch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itle &amp; Seperator Slides">
  <a:themeElements>
    <a:clrScheme name="EUMETSAT">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EUMETSAT Font">
      <a:majorFont>
        <a:latin typeface="Bahnschrift SemiBold"/>
        <a:ea typeface=""/>
        <a:cs typeface=""/>
      </a:majorFont>
      <a:minorFont>
        <a:latin typeface="Bahnschrif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square" rtlCol="0">
        <a:spAutoFit/>
      </a:bodyPr>
      <a:lstStyle>
        <a:defPPr>
          <a:defRPr sz="1600" b="0" kern="100" spc="-100" dirty="0" err="1" smtClean="0">
            <a:solidFill>
              <a:schemeClr val="tx2"/>
            </a:solidFill>
            <a:latin typeface="Bahnschrift Light" panose="020B0502040204020203" pitchFamily="34"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All Designs).pptx" id="{12443F55-906A-4ACB-9A2F-98B2EB5A6081}" vid="{34CB0787-89DC-4D21-9BBE-BF3E5B2193ED}"/>
    </a:ext>
  </a:extLst>
</a:theme>
</file>

<file path=ppt/theme/theme5.xml><?xml version="1.0" encoding="utf-8"?>
<a:theme xmlns:a="http://schemas.openxmlformats.org/drawingml/2006/main" name="Climate Ch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0E6A351B58E744BDF5DE913D9738F4" ma:contentTypeVersion="13" ma:contentTypeDescription="Create a new document." ma:contentTypeScope="" ma:versionID="3f7dbbcd3ac9e77d910f14ccc7df6434">
  <xsd:schema xmlns:xsd="http://www.w3.org/2001/XMLSchema" xmlns:xs="http://www.w3.org/2001/XMLSchema" xmlns:p="http://schemas.microsoft.com/office/2006/metadata/properties" xmlns:ns3="3434cde1-f776-4c3f-9525-3f132e87b814" xmlns:ns4="4c0d32b7-afc5-4577-b835-8ee209ff46e1" targetNamespace="http://schemas.microsoft.com/office/2006/metadata/properties" ma:root="true" ma:fieldsID="d10fb32dcf1859980f0078748871d33e" ns3:_="" ns4:_="">
    <xsd:import namespace="3434cde1-f776-4c3f-9525-3f132e87b814"/>
    <xsd:import namespace="4c0d32b7-afc5-4577-b835-8ee209ff46e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_activity"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4cde1-f776-4c3f-9525-3f132e87b8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0d32b7-afc5-4577-b835-8ee209ff46e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_activity" ma:index="18" nillable="true" ma:displayName="_activity" ma:hidden="true" ma:internalName="_activity">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c0d32b7-afc5-4577-b835-8ee209ff46e1" xsi:nil="true"/>
  </documentManagement>
</p:properties>
</file>

<file path=customXml/itemProps1.xml><?xml version="1.0" encoding="utf-8"?>
<ds:datastoreItem xmlns:ds="http://schemas.openxmlformats.org/officeDocument/2006/customXml" ds:itemID="{C0F3EC2B-49BA-4515-A079-BB86439580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4cde1-f776-4c3f-9525-3f132e87b814"/>
    <ds:schemaRef ds:uri="4c0d32b7-afc5-4577-b835-8ee209ff46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FCFFA2-E922-41DC-860B-821ED93E4680}">
  <ds:schemaRefs>
    <ds:schemaRef ds:uri="http://schemas.microsoft.com/sharepoint/v3/contenttype/forms"/>
  </ds:schemaRefs>
</ds:datastoreItem>
</file>

<file path=customXml/itemProps3.xml><?xml version="1.0" encoding="utf-8"?>
<ds:datastoreItem xmlns:ds="http://schemas.openxmlformats.org/officeDocument/2006/customXml" ds:itemID="{A3F162B5-2E6E-4C8D-881A-803D0DC84FC9}">
  <ds:schemaRefs>
    <ds:schemaRef ds:uri="http://schemas.microsoft.com/office/2006/metadata/properties"/>
    <ds:schemaRef ds:uri="http://schemas.microsoft.com/office/2006/documentManagement/types"/>
    <ds:schemaRef ds:uri="http://purl.org/dc/dcmitype/"/>
    <ds:schemaRef ds:uri="http://purl.org/dc/terms/"/>
    <ds:schemaRef ds:uri="3434cde1-f776-4c3f-9525-3f132e87b814"/>
    <ds:schemaRef ds:uri="http://www.w3.org/XML/1998/namespace"/>
    <ds:schemaRef ds:uri="http://schemas.microsoft.com/office/infopath/2007/PartnerControls"/>
    <ds:schemaRef ds:uri="http://schemas.openxmlformats.org/package/2006/metadata/core-properties"/>
    <ds:schemaRef ds:uri="4c0d32b7-afc5-4577-b835-8ee209ff46e1"/>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Presentation Landscape Template (All Designs)</Template>
  <TotalTime>3930</TotalTime>
  <Words>2074</Words>
  <Application>Microsoft Office PowerPoint</Application>
  <PresentationFormat>Widescreen</PresentationFormat>
  <Paragraphs>229</Paragraphs>
  <Slides>16</Slides>
  <Notes>7</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16</vt:i4>
      </vt:variant>
    </vt:vector>
  </HeadingPairs>
  <TitlesOfParts>
    <vt:vector size="31" baseType="lpstr">
      <vt:lpstr>Arial</vt:lpstr>
      <vt:lpstr>Bahnschrift</vt:lpstr>
      <vt:lpstr>Bahnschrift Light</vt:lpstr>
      <vt:lpstr>Bahnschrift SemiLight</vt:lpstr>
      <vt:lpstr>Calibri</vt:lpstr>
      <vt:lpstr>Century Gothic</vt:lpstr>
      <vt:lpstr>Helvetica</vt:lpstr>
      <vt:lpstr>Roboto</vt:lpstr>
      <vt:lpstr>Tahoma</vt:lpstr>
      <vt:lpstr>Times New Roman</vt:lpstr>
      <vt:lpstr>Title &amp; Seperator Slides</vt:lpstr>
      <vt:lpstr>Custom Design</vt:lpstr>
      <vt:lpstr>1_Climate Change</vt:lpstr>
      <vt:lpstr>2_Title &amp; Seperator Slides</vt:lpstr>
      <vt:lpstr>Climate Change</vt:lpstr>
      <vt:lpstr>PowerPoint Presentation</vt:lpstr>
      <vt:lpstr>Introduction</vt:lpstr>
      <vt:lpstr>Microwave temperature sounding</vt:lpstr>
      <vt:lpstr>How does ERA5 temperature look like?</vt:lpstr>
      <vt:lpstr>SSM/T vs. ERA-5</vt:lpstr>
      <vt:lpstr>Support to Climate Services – Impact of rescued data in C3S ERA6</vt:lpstr>
      <vt:lpstr>Early imager data for wind retrieval</vt:lpstr>
      <vt:lpstr>THIR instrument</vt:lpstr>
      <vt:lpstr>Atmospheric Motion Vectors in 1970</vt:lpstr>
      <vt:lpstr>Why GEO-Ring?</vt:lpstr>
      <vt:lpstr>Data rescue of early US data at NOAA</vt:lpstr>
      <vt:lpstr>Filling gaps with INSAT</vt:lpstr>
      <vt:lpstr>Quality evaluation – via Level 2 data</vt:lpstr>
      <vt:lpstr>Quality evaluation – via L1 data simulations</vt:lpstr>
      <vt:lpstr>GEO-Ring L1g data</vt:lpstr>
      <vt:lpstr>Conclusion</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Anne-Flore Laloe</dc:creator>
  <cp:lastModifiedBy>Joerg Schulz</cp:lastModifiedBy>
  <cp:revision>71</cp:revision>
  <cp:lastPrinted>2006-03-06T14:11:17Z</cp:lastPrinted>
  <dcterms:created xsi:type="dcterms:W3CDTF">2024-03-12T14:08:59Z</dcterms:created>
  <dcterms:modified xsi:type="dcterms:W3CDTF">2025-10-16T11:46:12Z</dcterms:modified>
</cp:coreProperties>
</file>