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3" r:id="rId3"/>
  </p:sldMasterIdLst>
  <p:notesMasterIdLst>
    <p:notesMasterId r:id="rId36"/>
  </p:notesMasterIdLst>
  <p:sldIdLst>
    <p:sldId id="256" r:id="rId4"/>
    <p:sldId id="292" r:id="rId5"/>
    <p:sldId id="285" r:id="rId6"/>
    <p:sldId id="289" r:id="rId7"/>
    <p:sldId id="288" r:id="rId8"/>
    <p:sldId id="290" r:id="rId9"/>
    <p:sldId id="257" r:id="rId10"/>
    <p:sldId id="293" r:id="rId11"/>
    <p:sldId id="258" r:id="rId12"/>
    <p:sldId id="291" r:id="rId13"/>
    <p:sldId id="294" r:id="rId14"/>
    <p:sldId id="260" r:id="rId15"/>
    <p:sldId id="261" r:id="rId16"/>
    <p:sldId id="262" r:id="rId17"/>
    <p:sldId id="263" r:id="rId18"/>
    <p:sldId id="264" r:id="rId19"/>
    <p:sldId id="295" r:id="rId20"/>
    <p:sldId id="265" r:id="rId21"/>
    <p:sldId id="266" r:id="rId22"/>
    <p:sldId id="267" r:id="rId23"/>
    <p:sldId id="268" r:id="rId24"/>
    <p:sldId id="269" r:id="rId25"/>
    <p:sldId id="270" r:id="rId26"/>
    <p:sldId id="271" r:id="rId27"/>
    <p:sldId id="272" r:id="rId28"/>
    <p:sldId id="273" r:id="rId29"/>
    <p:sldId id="301" r:id="rId30"/>
    <p:sldId id="296" r:id="rId31"/>
    <p:sldId id="297" r:id="rId32"/>
    <p:sldId id="298" r:id="rId33"/>
    <p:sldId id="299" r:id="rId34"/>
    <p:sldId id="300" r:id="rId35"/>
  </p:sldIdLst>
  <p:sldSz cx="12192000" cy="6858000"/>
  <p:notesSz cx="6858000" cy="9144000"/>
  <p:embeddedFontLst>
    <p:embeddedFont>
      <p:font typeface="Roboto" panose="020B0604020202020204" charset="0"/>
      <p:regular r:id="rId37"/>
      <p:bold r:id="rId38"/>
      <p:italic r:id="rId39"/>
      <p:boldItalic r:id="rId40"/>
    </p:embeddedFont>
    <p:embeddedFont>
      <p:font typeface="Arial Narrow" panose="020B0606020202030204" pitchFamily="34" charset="0"/>
      <p:regular r:id="rId41"/>
      <p:bold r:id="rId42"/>
      <p:italic r:id="rId43"/>
      <p:boldItalic r:id="rId44"/>
    </p:embeddedFont>
    <p:embeddedFont>
      <p:font typeface="Verdana" panose="020B0604030504040204" pitchFamily="34" charset="0"/>
      <p:regular r:id="rId45"/>
      <p:bold r:id="rId46"/>
      <p:italic r:id="rId47"/>
      <p:boldItalic r:id="rId48"/>
    </p:embeddedFont>
    <p:embeddedFont>
      <p:font typeface="Play" panose="020B0604020202020204" charset="0"/>
      <p:regular r:id="rId49"/>
      <p:bold r:id="rId50"/>
    </p:embeddedFont>
    <p:embeddedFont>
      <p:font typeface="Calibri" panose="020F0502020204030204" pitchFamily="34" charset="0"/>
      <p:regular r:id="rId51"/>
      <p:bold r:id="rId52"/>
      <p:italic r:id="rId53"/>
      <p:boldItalic r:id="rId54"/>
    </p:embeddedFont>
    <p:embeddedFont>
      <p:font typeface="Montserrat" panose="020B0604020202020204" charset="0"/>
      <p:regular r:id="rId55"/>
      <p:bold r:id="rId56"/>
      <p:italic r:id="rId57"/>
      <p:boldItalic r:id="rId58"/>
    </p:embeddedFont>
    <p:embeddedFont>
      <p:font typeface="Candara" panose="020E0502030303020204" pitchFamily="34"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90"/>
      </p:cViewPr>
      <p:guideLst>
        <p:guide orient="horz" pos="2160"/>
        <p:guide pos="3840"/>
      </p:guideLst>
    </p:cSldViewPr>
  </p:slideViewPr>
  <p:notesTextViewPr>
    <p:cViewPr>
      <p:scale>
        <a:sx n="1" d="1"/>
        <a:sy n="1" d="1"/>
      </p:scale>
      <p:origin x="0" y="0"/>
    </p:cViewPr>
  </p:notesTextViewPr>
  <p:sorterViewPr>
    <p:cViewPr>
      <p:scale>
        <a:sx n="100" d="100"/>
        <a:sy n="100" d="100"/>
      </p:scale>
      <p:origin x="0" y="70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3.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font" Target="fonts/font26.fntdata"/><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66"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font" Target="fonts/font21.fntdata"/><Relationship Id="rId61" Type="http://schemas.openxmlformats.org/officeDocument/2006/relationships/font" Target="fonts/font25.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font" Target="fonts/font24.fntdata"/><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font" Target="fonts/font15.fntdata"/><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font" Target="fonts/font2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87450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 name="Google Shape;6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858596c179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3" name="Google Shape;203;g3858596c179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3858596c179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3858596c179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3858596c179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9" name="Google Shape;219;g3858596c179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1c6f5345a6a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1c6f5345a6a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xmlns="" id="{A005C69A-56F5-6F7C-E277-09EDC73A7CB7}"/>
            </a:ext>
          </a:extLst>
        </p:cNvPr>
        <p:cNvGrpSpPr/>
        <p:nvPr/>
      </p:nvGrpSpPr>
      <p:grpSpPr>
        <a:xfrm>
          <a:off x="0" y="0"/>
          <a:ext cx="0" cy="0"/>
          <a:chOff x="0" y="0"/>
          <a:chExt cx="0" cy="0"/>
        </a:xfrm>
      </p:grpSpPr>
      <p:sp>
        <p:nvSpPr>
          <p:cNvPr id="233" name="Google Shape;233;g1c6f5345a6a_0_10:notes">
            <a:extLst>
              <a:ext uri="{FF2B5EF4-FFF2-40B4-BE49-F238E27FC236}">
                <a16:creationId xmlns:a16="http://schemas.microsoft.com/office/drawing/2014/main" xmlns="" id="{2F37177C-B77B-36CA-0DDE-C17AC0DC761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1c6f5345a6a_0_10:notes">
            <a:extLst>
              <a:ext uri="{FF2B5EF4-FFF2-40B4-BE49-F238E27FC236}">
                <a16:creationId xmlns:a16="http://schemas.microsoft.com/office/drawing/2014/main" xmlns="" id="{83C0C754-0ADF-ABC9-99F0-6DB040EFFA0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00867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858596c179_0_1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g3858596c179_0_1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g3858596c179_0_13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rgbClr val="000000"/>
                </a:solidFill>
                <a:latin typeface="Arial"/>
                <a:ea typeface="Arial"/>
                <a:cs typeface="Arial"/>
                <a:sym typeface="Arial"/>
              </a:rPr>
              <a:t>18</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858596c179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5" name="Google Shape;255;g3858596c179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3858596c179_0_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3" name="Google Shape;263;g3858596c179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858596c179_0_3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9" name="Google Shape;269;g3858596c179_0_3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3858596c179_0_3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5" name="Google Shape;275;g3858596c179_0_3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xmlns="" id="{C07B5C0E-7DA5-21A3-C6A1-C44AD8CD2965}"/>
            </a:ext>
          </a:extLst>
        </p:cNvPr>
        <p:cNvGrpSpPr/>
        <p:nvPr/>
      </p:nvGrpSpPr>
      <p:grpSpPr>
        <a:xfrm>
          <a:off x="0" y="0"/>
          <a:ext cx="0" cy="0"/>
          <a:chOff x="0" y="0"/>
          <a:chExt cx="0" cy="0"/>
        </a:xfrm>
      </p:grpSpPr>
      <p:sp>
        <p:nvSpPr>
          <p:cNvPr id="81" name="Google Shape;81;g2bb727f0b64_0_1:notes">
            <a:extLst>
              <a:ext uri="{FF2B5EF4-FFF2-40B4-BE49-F238E27FC236}">
                <a16:creationId xmlns:a16="http://schemas.microsoft.com/office/drawing/2014/main" xmlns="" id="{EB33E425-36DD-9922-EB23-9BBF199FD69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bb727f0b64_0_1:notes">
            <a:extLst>
              <a:ext uri="{FF2B5EF4-FFF2-40B4-BE49-F238E27FC236}">
                <a16:creationId xmlns:a16="http://schemas.microsoft.com/office/drawing/2014/main" xmlns="" id="{6F9FC9EB-55FF-3BA0-5B9D-73FB2ED2B53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1931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858596c179_0_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5" name="Google Shape;285;g3858596c179_0_3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858596c179_0_4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g3858596c179_0_4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50">
                <a:solidFill>
                  <a:srgbClr val="444746"/>
                </a:solidFill>
                <a:highlight>
                  <a:srgbClr val="FFFFFF"/>
                </a:highlight>
                <a:latin typeface="Roboto"/>
                <a:ea typeface="Roboto"/>
                <a:cs typeface="Roboto"/>
                <a:sym typeface="Roboto"/>
              </a:rPr>
              <a:t>5 minutes activity:</a:t>
            </a:r>
            <a:endParaRPr sz="1050">
              <a:solidFill>
                <a:srgbClr val="444746"/>
              </a:solidFill>
              <a:highlight>
                <a:srgbClr val="FFFFFF"/>
              </a:highlight>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 sz="1050">
                <a:solidFill>
                  <a:srgbClr val="444746"/>
                </a:solidFill>
                <a:highlight>
                  <a:srgbClr val="FFFFFF"/>
                </a:highlight>
                <a:latin typeface="Roboto"/>
                <a:ea typeface="Roboto"/>
                <a:cs typeface="Roboto"/>
                <a:sym typeface="Roboto"/>
              </a:rPr>
              <a:t>title and picture appear, text hide</a:t>
            </a:r>
            <a:endParaRPr sz="1050">
              <a:solidFill>
                <a:srgbClr val="444746"/>
              </a:solidFill>
              <a:highlight>
                <a:srgbClr val="FFFFFF"/>
              </a:highlight>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 sz="1050">
                <a:solidFill>
                  <a:srgbClr val="444746"/>
                </a:solidFill>
                <a:highlight>
                  <a:srgbClr val="FFFFFF"/>
                </a:highlight>
                <a:latin typeface="Roboto"/>
                <a:ea typeface="Roboto"/>
                <a:cs typeface="Roboto"/>
                <a:sym typeface="Roboto"/>
              </a:rPr>
              <a:t>we ask participants:</a:t>
            </a:r>
            <a:endParaRPr sz="1050">
              <a:solidFill>
                <a:srgbClr val="444746"/>
              </a:solidFill>
              <a:highlight>
                <a:srgbClr val="FFFFFF"/>
              </a:highlight>
              <a:latin typeface="Roboto"/>
              <a:ea typeface="Roboto"/>
              <a:cs typeface="Roboto"/>
              <a:sym typeface="Roboto"/>
            </a:endParaRPr>
          </a:p>
          <a:p>
            <a:pPr marL="0" lvl="0" indent="0" algn="l" rtl="0">
              <a:spcBef>
                <a:spcPts val="0"/>
              </a:spcBef>
              <a:spcAft>
                <a:spcPts val="0"/>
              </a:spcAft>
              <a:buClr>
                <a:schemeClr val="dk1"/>
              </a:buClr>
              <a:buSzPts val="1100"/>
              <a:buFont typeface="Arial"/>
              <a:buNone/>
            </a:pPr>
            <a:r>
              <a:rPr lang="en" sz="1050">
                <a:solidFill>
                  <a:srgbClr val="444746"/>
                </a:solidFill>
                <a:highlight>
                  <a:srgbClr val="FFFFFF"/>
                </a:highlight>
                <a:latin typeface="Roboto"/>
                <a:ea typeface="Roboto"/>
                <a:cs typeface="Roboto"/>
                <a:sym typeface="Roboto"/>
              </a:rPr>
              <a:t>How do you think the strength and weakness of using satellite as the tool to assess flood risk?  (Mr. Faalih or Mr Rion)</a:t>
            </a:r>
            <a:endParaRPr sz="1050">
              <a:solidFill>
                <a:srgbClr val="444746"/>
              </a:solidFill>
              <a:highlight>
                <a:srgbClr val="FFFFFF"/>
              </a:highlight>
              <a:latin typeface="Roboto"/>
              <a:ea typeface="Roboto"/>
              <a:cs typeface="Roboto"/>
              <a:sym typeface="Roboto"/>
            </a:endParaRPr>
          </a:p>
          <a:p>
            <a:pPr marL="0" lvl="0" indent="0" algn="l" rtl="0">
              <a:spcBef>
                <a:spcPts val="0"/>
              </a:spcBef>
              <a:spcAft>
                <a:spcPts val="0"/>
              </a:spcAft>
              <a:buClr>
                <a:srgbClr val="444746"/>
              </a:buClr>
              <a:buSzPts val="1050"/>
              <a:buFont typeface="Roboto"/>
              <a:buNone/>
            </a:pPr>
            <a:r>
              <a:rPr lang="en" sz="1050">
                <a:solidFill>
                  <a:srgbClr val="444746"/>
                </a:solidFill>
                <a:highlight>
                  <a:srgbClr val="FFFFFF"/>
                </a:highlight>
                <a:latin typeface="Roboto"/>
                <a:ea typeface="Roboto"/>
                <a:cs typeface="Roboto"/>
                <a:sym typeface="Roboto"/>
              </a:rPr>
              <a:t>raise your hand and let us know your thought.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858596c179_0_4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g3858596c179_0_46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8104c03a6d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38104c03a6d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xmlns="" id="{C07B5C0E-7DA5-21A3-C6A1-C44AD8CD2965}"/>
            </a:ext>
          </a:extLst>
        </p:cNvPr>
        <p:cNvGrpSpPr/>
        <p:nvPr/>
      </p:nvGrpSpPr>
      <p:grpSpPr>
        <a:xfrm>
          <a:off x="0" y="0"/>
          <a:ext cx="0" cy="0"/>
          <a:chOff x="0" y="0"/>
          <a:chExt cx="0" cy="0"/>
        </a:xfrm>
      </p:grpSpPr>
      <p:sp>
        <p:nvSpPr>
          <p:cNvPr id="81" name="Google Shape;81;g2bb727f0b64_0_1:notes">
            <a:extLst>
              <a:ext uri="{FF2B5EF4-FFF2-40B4-BE49-F238E27FC236}">
                <a16:creationId xmlns:a16="http://schemas.microsoft.com/office/drawing/2014/main" xmlns="" id="{EB33E425-36DD-9922-EB23-9BBF199FD69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2bb727f0b64_0_1:notes">
            <a:extLst>
              <a:ext uri="{FF2B5EF4-FFF2-40B4-BE49-F238E27FC236}">
                <a16:creationId xmlns:a16="http://schemas.microsoft.com/office/drawing/2014/main" xmlns="" id="{6F9FC9EB-55FF-3BA0-5B9D-73FB2ED2B53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19318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a:xfrm>
            <a:off x="3884613" y="8685213"/>
            <a:ext cx="2971800" cy="457200"/>
          </a:xfrm>
          <a:prstGeom prst="rect">
            <a:avLst/>
          </a:prstGeom>
        </p:spPr>
        <p:txBody>
          <a:bodyPr/>
          <a:lstStyle/>
          <a:p>
            <a:fld id="{E5B85338-0006-468C-BB90-07A9B3BD3170}" type="slidenum">
              <a:rPr lang="el-GR" smtClean="0"/>
              <a:t>30</a:t>
            </a:fld>
            <a:endParaRPr lang="el-GR"/>
          </a:p>
        </p:txBody>
      </p:sp>
    </p:spTree>
    <p:extLst>
      <p:ext uri="{BB962C8B-B14F-4D97-AF65-F5344CB8AC3E}">
        <p14:creationId xmlns:p14="http://schemas.microsoft.com/office/powerpoint/2010/main" val="3694586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5"/>
          </p:nvPr>
        </p:nvSpPr>
        <p:spPr>
          <a:xfrm>
            <a:off x="3884613" y="8685213"/>
            <a:ext cx="2971800" cy="457200"/>
          </a:xfrm>
          <a:prstGeom prst="rect">
            <a:avLst/>
          </a:prstGeom>
        </p:spPr>
        <p:txBody>
          <a:bodyPr/>
          <a:lstStyle/>
          <a:p>
            <a:fld id="{E5B85338-0006-468C-BB90-07A9B3BD3170}" type="slidenum">
              <a:rPr lang="el-GR" smtClean="0"/>
              <a:t>31</a:t>
            </a:fld>
            <a:endParaRPr lang="el-GR"/>
          </a:p>
        </p:txBody>
      </p:sp>
    </p:spTree>
    <p:extLst>
      <p:ext uri="{BB962C8B-B14F-4D97-AF65-F5344CB8AC3E}">
        <p14:creationId xmlns:p14="http://schemas.microsoft.com/office/powerpoint/2010/main" val="959797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19d1c71f966_0_1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19d1c71f966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858596c179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858596c179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a:extLst>
            <a:ext uri="{FF2B5EF4-FFF2-40B4-BE49-F238E27FC236}">
              <a16:creationId xmlns:a16="http://schemas.microsoft.com/office/drawing/2014/main" xmlns="" id="{8EE9BF05-FF12-B294-BB49-C50BD22C89AF}"/>
            </a:ext>
          </a:extLst>
        </p:cNvPr>
        <p:cNvGrpSpPr/>
        <p:nvPr/>
      </p:nvGrpSpPr>
      <p:grpSpPr>
        <a:xfrm>
          <a:off x="0" y="0"/>
          <a:ext cx="0" cy="0"/>
          <a:chOff x="0" y="0"/>
          <a:chExt cx="0" cy="0"/>
        </a:xfrm>
      </p:grpSpPr>
      <p:sp>
        <p:nvSpPr>
          <p:cNvPr id="176" name="Google Shape;176;g3858596c179_0_2:notes">
            <a:extLst>
              <a:ext uri="{FF2B5EF4-FFF2-40B4-BE49-F238E27FC236}">
                <a16:creationId xmlns:a16="http://schemas.microsoft.com/office/drawing/2014/main" xmlns="" id="{F3F2A72C-633C-AD2E-4D5C-583B28CACA4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50">
                <a:solidFill>
                  <a:srgbClr val="444746"/>
                </a:solidFill>
                <a:latin typeface="Roboto"/>
                <a:ea typeface="Roboto"/>
                <a:cs typeface="Roboto"/>
                <a:sym typeface="Roboto"/>
              </a:rPr>
              <a:t>it would be good to mention here that there is a 1km research products, combining microwave imager and optical imager,  have been developed and under evaluation.</a:t>
            </a:r>
            <a:endParaRPr sz="1050">
              <a:solidFill>
                <a:srgbClr val="444746"/>
              </a:solidFill>
              <a:latin typeface="Roboto"/>
              <a:ea typeface="Roboto"/>
              <a:cs typeface="Roboto"/>
              <a:sym typeface="Roboto"/>
            </a:endParaRPr>
          </a:p>
          <a:p>
            <a:pPr marL="0" lvl="0" indent="0" algn="l" rtl="0">
              <a:spcBef>
                <a:spcPts val="0"/>
              </a:spcBef>
              <a:spcAft>
                <a:spcPts val="0"/>
              </a:spcAft>
              <a:buNone/>
            </a:pPr>
            <a:endParaRPr sz="1050">
              <a:solidFill>
                <a:srgbClr val="444746"/>
              </a:solidFill>
              <a:latin typeface="Roboto"/>
              <a:ea typeface="Roboto"/>
              <a:cs typeface="Roboto"/>
              <a:sym typeface="Roboto"/>
            </a:endParaRPr>
          </a:p>
        </p:txBody>
      </p:sp>
      <p:sp>
        <p:nvSpPr>
          <p:cNvPr id="177" name="Google Shape;177;g3858596c179_0_2:notes">
            <a:extLst>
              <a:ext uri="{FF2B5EF4-FFF2-40B4-BE49-F238E27FC236}">
                <a16:creationId xmlns:a16="http://schemas.microsoft.com/office/drawing/2014/main" xmlns="" id="{6017F0DA-DCFB-996C-BF29-D5123DD2ECD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4571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858596c17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50">
                <a:solidFill>
                  <a:srgbClr val="444746"/>
                </a:solidFill>
                <a:latin typeface="Roboto"/>
                <a:ea typeface="Roboto"/>
                <a:cs typeface="Roboto"/>
                <a:sym typeface="Roboto"/>
              </a:rPr>
              <a:t>it would be good to mention here that there is a 1km research products, combining microwave imager and optical imager,  have been developed and under evaluation.</a:t>
            </a:r>
            <a:endParaRPr sz="1050">
              <a:solidFill>
                <a:srgbClr val="444746"/>
              </a:solidFill>
              <a:latin typeface="Roboto"/>
              <a:ea typeface="Roboto"/>
              <a:cs typeface="Roboto"/>
              <a:sym typeface="Roboto"/>
            </a:endParaRPr>
          </a:p>
          <a:p>
            <a:pPr marL="0" lvl="0" indent="0" algn="l" rtl="0">
              <a:spcBef>
                <a:spcPts val="0"/>
              </a:spcBef>
              <a:spcAft>
                <a:spcPts val="0"/>
              </a:spcAft>
              <a:buNone/>
            </a:pPr>
            <a:endParaRPr sz="1050">
              <a:solidFill>
                <a:srgbClr val="444746"/>
              </a:solidFill>
              <a:latin typeface="Roboto"/>
              <a:ea typeface="Roboto"/>
              <a:cs typeface="Roboto"/>
              <a:sym typeface="Roboto"/>
            </a:endParaRPr>
          </a:p>
        </p:txBody>
      </p:sp>
      <p:sp>
        <p:nvSpPr>
          <p:cNvPr id="177" name="Google Shape;177;g3858596c179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858596c179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7" name="Google Shape;187;g3858596c179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a:extLst>
            <a:ext uri="{FF2B5EF4-FFF2-40B4-BE49-F238E27FC236}">
              <a16:creationId xmlns:a16="http://schemas.microsoft.com/office/drawing/2014/main" xmlns="" id="{F983744F-0C1F-2A66-17FB-BB5D612CECF5}"/>
            </a:ext>
          </a:extLst>
        </p:cNvPr>
        <p:cNvGrpSpPr/>
        <p:nvPr/>
      </p:nvGrpSpPr>
      <p:grpSpPr>
        <a:xfrm>
          <a:off x="0" y="0"/>
          <a:ext cx="0" cy="0"/>
          <a:chOff x="0" y="0"/>
          <a:chExt cx="0" cy="0"/>
        </a:xfrm>
      </p:grpSpPr>
      <p:sp>
        <p:nvSpPr>
          <p:cNvPr id="186" name="Google Shape;186;g3858596c179_0_11:notes">
            <a:extLst>
              <a:ext uri="{FF2B5EF4-FFF2-40B4-BE49-F238E27FC236}">
                <a16:creationId xmlns:a16="http://schemas.microsoft.com/office/drawing/2014/main" xmlns="" id="{DAC84A63-91DA-E8CC-1D0A-606DC868E24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7" name="Google Shape;187;g3858596c179_0_11:notes">
            <a:extLst>
              <a:ext uri="{FF2B5EF4-FFF2-40B4-BE49-F238E27FC236}">
                <a16:creationId xmlns:a16="http://schemas.microsoft.com/office/drawing/2014/main" xmlns="" id="{0C3B043F-3D6A-9190-9D53-B6AAC5207DC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9520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858596c179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858596c179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1"/>
        <p:cNvGrpSpPr/>
        <p:nvPr/>
      </p:nvGrpSpPr>
      <p:grpSpPr>
        <a:xfrm>
          <a:off x="0" y="0"/>
          <a:ext cx="0" cy="0"/>
          <a:chOff x="0" y="0"/>
          <a:chExt cx="0" cy="0"/>
        </a:xfrm>
      </p:grpSpPr>
      <p:pic>
        <p:nvPicPr>
          <p:cNvPr id="12" name="Google Shape;12;p2"/>
          <p:cNvPicPr preferRelativeResize="0"/>
          <p:nvPr/>
        </p:nvPicPr>
        <p:blipFill rotWithShape="1">
          <a:blip r:embed="rId2">
            <a:alphaModFix/>
          </a:blip>
          <a:srcRect/>
          <a:stretch/>
        </p:blipFill>
        <p:spPr>
          <a:xfrm>
            <a:off x="3301750" y="2265730"/>
            <a:ext cx="8288157" cy="2756714"/>
          </a:xfrm>
          <a:prstGeom prst="rect">
            <a:avLst/>
          </a:prstGeom>
          <a:noFill/>
          <a:ln>
            <a:noFill/>
          </a:ln>
        </p:spPr>
      </p:pic>
      <p:pic>
        <p:nvPicPr>
          <p:cNvPr id="13" name="Google Shape;13;p2"/>
          <p:cNvPicPr preferRelativeResize="0"/>
          <p:nvPr/>
        </p:nvPicPr>
        <p:blipFill rotWithShape="1">
          <a:blip r:embed="rId3">
            <a:alphaModFix/>
          </a:blip>
          <a:srcRect b="-113"/>
          <a:stretch/>
        </p:blipFill>
        <p:spPr>
          <a:xfrm rot="10800000" flipH="1">
            <a:off x="2824280" y="4824248"/>
            <a:ext cx="5391556" cy="2038097"/>
          </a:xfrm>
          <a:prstGeom prst="rect">
            <a:avLst/>
          </a:prstGeom>
          <a:noFill/>
          <a:ln>
            <a:noFill/>
          </a:ln>
        </p:spPr>
      </p:pic>
      <p:pic>
        <p:nvPicPr>
          <p:cNvPr id="14" name="Google Shape;14;p2" descr="A picture containing nature&#10;&#10;Description automatically generated"/>
          <p:cNvPicPr preferRelativeResize="0"/>
          <p:nvPr/>
        </p:nvPicPr>
        <p:blipFill rotWithShape="1">
          <a:blip r:embed="rId4">
            <a:alphaModFix/>
          </a:blip>
          <a:srcRect/>
          <a:stretch/>
        </p:blipFill>
        <p:spPr>
          <a:xfrm>
            <a:off x="8477344" y="-1"/>
            <a:ext cx="3714656" cy="2686815"/>
          </a:xfrm>
          <a:prstGeom prst="rect">
            <a:avLst/>
          </a:prstGeom>
          <a:noFill/>
          <a:ln>
            <a:noFill/>
          </a:ln>
        </p:spPr>
      </p:pic>
      <p:sp>
        <p:nvSpPr>
          <p:cNvPr id="15" name="Google Shape;15;p2"/>
          <p:cNvSpPr/>
          <p:nvPr/>
        </p:nvSpPr>
        <p:spPr>
          <a:xfrm flipH="1">
            <a:off x="5456394" y="1968439"/>
            <a:ext cx="6751471" cy="4901119"/>
          </a:xfrm>
          <a:custGeom>
            <a:avLst/>
            <a:gdLst/>
            <a:ahLst/>
            <a:cxnLst/>
            <a:rect l="l" t="t" r="r" b="b"/>
            <a:pathLst>
              <a:path w="6751471" h="4901119" extrusionOk="0">
                <a:moveTo>
                  <a:pt x="0" y="4901119"/>
                </a:moveTo>
                <a:cubicBezTo>
                  <a:pt x="794" y="3261063"/>
                  <a:pt x="1588" y="1640056"/>
                  <a:pt x="2382" y="0"/>
                </a:cubicBezTo>
                <a:lnTo>
                  <a:pt x="6751471" y="4901119"/>
                </a:lnTo>
                <a:lnTo>
                  <a:pt x="0" y="4901119"/>
                </a:lnTo>
                <a:close/>
              </a:path>
            </a:pathLst>
          </a:custGeom>
          <a:solidFill>
            <a:schemeClr val="accent4"/>
          </a:solidFill>
          <a:ln>
            <a:noFill/>
          </a:ln>
          <a:effectLst>
            <a:outerShdw blurRad="50800" dist="38100" dir="13500000" algn="br"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6" name="Google Shape;16;p2"/>
          <p:cNvSpPr/>
          <p:nvPr/>
        </p:nvSpPr>
        <p:spPr>
          <a:xfrm flipH="1">
            <a:off x="-4784" y="-14542"/>
            <a:ext cx="12199164" cy="6874921"/>
          </a:xfrm>
          <a:custGeom>
            <a:avLst/>
            <a:gdLst/>
            <a:ahLst/>
            <a:cxnLst/>
            <a:rect l="l" t="t" r="r" b="b"/>
            <a:pathLst>
              <a:path w="14761910" h="6836301" extrusionOk="0">
                <a:moveTo>
                  <a:pt x="11356917" y="6833935"/>
                </a:moveTo>
                <a:lnTo>
                  <a:pt x="0" y="12611"/>
                </a:lnTo>
                <a:lnTo>
                  <a:pt x="14761631" y="0"/>
                </a:lnTo>
                <a:cubicBezTo>
                  <a:pt x="14763636" y="1138989"/>
                  <a:pt x="14754117" y="2277978"/>
                  <a:pt x="14756122" y="3416967"/>
                </a:cubicBezTo>
                <a:cubicBezTo>
                  <a:pt x="14754955" y="4555956"/>
                  <a:pt x="14759552" y="5697312"/>
                  <a:pt x="14758385" y="6836301"/>
                </a:cubicBezTo>
                <a:lnTo>
                  <a:pt x="11356917" y="6833935"/>
                </a:lnTo>
                <a:close/>
              </a:path>
            </a:pathLst>
          </a:custGeom>
          <a:solidFill>
            <a:schemeClr val="accent1"/>
          </a:solidFill>
          <a:ln>
            <a:noFill/>
          </a:ln>
          <a:effectLst>
            <a:outerShdw blurRad="50800" dist="38100" dir="2700000" algn="t"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17" name="Google Shape;17;p2"/>
          <p:cNvPicPr preferRelativeResize="0"/>
          <p:nvPr/>
        </p:nvPicPr>
        <p:blipFill rotWithShape="1">
          <a:blip r:embed="rId5">
            <a:alphaModFix/>
          </a:blip>
          <a:srcRect/>
          <a:stretch/>
        </p:blipFill>
        <p:spPr>
          <a:xfrm>
            <a:off x="138431" y="5311498"/>
            <a:ext cx="2738896" cy="1508514"/>
          </a:xfrm>
          <a:prstGeom prst="rect">
            <a:avLst/>
          </a:prstGeom>
          <a:noFill/>
          <a:ln>
            <a:noFill/>
          </a:ln>
          <a:effectLst>
            <a:outerShdw blurRad="50800" dist="38100" dir="2700000" algn="tl" rotWithShape="0">
              <a:srgbClr val="000000">
                <a:alpha val="40000"/>
              </a:srgbClr>
            </a:outerShdw>
          </a:effectLst>
        </p:spPr>
      </p:pic>
      <p:pic>
        <p:nvPicPr>
          <p:cNvPr id="18" name="Google Shape;18;p2"/>
          <p:cNvPicPr preferRelativeResize="0"/>
          <p:nvPr/>
        </p:nvPicPr>
        <p:blipFill rotWithShape="1">
          <a:blip r:embed="rId6">
            <a:alphaModFix amt="34000"/>
          </a:blip>
          <a:srcRect l="32582" t="2399" r="8554" b="-8773"/>
          <a:stretch/>
        </p:blipFill>
        <p:spPr>
          <a:xfrm rot="5400000">
            <a:off x="5734286" y="-1016167"/>
            <a:ext cx="5455273" cy="7480884"/>
          </a:xfrm>
          <a:prstGeom prst="rtTriangle">
            <a:avLst/>
          </a:prstGeom>
          <a:noFill/>
          <a:ln>
            <a:noFill/>
          </a:ln>
        </p:spPr>
      </p:pic>
      <p:pic>
        <p:nvPicPr>
          <p:cNvPr id="19" name="Google Shape;19;p2"/>
          <p:cNvPicPr preferRelativeResize="0"/>
          <p:nvPr/>
        </p:nvPicPr>
        <p:blipFill rotWithShape="1">
          <a:blip r:embed="rId6">
            <a:alphaModFix amt="34000"/>
          </a:blip>
          <a:srcRect l="54016" t="36081" r="11355" b="673"/>
          <a:stretch/>
        </p:blipFill>
        <p:spPr>
          <a:xfrm rot="-5400000">
            <a:off x="5792642" y="4819952"/>
            <a:ext cx="1719709" cy="2366806"/>
          </a:xfrm>
          <a:prstGeom prst="rtTriangle">
            <a:avLst/>
          </a:prstGeom>
          <a:noFill/>
          <a:ln>
            <a:noFill/>
          </a:ln>
        </p:spPr>
      </p:pic>
      <p:sp>
        <p:nvSpPr>
          <p:cNvPr id="20" name="Google Shape;20;p2"/>
          <p:cNvSpPr txBox="1">
            <a:spLocks noGrp="1"/>
          </p:cNvSpPr>
          <p:nvPr>
            <p:ph type="title"/>
          </p:nvPr>
        </p:nvSpPr>
        <p:spPr>
          <a:xfrm>
            <a:off x="176047" y="175938"/>
            <a:ext cx="6157185" cy="397264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8000"/>
              <a:buFont typeface="Montserrat"/>
              <a:buNone/>
              <a:defRPr sz="8000" i="0" u="none" strike="noStrike" cap="none">
                <a:solidFill>
                  <a:schemeClr val="lt1"/>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3FE37BE-98CB-02D4-2438-6548AFA8E9B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l-GR"/>
          </a:p>
        </p:txBody>
      </p:sp>
      <p:sp>
        <p:nvSpPr>
          <p:cNvPr id="3" name="Content Placeholder 2">
            <a:extLst>
              <a:ext uri="{FF2B5EF4-FFF2-40B4-BE49-F238E27FC236}">
                <a16:creationId xmlns:a16="http://schemas.microsoft.com/office/drawing/2014/main" xmlns="" id="{1B83C344-5310-B0A5-95D3-C17E70E77540}"/>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a:extLst>
              <a:ext uri="{FF2B5EF4-FFF2-40B4-BE49-F238E27FC236}">
                <a16:creationId xmlns:a16="http://schemas.microsoft.com/office/drawing/2014/main" xmlns="" id="{9F11DDFF-3D9B-A41D-0E18-66FEBCEF933F}"/>
              </a:ext>
            </a:extLst>
          </p:cNvPr>
          <p:cNvSpPr>
            <a:spLocks noGrp="1"/>
          </p:cNvSpPr>
          <p:nvPr>
            <p:ph type="dt" sz="half" idx="10"/>
          </p:nvPr>
        </p:nvSpPr>
        <p:spPr>
          <a:xfrm>
            <a:off x="838200" y="6356350"/>
            <a:ext cx="2743200" cy="365125"/>
          </a:xfrm>
          <a:prstGeom prst="rect">
            <a:avLst/>
          </a:prstGeom>
        </p:spPr>
        <p:txBody>
          <a:bodyPr/>
          <a:lstStyle/>
          <a:p>
            <a:fld id="{24698140-184D-4D75-8EB4-50A07D7CBDEB}" type="datetimeFigureOut">
              <a:rPr lang="el-GR" smtClean="0"/>
              <a:t>29/10/2025</a:t>
            </a:fld>
            <a:endParaRPr lang="el-GR"/>
          </a:p>
        </p:txBody>
      </p:sp>
      <p:sp>
        <p:nvSpPr>
          <p:cNvPr id="5" name="Footer Placeholder 4">
            <a:extLst>
              <a:ext uri="{FF2B5EF4-FFF2-40B4-BE49-F238E27FC236}">
                <a16:creationId xmlns:a16="http://schemas.microsoft.com/office/drawing/2014/main" xmlns="" id="{780472BA-8CEB-9FF9-8FB2-ADDB32A08514}"/>
              </a:ext>
            </a:extLst>
          </p:cNvPr>
          <p:cNvSpPr>
            <a:spLocks noGrp="1"/>
          </p:cNvSpPr>
          <p:nvPr>
            <p:ph type="ftr" sz="quarter" idx="11"/>
          </p:nvPr>
        </p:nvSpPr>
        <p:spPr>
          <a:xfrm>
            <a:off x="4038600" y="6356350"/>
            <a:ext cx="4114800" cy="365125"/>
          </a:xfrm>
          <a:prstGeom prst="rect">
            <a:avLst/>
          </a:prstGeom>
        </p:spPr>
        <p:txBody>
          <a:bodyPr/>
          <a:lstStyle/>
          <a:p>
            <a:endParaRPr lang="el-GR"/>
          </a:p>
        </p:txBody>
      </p:sp>
      <p:sp>
        <p:nvSpPr>
          <p:cNvPr id="6" name="Slide Number Placeholder 5">
            <a:extLst>
              <a:ext uri="{FF2B5EF4-FFF2-40B4-BE49-F238E27FC236}">
                <a16:creationId xmlns:a16="http://schemas.microsoft.com/office/drawing/2014/main" xmlns="" id="{26A8BA58-6F32-FFA6-47B2-46BBED68810D}"/>
              </a:ext>
            </a:extLst>
          </p:cNvPr>
          <p:cNvSpPr>
            <a:spLocks noGrp="1"/>
          </p:cNvSpPr>
          <p:nvPr>
            <p:ph type="sldNum" sz="quarter" idx="12"/>
          </p:nvPr>
        </p:nvSpPr>
        <p:spPr>
          <a:xfrm>
            <a:off x="8610600" y="6356350"/>
            <a:ext cx="2743200" cy="365125"/>
          </a:xfrm>
          <a:prstGeom prst="rect">
            <a:avLst/>
          </a:prstGeom>
        </p:spPr>
        <p:txBody>
          <a:bodyPr/>
          <a:lstStyle/>
          <a:p>
            <a:fld id="{3C583A2E-7538-460D-8E68-D81B00117077}" type="slidenum">
              <a:rPr lang="el-GR" smtClean="0"/>
              <a:t>‹Nº›</a:t>
            </a:fld>
            <a:endParaRPr lang="el-GR"/>
          </a:p>
        </p:txBody>
      </p:sp>
    </p:spTree>
    <p:extLst>
      <p:ext uri="{BB962C8B-B14F-4D97-AF65-F5344CB8AC3E}">
        <p14:creationId xmlns:p14="http://schemas.microsoft.com/office/powerpoint/2010/main" val="3446304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sp>
        <p:nvSpPr>
          <p:cNvPr id="22" name="Google Shape;22;p3"/>
          <p:cNvSpPr/>
          <p:nvPr/>
        </p:nvSpPr>
        <p:spPr>
          <a:xfrm>
            <a:off x="0" y="1"/>
            <a:ext cx="12192000" cy="103749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2"/>
              </a:solidFill>
              <a:latin typeface="Arial"/>
              <a:ea typeface="Arial"/>
              <a:cs typeface="Arial"/>
              <a:sym typeface="Arial"/>
            </a:endParaRPr>
          </a:p>
        </p:txBody>
      </p:sp>
      <p:pic>
        <p:nvPicPr>
          <p:cNvPr id="23" name="Google Shape;23;p3"/>
          <p:cNvPicPr preferRelativeResize="0"/>
          <p:nvPr/>
        </p:nvPicPr>
        <p:blipFill rotWithShape="1">
          <a:blip r:embed="rId2">
            <a:alphaModFix amt="34000"/>
          </a:blip>
          <a:srcRect l="51339" t="39269" r="-2839" b="35419"/>
          <a:stretch/>
        </p:blipFill>
        <p:spPr>
          <a:xfrm flipH="1">
            <a:off x="9304422" y="0"/>
            <a:ext cx="2887578" cy="1037492"/>
          </a:xfrm>
          <a:prstGeom prst="rect">
            <a:avLst/>
          </a:prstGeom>
          <a:noFill/>
          <a:ln>
            <a:noFill/>
          </a:ln>
        </p:spPr>
      </p:pic>
      <p:pic>
        <p:nvPicPr>
          <p:cNvPr id="24" name="Google Shape;24;p3"/>
          <p:cNvPicPr preferRelativeResize="0"/>
          <p:nvPr/>
        </p:nvPicPr>
        <p:blipFill rotWithShape="1">
          <a:blip r:embed="rId3">
            <a:alphaModFix/>
          </a:blip>
          <a:srcRect/>
          <a:stretch/>
        </p:blipFill>
        <p:spPr>
          <a:xfrm>
            <a:off x="9791700" y="111656"/>
            <a:ext cx="2027900" cy="803439"/>
          </a:xfrm>
          <a:prstGeom prst="rect">
            <a:avLst/>
          </a:prstGeom>
          <a:noFill/>
          <a:ln>
            <a:noFill/>
          </a:ln>
          <a:effectLst>
            <a:outerShdw blurRad="50800" dist="38100" dir="2700000" algn="tl" rotWithShape="0">
              <a:srgbClr val="000000">
                <a:alpha val="40000"/>
              </a:srgbClr>
            </a:outerShdw>
          </a:effectLst>
        </p:spPr>
      </p:pic>
      <p:sp>
        <p:nvSpPr>
          <p:cNvPr id="25" name="Google Shape;25;p3"/>
          <p:cNvSpPr/>
          <p:nvPr/>
        </p:nvSpPr>
        <p:spPr>
          <a:xfrm>
            <a:off x="-1778" y="6574604"/>
            <a:ext cx="12193777" cy="28339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2"/>
              </a:solidFill>
              <a:latin typeface="Arial"/>
              <a:ea typeface="Arial"/>
              <a:cs typeface="Arial"/>
              <a:sym typeface="Arial"/>
            </a:endParaRPr>
          </a:p>
        </p:txBody>
      </p:sp>
      <p:sp>
        <p:nvSpPr>
          <p:cNvPr id="26" name="Google Shape;26;p3"/>
          <p:cNvSpPr/>
          <p:nvPr/>
        </p:nvSpPr>
        <p:spPr>
          <a:xfrm rot="10800000" flipH="1">
            <a:off x="-4504" y="6540436"/>
            <a:ext cx="12196504" cy="5952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2"/>
              </a:solidFill>
              <a:latin typeface="Arial"/>
              <a:ea typeface="Arial"/>
              <a:cs typeface="Arial"/>
              <a:sym typeface="Arial"/>
            </a:endParaRPr>
          </a:p>
        </p:txBody>
      </p:sp>
      <p:sp>
        <p:nvSpPr>
          <p:cNvPr id="27" name="Google Shape;27;p3"/>
          <p:cNvSpPr txBox="1"/>
          <p:nvPr/>
        </p:nvSpPr>
        <p:spPr>
          <a:xfrm>
            <a:off x="10265664" y="6574604"/>
            <a:ext cx="1925447" cy="307777"/>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400" b="1" i="0" u="none" strike="noStrike" cap="none">
                <a:solidFill>
                  <a:schemeClr val="accent1"/>
                </a:solidFill>
                <a:latin typeface="Montserrat"/>
                <a:ea typeface="Montserrat"/>
                <a:cs typeface="Montserrat"/>
                <a:sym typeface="Montserrat"/>
              </a:rPr>
              <a:t>Slide </a:t>
            </a:r>
            <a:fld id="{00000000-1234-1234-1234-123412341234}" type="slidenum">
              <a:rPr lang="en-GB" sz="1400" b="1" i="0" u="none" strike="noStrike" cap="none">
                <a:solidFill>
                  <a:schemeClr val="accent1"/>
                </a:solidFill>
                <a:latin typeface="Montserrat"/>
                <a:ea typeface="Montserrat"/>
                <a:cs typeface="Montserrat"/>
                <a:sym typeface="Montserrat"/>
              </a:rPr>
              <a:t>‹Nº›</a:t>
            </a:fld>
            <a:endParaRPr sz="1400" b="1" i="0" u="none" strike="noStrike" cap="none">
              <a:solidFill>
                <a:schemeClr val="accent1"/>
              </a:solidFill>
              <a:latin typeface="Montserrat"/>
              <a:ea typeface="Montserrat"/>
              <a:cs typeface="Montserrat"/>
              <a:sym typeface="Montserrat"/>
            </a:endParaRPr>
          </a:p>
        </p:txBody>
      </p:sp>
      <p:sp>
        <p:nvSpPr>
          <p:cNvPr id="28" name="Google Shape;28;p3"/>
          <p:cNvSpPr txBox="1"/>
          <p:nvPr userDrawn="1"/>
        </p:nvSpPr>
        <p:spPr>
          <a:xfrm>
            <a:off x="-24375" y="6562800"/>
            <a:ext cx="58752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b="1" dirty="0" err="1">
                <a:solidFill>
                  <a:schemeClr val="accent1"/>
                </a:solidFill>
                <a:latin typeface="Montserrat"/>
                <a:ea typeface="Montserrat"/>
                <a:cs typeface="Montserrat"/>
                <a:sym typeface="Montserrat"/>
              </a:rPr>
              <a:t>WGDisasters</a:t>
            </a:r>
            <a:r>
              <a:rPr lang="en-GB" b="1" dirty="0">
                <a:solidFill>
                  <a:schemeClr val="accent1"/>
                </a:solidFill>
                <a:latin typeface="Montserrat"/>
                <a:ea typeface="Montserrat"/>
                <a:cs typeface="Montserrat"/>
                <a:sym typeface="Montserrat"/>
              </a:rPr>
              <a:t> 24, 30 September – 2 October, 2025</a:t>
            </a:r>
            <a:endParaRPr b="1" dirty="0">
              <a:solidFill>
                <a:schemeClr val="accent1"/>
              </a:solidFill>
              <a:latin typeface="Montserrat"/>
              <a:ea typeface="Montserrat"/>
              <a:cs typeface="Montserrat"/>
              <a:sym typeface="Montserrat"/>
            </a:endParaRPr>
          </a:p>
        </p:txBody>
      </p:sp>
      <p:sp>
        <p:nvSpPr>
          <p:cNvPr id="29" name="Google Shape;29;p3"/>
          <p:cNvSpPr txBox="1">
            <a:spLocks noGrp="1"/>
          </p:cNvSpPr>
          <p:nvPr>
            <p:ph type="body" idx="1"/>
          </p:nvPr>
        </p:nvSpPr>
        <p:spPr>
          <a:xfrm>
            <a:off x="324233" y="1558533"/>
            <a:ext cx="11495400" cy="46629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15000"/>
              </a:lnSpc>
              <a:spcBef>
                <a:spcPts val="1000"/>
              </a:spcBef>
              <a:spcAft>
                <a:spcPts val="0"/>
              </a:spcAft>
              <a:buClr>
                <a:schemeClr val="dk1"/>
              </a:buClr>
              <a:buSzPts val="2800"/>
              <a:buFont typeface="Montserrat"/>
              <a:buChar char="❖"/>
              <a:defRPr sz="2800" i="0" u="none" strike="noStrike" cap="none">
                <a:solidFill>
                  <a:schemeClr val="dk1"/>
                </a:solidFill>
                <a:latin typeface="Montserrat"/>
                <a:ea typeface="Montserrat"/>
                <a:cs typeface="Montserrat"/>
                <a:sym typeface="Montserrat"/>
              </a:defRPr>
            </a:lvl1pPr>
            <a:lvl2pPr marL="914400" marR="0" lvl="1" indent="-381000" algn="l" rtl="0">
              <a:lnSpc>
                <a:spcPct val="115000"/>
              </a:lnSpc>
              <a:spcBef>
                <a:spcPts val="500"/>
              </a:spcBef>
              <a:spcAft>
                <a:spcPts val="0"/>
              </a:spcAft>
              <a:buClr>
                <a:schemeClr val="dk1"/>
              </a:buClr>
              <a:buSzPts val="2400"/>
              <a:buFont typeface="Montserrat"/>
              <a:buChar char="▪"/>
              <a:defRPr sz="2400" i="0" u="none" strike="noStrike" cap="none">
                <a:solidFill>
                  <a:schemeClr val="dk1"/>
                </a:solidFill>
                <a:latin typeface="Montserrat"/>
                <a:ea typeface="Montserrat"/>
                <a:cs typeface="Montserrat"/>
                <a:sym typeface="Montserrat"/>
              </a:defRPr>
            </a:lvl2pPr>
            <a:lvl3pPr marL="1371600" marR="0" lvl="2" indent="-355600" algn="l" rtl="0">
              <a:lnSpc>
                <a:spcPct val="115000"/>
              </a:lnSpc>
              <a:spcBef>
                <a:spcPts val="500"/>
              </a:spcBef>
              <a:spcAft>
                <a:spcPts val="0"/>
              </a:spcAft>
              <a:buClr>
                <a:schemeClr val="dk1"/>
              </a:buClr>
              <a:buSzPts val="2000"/>
              <a:buFont typeface="Montserrat"/>
              <a:buChar char="o"/>
              <a:defRPr sz="2000" i="0" u="none" strike="noStrike" cap="none">
                <a:solidFill>
                  <a:schemeClr val="dk1"/>
                </a:solidFill>
                <a:latin typeface="Montserrat"/>
                <a:ea typeface="Montserrat"/>
                <a:cs typeface="Montserrat"/>
                <a:sym typeface="Montserrat"/>
              </a:defRPr>
            </a:lvl3pPr>
            <a:lvl4pPr marL="1828800" marR="0" lvl="3" indent="-342900" algn="l" rtl="0">
              <a:lnSpc>
                <a:spcPct val="115000"/>
              </a:lnSpc>
              <a:spcBef>
                <a:spcPts val="500"/>
              </a:spcBef>
              <a:spcAft>
                <a:spcPts val="0"/>
              </a:spcAft>
              <a:buClr>
                <a:schemeClr val="dk1"/>
              </a:buClr>
              <a:buSzPts val="1800"/>
              <a:buFont typeface="Montserrat"/>
              <a:buChar char="•"/>
              <a:defRPr sz="1800" i="0" u="none" strike="noStrike" cap="none">
                <a:solidFill>
                  <a:schemeClr val="dk1"/>
                </a:solidFill>
                <a:latin typeface="Montserrat"/>
                <a:ea typeface="Montserrat"/>
                <a:cs typeface="Montserrat"/>
                <a:sym typeface="Montserrat"/>
              </a:defRPr>
            </a:lvl4pPr>
            <a:lvl5pPr marL="2286000" marR="0" lvl="4" indent="-342900" algn="l" rtl="0">
              <a:lnSpc>
                <a:spcPct val="115000"/>
              </a:lnSpc>
              <a:spcBef>
                <a:spcPts val="500"/>
              </a:spcBef>
              <a:spcAft>
                <a:spcPts val="0"/>
              </a:spcAft>
              <a:buClr>
                <a:schemeClr val="dk1"/>
              </a:buClr>
              <a:buSzPts val="1800"/>
              <a:buFont typeface="Montserrat"/>
              <a:buChar char="•"/>
              <a:defRPr sz="1800" i="0" u="none" strike="noStrike" cap="none">
                <a:solidFill>
                  <a:schemeClr val="dk1"/>
                </a:solidFill>
                <a:latin typeface="Montserrat"/>
                <a:ea typeface="Montserrat"/>
                <a:cs typeface="Montserrat"/>
                <a:sym typeface="Montserrat"/>
              </a:defRPr>
            </a:lvl5pPr>
            <a:lvl6pPr marL="2743200" marR="0" lvl="5"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6pPr>
            <a:lvl7pPr marL="3200400" marR="0" lvl="6"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7pPr>
            <a:lvl8pPr marL="3657600" marR="0" lvl="7"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8pPr>
            <a:lvl9pPr marL="4114800" marR="0" lvl="8"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9pPr>
          </a:lstStyle>
          <a:p>
            <a:endParaRPr/>
          </a:p>
        </p:txBody>
      </p:sp>
      <p:sp>
        <p:nvSpPr>
          <p:cNvPr id="30" name="Google Shape;30;p3"/>
          <p:cNvSpPr txBox="1">
            <a:spLocks noGrp="1"/>
          </p:cNvSpPr>
          <p:nvPr>
            <p:ph type="title"/>
          </p:nvPr>
        </p:nvSpPr>
        <p:spPr>
          <a:xfrm>
            <a:off x="176048" y="175939"/>
            <a:ext cx="9386864" cy="77900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4400"/>
              <a:buFont typeface="Montserrat"/>
              <a:buNone/>
              <a:defRPr sz="4400" i="0" u="none" strike="noStrike" cap="none">
                <a:solidFill>
                  <a:schemeClr val="lt1"/>
                </a:solidFill>
                <a:latin typeface="Montserrat"/>
                <a:ea typeface="Montserrat"/>
                <a:cs typeface="Montserrat"/>
                <a:sym typeface="Montserra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1"/>
        <p:cNvGrpSpPr/>
        <p:nvPr/>
      </p:nvGrpSpPr>
      <p:grpSpPr>
        <a:xfrm>
          <a:off x="0" y="0"/>
          <a:ext cx="0" cy="0"/>
          <a:chOff x="0" y="0"/>
          <a:chExt cx="0" cy="0"/>
        </a:xfrm>
      </p:grpSpPr>
      <p:sp>
        <p:nvSpPr>
          <p:cNvPr id="32" name="Google Shape;32;p4"/>
          <p:cNvSpPr/>
          <p:nvPr/>
        </p:nvSpPr>
        <p:spPr>
          <a:xfrm>
            <a:off x="0" y="1"/>
            <a:ext cx="12192000" cy="103749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2"/>
              </a:solidFill>
              <a:latin typeface="Arial"/>
              <a:ea typeface="Arial"/>
              <a:cs typeface="Arial"/>
              <a:sym typeface="Arial"/>
            </a:endParaRPr>
          </a:p>
        </p:txBody>
      </p:sp>
      <p:pic>
        <p:nvPicPr>
          <p:cNvPr id="33" name="Google Shape;33;p4"/>
          <p:cNvPicPr preferRelativeResize="0"/>
          <p:nvPr/>
        </p:nvPicPr>
        <p:blipFill rotWithShape="1">
          <a:blip r:embed="rId2">
            <a:alphaModFix amt="34000"/>
          </a:blip>
          <a:srcRect l="51339" t="39269" r="-2839" b="35419"/>
          <a:stretch/>
        </p:blipFill>
        <p:spPr>
          <a:xfrm flipH="1">
            <a:off x="9304422" y="0"/>
            <a:ext cx="2887578" cy="1037492"/>
          </a:xfrm>
          <a:prstGeom prst="rect">
            <a:avLst/>
          </a:prstGeom>
          <a:noFill/>
          <a:ln>
            <a:noFill/>
          </a:ln>
        </p:spPr>
      </p:pic>
      <p:pic>
        <p:nvPicPr>
          <p:cNvPr id="34" name="Google Shape;34;p4"/>
          <p:cNvPicPr preferRelativeResize="0"/>
          <p:nvPr/>
        </p:nvPicPr>
        <p:blipFill rotWithShape="1">
          <a:blip r:embed="rId3">
            <a:alphaModFix/>
          </a:blip>
          <a:srcRect/>
          <a:stretch/>
        </p:blipFill>
        <p:spPr>
          <a:xfrm>
            <a:off x="9791700" y="111656"/>
            <a:ext cx="2027900" cy="803439"/>
          </a:xfrm>
          <a:prstGeom prst="rect">
            <a:avLst/>
          </a:prstGeom>
          <a:noFill/>
          <a:ln>
            <a:noFill/>
          </a:ln>
          <a:effectLst>
            <a:outerShdw blurRad="50800" dist="38100" dir="2700000" algn="tl" rotWithShape="0">
              <a:srgbClr val="000000">
                <a:alpha val="40000"/>
              </a:srgbClr>
            </a:outerShdw>
          </a:effectLst>
        </p:spPr>
      </p:pic>
      <p:sp>
        <p:nvSpPr>
          <p:cNvPr id="35" name="Google Shape;35;p4"/>
          <p:cNvSpPr/>
          <p:nvPr/>
        </p:nvSpPr>
        <p:spPr>
          <a:xfrm>
            <a:off x="-1778" y="6574604"/>
            <a:ext cx="12193777" cy="28339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2"/>
              </a:solidFill>
              <a:latin typeface="Arial"/>
              <a:ea typeface="Arial"/>
              <a:cs typeface="Arial"/>
              <a:sym typeface="Arial"/>
            </a:endParaRPr>
          </a:p>
        </p:txBody>
      </p:sp>
      <p:sp>
        <p:nvSpPr>
          <p:cNvPr id="36" name="Google Shape;36;p4"/>
          <p:cNvSpPr/>
          <p:nvPr/>
        </p:nvSpPr>
        <p:spPr>
          <a:xfrm rot="10800000" flipH="1">
            <a:off x="-4504" y="6540436"/>
            <a:ext cx="12196504" cy="5952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2"/>
              </a:solidFill>
              <a:latin typeface="Arial"/>
              <a:ea typeface="Arial"/>
              <a:cs typeface="Arial"/>
              <a:sym typeface="Arial"/>
            </a:endParaRPr>
          </a:p>
        </p:txBody>
      </p:sp>
      <p:sp>
        <p:nvSpPr>
          <p:cNvPr id="37" name="Google Shape;37;p4"/>
          <p:cNvSpPr txBox="1">
            <a:spLocks noGrp="1"/>
          </p:cNvSpPr>
          <p:nvPr>
            <p:ph type="body" idx="1"/>
          </p:nvPr>
        </p:nvSpPr>
        <p:spPr>
          <a:xfrm>
            <a:off x="386632" y="1445923"/>
            <a:ext cx="5509008" cy="477548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15000"/>
              </a:lnSpc>
              <a:spcBef>
                <a:spcPts val="1000"/>
              </a:spcBef>
              <a:spcAft>
                <a:spcPts val="0"/>
              </a:spcAft>
              <a:buClr>
                <a:schemeClr val="dk1"/>
              </a:buClr>
              <a:buSzPts val="2800"/>
              <a:buFont typeface="Montserrat"/>
              <a:buChar char="❖"/>
              <a:defRPr sz="2800" i="0" u="none" strike="noStrike" cap="none">
                <a:solidFill>
                  <a:schemeClr val="dk1"/>
                </a:solidFill>
                <a:latin typeface="Montserrat"/>
                <a:ea typeface="Montserrat"/>
                <a:cs typeface="Montserrat"/>
                <a:sym typeface="Montserrat"/>
              </a:defRPr>
            </a:lvl1pPr>
            <a:lvl2pPr marL="914400" marR="0" lvl="1" indent="-381000" algn="l" rtl="0">
              <a:lnSpc>
                <a:spcPct val="115000"/>
              </a:lnSpc>
              <a:spcBef>
                <a:spcPts val="500"/>
              </a:spcBef>
              <a:spcAft>
                <a:spcPts val="0"/>
              </a:spcAft>
              <a:buClr>
                <a:schemeClr val="dk1"/>
              </a:buClr>
              <a:buSzPts val="2400"/>
              <a:buFont typeface="Montserrat"/>
              <a:buChar char="▪"/>
              <a:defRPr sz="2400" i="0" u="none" strike="noStrike" cap="none">
                <a:solidFill>
                  <a:schemeClr val="dk1"/>
                </a:solidFill>
                <a:latin typeface="Montserrat"/>
                <a:ea typeface="Montserrat"/>
                <a:cs typeface="Montserrat"/>
                <a:sym typeface="Montserrat"/>
              </a:defRPr>
            </a:lvl2pPr>
            <a:lvl3pPr marL="1371600" marR="0" lvl="2" indent="-355600" algn="l" rtl="0">
              <a:lnSpc>
                <a:spcPct val="115000"/>
              </a:lnSpc>
              <a:spcBef>
                <a:spcPts val="500"/>
              </a:spcBef>
              <a:spcAft>
                <a:spcPts val="0"/>
              </a:spcAft>
              <a:buClr>
                <a:schemeClr val="dk1"/>
              </a:buClr>
              <a:buSzPts val="2000"/>
              <a:buFont typeface="Montserrat"/>
              <a:buChar char="o"/>
              <a:defRPr sz="2000" i="0" u="none" strike="noStrike" cap="none">
                <a:solidFill>
                  <a:schemeClr val="dk1"/>
                </a:solidFill>
                <a:latin typeface="Montserrat"/>
                <a:ea typeface="Montserrat"/>
                <a:cs typeface="Montserrat"/>
                <a:sym typeface="Montserrat"/>
              </a:defRPr>
            </a:lvl3pPr>
            <a:lvl4pPr marL="1828800" marR="0" lvl="3" indent="-342900" algn="l" rtl="0">
              <a:lnSpc>
                <a:spcPct val="115000"/>
              </a:lnSpc>
              <a:spcBef>
                <a:spcPts val="500"/>
              </a:spcBef>
              <a:spcAft>
                <a:spcPts val="0"/>
              </a:spcAft>
              <a:buClr>
                <a:schemeClr val="dk1"/>
              </a:buClr>
              <a:buSzPts val="1800"/>
              <a:buFont typeface="Montserrat"/>
              <a:buChar char="•"/>
              <a:defRPr sz="1800" i="0" u="none" strike="noStrike" cap="none">
                <a:solidFill>
                  <a:schemeClr val="dk1"/>
                </a:solidFill>
                <a:latin typeface="Montserrat"/>
                <a:ea typeface="Montserrat"/>
                <a:cs typeface="Montserrat"/>
                <a:sym typeface="Montserrat"/>
              </a:defRPr>
            </a:lvl4pPr>
            <a:lvl5pPr marL="2286000" marR="0" lvl="4" indent="-342900" algn="l" rtl="0">
              <a:lnSpc>
                <a:spcPct val="115000"/>
              </a:lnSpc>
              <a:spcBef>
                <a:spcPts val="500"/>
              </a:spcBef>
              <a:spcAft>
                <a:spcPts val="0"/>
              </a:spcAft>
              <a:buClr>
                <a:schemeClr val="dk1"/>
              </a:buClr>
              <a:buSzPts val="1800"/>
              <a:buFont typeface="Montserrat"/>
              <a:buChar char="•"/>
              <a:defRPr sz="1800" i="0" u="none" strike="noStrike" cap="none">
                <a:solidFill>
                  <a:schemeClr val="dk1"/>
                </a:solidFill>
                <a:latin typeface="Montserrat"/>
                <a:ea typeface="Montserrat"/>
                <a:cs typeface="Montserrat"/>
                <a:sym typeface="Montserrat"/>
              </a:defRPr>
            </a:lvl5pPr>
            <a:lvl6pPr marL="2743200" marR="0" lvl="5"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6pPr>
            <a:lvl7pPr marL="3200400" marR="0" lvl="6"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7pPr>
            <a:lvl8pPr marL="3657600" marR="0" lvl="7"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8pPr>
            <a:lvl9pPr marL="4114800" marR="0" lvl="8"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9pPr>
          </a:lstStyle>
          <a:p>
            <a:endParaRPr/>
          </a:p>
        </p:txBody>
      </p:sp>
      <p:sp>
        <p:nvSpPr>
          <p:cNvPr id="38" name="Google Shape;38;p4"/>
          <p:cNvSpPr txBox="1">
            <a:spLocks noGrp="1"/>
          </p:cNvSpPr>
          <p:nvPr>
            <p:ph type="body" idx="2"/>
          </p:nvPr>
        </p:nvSpPr>
        <p:spPr>
          <a:xfrm>
            <a:off x="6296361" y="1445923"/>
            <a:ext cx="5509008" cy="4775482"/>
          </a:xfrm>
          <a:prstGeom prst="rect">
            <a:avLst/>
          </a:prstGeom>
          <a:noFill/>
          <a:ln>
            <a:noFill/>
          </a:ln>
        </p:spPr>
        <p:txBody>
          <a:bodyPr spcFirstLastPara="1" wrap="square" lIns="91425" tIns="45700" rIns="91425" bIns="45700" anchor="t" anchorCtr="0">
            <a:noAutofit/>
          </a:bodyPr>
          <a:lstStyle>
            <a:lvl1pPr marL="457200" marR="0" lvl="0" indent="-406400" algn="l" rtl="0">
              <a:lnSpc>
                <a:spcPct val="115000"/>
              </a:lnSpc>
              <a:spcBef>
                <a:spcPts val="1000"/>
              </a:spcBef>
              <a:spcAft>
                <a:spcPts val="0"/>
              </a:spcAft>
              <a:buClr>
                <a:schemeClr val="dk1"/>
              </a:buClr>
              <a:buSzPts val="2800"/>
              <a:buFont typeface="Montserrat"/>
              <a:buChar char="❖"/>
              <a:defRPr sz="2800" i="0" u="none" strike="noStrike" cap="none">
                <a:solidFill>
                  <a:schemeClr val="dk1"/>
                </a:solidFill>
                <a:latin typeface="Montserrat"/>
                <a:ea typeface="Montserrat"/>
                <a:cs typeface="Montserrat"/>
                <a:sym typeface="Montserrat"/>
              </a:defRPr>
            </a:lvl1pPr>
            <a:lvl2pPr marL="914400" marR="0" lvl="1" indent="-381000" algn="l" rtl="0">
              <a:lnSpc>
                <a:spcPct val="115000"/>
              </a:lnSpc>
              <a:spcBef>
                <a:spcPts val="500"/>
              </a:spcBef>
              <a:spcAft>
                <a:spcPts val="0"/>
              </a:spcAft>
              <a:buClr>
                <a:schemeClr val="dk1"/>
              </a:buClr>
              <a:buSzPts val="2400"/>
              <a:buFont typeface="Montserrat"/>
              <a:buChar char="▪"/>
              <a:defRPr sz="2400" i="0" u="none" strike="noStrike" cap="none">
                <a:solidFill>
                  <a:schemeClr val="dk1"/>
                </a:solidFill>
                <a:latin typeface="Montserrat"/>
                <a:ea typeface="Montserrat"/>
                <a:cs typeface="Montserrat"/>
                <a:sym typeface="Montserrat"/>
              </a:defRPr>
            </a:lvl2pPr>
            <a:lvl3pPr marL="1371600" marR="0" lvl="2" indent="-355600" algn="l" rtl="0">
              <a:lnSpc>
                <a:spcPct val="115000"/>
              </a:lnSpc>
              <a:spcBef>
                <a:spcPts val="500"/>
              </a:spcBef>
              <a:spcAft>
                <a:spcPts val="0"/>
              </a:spcAft>
              <a:buClr>
                <a:schemeClr val="dk1"/>
              </a:buClr>
              <a:buSzPts val="2000"/>
              <a:buFont typeface="Montserrat"/>
              <a:buChar char="o"/>
              <a:defRPr sz="2000" i="0" u="none" strike="noStrike" cap="none">
                <a:solidFill>
                  <a:schemeClr val="dk1"/>
                </a:solidFill>
                <a:latin typeface="Montserrat"/>
                <a:ea typeface="Montserrat"/>
                <a:cs typeface="Montserrat"/>
                <a:sym typeface="Montserrat"/>
              </a:defRPr>
            </a:lvl3pPr>
            <a:lvl4pPr marL="1828800" marR="0" lvl="3" indent="-342900" algn="l" rtl="0">
              <a:lnSpc>
                <a:spcPct val="115000"/>
              </a:lnSpc>
              <a:spcBef>
                <a:spcPts val="500"/>
              </a:spcBef>
              <a:spcAft>
                <a:spcPts val="0"/>
              </a:spcAft>
              <a:buClr>
                <a:schemeClr val="dk1"/>
              </a:buClr>
              <a:buSzPts val="1800"/>
              <a:buFont typeface="Montserrat"/>
              <a:buChar char="•"/>
              <a:defRPr sz="1800" i="0" u="none" strike="noStrike" cap="none">
                <a:solidFill>
                  <a:schemeClr val="dk1"/>
                </a:solidFill>
                <a:latin typeface="Montserrat"/>
                <a:ea typeface="Montserrat"/>
                <a:cs typeface="Montserrat"/>
                <a:sym typeface="Montserrat"/>
              </a:defRPr>
            </a:lvl4pPr>
            <a:lvl5pPr marL="2286000" marR="0" lvl="4" indent="-342900" algn="l" rtl="0">
              <a:lnSpc>
                <a:spcPct val="115000"/>
              </a:lnSpc>
              <a:spcBef>
                <a:spcPts val="500"/>
              </a:spcBef>
              <a:spcAft>
                <a:spcPts val="0"/>
              </a:spcAft>
              <a:buClr>
                <a:schemeClr val="dk1"/>
              </a:buClr>
              <a:buSzPts val="1800"/>
              <a:buFont typeface="Montserrat"/>
              <a:buChar char="•"/>
              <a:defRPr sz="1800" i="0" u="none" strike="noStrike" cap="none">
                <a:solidFill>
                  <a:schemeClr val="dk1"/>
                </a:solidFill>
                <a:latin typeface="Montserrat"/>
                <a:ea typeface="Montserrat"/>
                <a:cs typeface="Montserrat"/>
                <a:sym typeface="Montserrat"/>
              </a:defRPr>
            </a:lvl5pPr>
            <a:lvl6pPr marL="2743200" marR="0" lvl="5"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6pPr>
            <a:lvl7pPr marL="3200400" marR="0" lvl="6"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7pPr>
            <a:lvl8pPr marL="3657600" marR="0" lvl="7"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8pPr>
            <a:lvl9pPr marL="4114800" marR="0" lvl="8"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9pPr>
          </a:lstStyle>
          <a:p>
            <a:endParaRPr/>
          </a:p>
        </p:txBody>
      </p:sp>
      <p:sp>
        <p:nvSpPr>
          <p:cNvPr id="39" name="Google Shape;39;p4"/>
          <p:cNvSpPr txBox="1"/>
          <p:nvPr/>
        </p:nvSpPr>
        <p:spPr>
          <a:xfrm>
            <a:off x="10265664" y="6574604"/>
            <a:ext cx="1925447" cy="307777"/>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400" b="1">
                <a:solidFill>
                  <a:schemeClr val="accent1"/>
                </a:solidFill>
                <a:latin typeface="Montserrat"/>
                <a:ea typeface="Montserrat"/>
                <a:cs typeface="Montserrat"/>
                <a:sym typeface="Montserrat"/>
              </a:rPr>
              <a:t>Slide </a:t>
            </a:r>
            <a:fld id="{00000000-1234-1234-1234-123412341234}" type="slidenum">
              <a:rPr lang="en-GB" sz="1400" b="1">
                <a:solidFill>
                  <a:schemeClr val="accent1"/>
                </a:solidFill>
                <a:latin typeface="Montserrat"/>
                <a:ea typeface="Montserrat"/>
                <a:cs typeface="Montserrat"/>
                <a:sym typeface="Montserrat"/>
              </a:rPr>
              <a:t>‹Nº›</a:t>
            </a:fld>
            <a:endParaRPr sz="1400" b="1">
              <a:solidFill>
                <a:schemeClr val="accent1"/>
              </a:solidFill>
              <a:latin typeface="Montserrat"/>
              <a:ea typeface="Montserrat"/>
              <a:cs typeface="Montserrat"/>
              <a:sym typeface="Montserrat"/>
            </a:endParaRPr>
          </a:p>
        </p:txBody>
      </p:sp>
      <p:sp>
        <p:nvSpPr>
          <p:cNvPr id="40" name="Google Shape;40;p4"/>
          <p:cNvSpPr txBox="1">
            <a:spLocks noGrp="1"/>
          </p:cNvSpPr>
          <p:nvPr>
            <p:ph type="title"/>
          </p:nvPr>
        </p:nvSpPr>
        <p:spPr>
          <a:xfrm>
            <a:off x="176048" y="175939"/>
            <a:ext cx="9386864" cy="77900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4400"/>
              <a:buFont typeface="Montserrat"/>
              <a:buNone/>
              <a:defRPr sz="4400" i="0" u="none" strike="noStrike" cap="none">
                <a:solidFill>
                  <a:schemeClr val="lt1"/>
                </a:solidFill>
                <a:latin typeface="Montserrat"/>
                <a:ea typeface="Montserrat"/>
                <a:cs typeface="Montserrat"/>
                <a:sym typeface="Montserrat"/>
              </a:defRPr>
            </a:lvl1pPr>
            <a:lvl2pPr lvl="1">
              <a:spcBef>
                <a:spcPts val="0"/>
              </a:spcBef>
              <a:spcAft>
                <a:spcPts val="0"/>
              </a:spcAft>
              <a:buSzPts val="1400"/>
              <a:buFont typeface="Montserrat"/>
              <a:buNone/>
              <a:defRPr sz="1800">
                <a:latin typeface="Montserrat"/>
                <a:ea typeface="Montserrat"/>
                <a:cs typeface="Montserrat"/>
                <a:sym typeface="Montserrat"/>
              </a:defRPr>
            </a:lvl2pPr>
            <a:lvl3pPr lvl="2">
              <a:spcBef>
                <a:spcPts val="0"/>
              </a:spcBef>
              <a:spcAft>
                <a:spcPts val="0"/>
              </a:spcAft>
              <a:buSzPts val="1400"/>
              <a:buFont typeface="Montserrat"/>
              <a:buNone/>
              <a:defRPr sz="1800">
                <a:latin typeface="Montserrat"/>
                <a:ea typeface="Montserrat"/>
                <a:cs typeface="Montserrat"/>
                <a:sym typeface="Montserrat"/>
              </a:defRPr>
            </a:lvl3pPr>
            <a:lvl4pPr lvl="3">
              <a:spcBef>
                <a:spcPts val="0"/>
              </a:spcBef>
              <a:spcAft>
                <a:spcPts val="0"/>
              </a:spcAft>
              <a:buSzPts val="1400"/>
              <a:buFont typeface="Montserrat"/>
              <a:buNone/>
              <a:defRPr sz="1800">
                <a:latin typeface="Montserrat"/>
                <a:ea typeface="Montserrat"/>
                <a:cs typeface="Montserrat"/>
                <a:sym typeface="Montserrat"/>
              </a:defRPr>
            </a:lvl4pPr>
            <a:lvl5pPr lvl="4">
              <a:spcBef>
                <a:spcPts val="0"/>
              </a:spcBef>
              <a:spcAft>
                <a:spcPts val="0"/>
              </a:spcAft>
              <a:buSzPts val="1400"/>
              <a:buFont typeface="Montserrat"/>
              <a:buNone/>
              <a:defRPr sz="1800">
                <a:latin typeface="Montserrat"/>
                <a:ea typeface="Montserrat"/>
                <a:cs typeface="Montserrat"/>
                <a:sym typeface="Montserrat"/>
              </a:defRPr>
            </a:lvl5pPr>
            <a:lvl6pPr lvl="5">
              <a:spcBef>
                <a:spcPts val="0"/>
              </a:spcBef>
              <a:spcAft>
                <a:spcPts val="0"/>
              </a:spcAft>
              <a:buSzPts val="1400"/>
              <a:buFont typeface="Montserrat"/>
              <a:buNone/>
              <a:defRPr sz="1800">
                <a:latin typeface="Montserrat"/>
                <a:ea typeface="Montserrat"/>
                <a:cs typeface="Montserrat"/>
                <a:sym typeface="Montserrat"/>
              </a:defRPr>
            </a:lvl6pPr>
            <a:lvl7pPr lvl="6">
              <a:spcBef>
                <a:spcPts val="0"/>
              </a:spcBef>
              <a:spcAft>
                <a:spcPts val="0"/>
              </a:spcAft>
              <a:buSzPts val="1400"/>
              <a:buFont typeface="Montserrat"/>
              <a:buNone/>
              <a:defRPr sz="1800">
                <a:latin typeface="Montserrat"/>
                <a:ea typeface="Montserrat"/>
                <a:cs typeface="Montserrat"/>
                <a:sym typeface="Montserrat"/>
              </a:defRPr>
            </a:lvl7pPr>
            <a:lvl8pPr lvl="7">
              <a:spcBef>
                <a:spcPts val="0"/>
              </a:spcBef>
              <a:spcAft>
                <a:spcPts val="0"/>
              </a:spcAft>
              <a:buSzPts val="1400"/>
              <a:buFont typeface="Montserrat"/>
              <a:buNone/>
              <a:defRPr sz="1800">
                <a:latin typeface="Montserrat"/>
                <a:ea typeface="Montserrat"/>
                <a:cs typeface="Montserrat"/>
                <a:sym typeface="Montserrat"/>
              </a:defRPr>
            </a:lvl8pPr>
            <a:lvl9pPr lvl="8">
              <a:spcBef>
                <a:spcPts val="0"/>
              </a:spcBef>
              <a:spcAft>
                <a:spcPts val="0"/>
              </a:spcAft>
              <a:buSzPts val="1400"/>
              <a:buFont typeface="Montserrat"/>
              <a:buNone/>
              <a:defRPr sz="1800">
                <a:latin typeface="Montserrat"/>
                <a:ea typeface="Montserrat"/>
                <a:cs typeface="Montserrat"/>
                <a:sym typeface="Montserrat"/>
              </a:defRPr>
            </a:lvl9pPr>
          </a:lstStyle>
          <a:p>
            <a:endParaRPr/>
          </a:p>
        </p:txBody>
      </p:sp>
      <p:sp>
        <p:nvSpPr>
          <p:cNvPr id="2" name="Google Shape;28;p3">
            <a:extLst>
              <a:ext uri="{FF2B5EF4-FFF2-40B4-BE49-F238E27FC236}">
                <a16:creationId xmlns:a16="http://schemas.microsoft.com/office/drawing/2014/main" xmlns="" id="{22832998-D1EF-61A2-F485-7C41F38EE053}"/>
              </a:ext>
            </a:extLst>
          </p:cNvPr>
          <p:cNvSpPr txBox="1"/>
          <p:nvPr userDrawn="1"/>
        </p:nvSpPr>
        <p:spPr>
          <a:xfrm>
            <a:off x="-24375" y="6562800"/>
            <a:ext cx="58752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b="1" dirty="0" err="1">
                <a:solidFill>
                  <a:schemeClr val="accent1"/>
                </a:solidFill>
                <a:latin typeface="Montserrat"/>
                <a:ea typeface="Montserrat"/>
                <a:cs typeface="Montserrat"/>
                <a:sym typeface="Montserrat"/>
              </a:rPr>
              <a:t>WGDisasters</a:t>
            </a:r>
            <a:r>
              <a:rPr lang="en-GB" b="1" dirty="0">
                <a:solidFill>
                  <a:schemeClr val="accent1"/>
                </a:solidFill>
                <a:latin typeface="Montserrat"/>
                <a:ea typeface="Montserrat"/>
                <a:cs typeface="Montserrat"/>
                <a:sym typeface="Montserrat"/>
              </a:rPr>
              <a:t> 24, 30 September – 2 October, 2025</a:t>
            </a:r>
            <a:endParaRPr b="1" dirty="0">
              <a:solidFill>
                <a:schemeClr val="accent1"/>
              </a:solidFill>
              <a:latin typeface="Montserrat"/>
              <a:ea typeface="Montserrat"/>
              <a:cs typeface="Montserrat"/>
              <a:sym typeface="Montserra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42"/>
        <p:cNvGrpSpPr/>
        <p:nvPr/>
      </p:nvGrpSpPr>
      <p:grpSpPr>
        <a:xfrm>
          <a:off x="0" y="0"/>
          <a:ext cx="0" cy="0"/>
          <a:chOff x="0" y="0"/>
          <a:chExt cx="0" cy="0"/>
        </a:xfrm>
      </p:grpSpPr>
      <p:sp>
        <p:nvSpPr>
          <p:cNvPr id="43" name="Google Shape;43;p5"/>
          <p:cNvSpPr/>
          <p:nvPr/>
        </p:nvSpPr>
        <p:spPr>
          <a:xfrm>
            <a:off x="0" y="1"/>
            <a:ext cx="12192000" cy="103749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2"/>
              </a:solidFill>
              <a:latin typeface="Arial"/>
              <a:ea typeface="Arial"/>
              <a:cs typeface="Arial"/>
              <a:sym typeface="Arial"/>
            </a:endParaRPr>
          </a:p>
        </p:txBody>
      </p:sp>
      <p:pic>
        <p:nvPicPr>
          <p:cNvPr id="44" name="Google Shape;44;p5"/>
          <p:cNvPicPr preferRelativeResize="0"/>
          <p:nvPr/>
        </p:nvPicPr>
        <p:blipFill rotWithShape="1">
          <a:blip r:embed="rId2">
            <a:alphaModFix amt="34000"/>
          </a:blip>
          <a:srcRect l="51339" t="39269" r="-2839" b="35419"/>
          <a:stretch/>
        </p:blipFill>
        <p:spPr>
          <a:xfrm flipH="1">
            <a:off x="9304422" y="0"/>
            <a:ext cx="2887578" cy="1037492"/>
          </a:xfrm>
          <a:prstGeom prst="rect">
            <a:avLst/>
          </a:prstGeom>
          <a:noFill/>
          <a:ln>
            <a:noFill/>
          </a:ln>
        </p:spPr>
      </p:pic>
      <p:pic>
        <p:nvPicPr>
          <p:cNvPr id="45" name="Google Shape;45;p5"/>
          <p:cNvPicPr preferRelativeResize="0"/>
          <p:nvPr/>
        </p:nvPicPr>
        <p:blipFill rotWithShape="1">
          <a:blip r:embed="rId3">
            <a:alphaModFix/>
          </a:blip>
          <a:srcRect/>
          <a:stretch/>
        </p:blipFill>
        <p:spPr>
          <a:xfrm>
            <a:off x="9791700" y="111656"/>
            <a:ext cx="2027900" cy="803439"/>
          </a:xfrm>
          <a:prstGeom prst="rect">
            <a:avLst/>
          </a:prstGeom>
          <a:noFill/>
          <a:ln>
            <a:noFill/>
          </a:ln>
          <a:effectLst>
            <a:outerShdw blurRad="50800" dist="38100" dir="2700000" algn="tl" rotWithShape="0">
              <a:srgbClr val="000000">
                <a:alpha val="40000"/>
              </a:srgbClr>
            </a:outerShdw>
          </a:effectLst>
        </p:spPr>
      </p:pic>
      <p:sp>
        <p:nvSpPr>
          <p:cNvPr id="46" name="Google Shape;46;p5"/>
          <p:cNvSpPr/>
          <p:nvPr/>
        </p:nvSpPr>
        <p:spPr>
          <a:xfrm>
            <a:off x="-1778" y="6574604"/>
            <a:ext cx="12193777" cy="28339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2"/>
              </a:solidFill>
              <a:latin typeface="Arial"/>
              <a:ea typeface="Arial"/>
              <a:cs typeface="Arial"/>
              <a:sym typeface="Arial"/>
            </a:endParaRPr>
          </a:p>
        </p:txBody>
      </p:sp>
      <p:sp>
        <p:nvSpPr>
          <p:cNvPr id="47" name="Google Shape;47;p5"/>
          <p:cNvSpPr/>
          <p:nvPr/>
        </p:nvSpPr>
        <p:spPr>
          <a:xfrm rot="10800000" flipH="1">
            <a:off x="-4504" y="6540436"/>
            <a:ext cx="12196504" cy="5952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2"/>
              </a:solidFill>
              <a:latin typeface="Arial"/>
              <a:ea typeface="Arial"/>
              <a:cs typeface="Arial"/>
              <a:sym typeface="Arial"/>
            </a:endParaRPr>
          </a:p>
        </p:txBody>
      </p:sp>
      <p:sp>
        <p:nvSpPr>
          <p:cNvPr id="48" name="Google Shape;48;p5"/>
          <p:cNvSpPr txBox="1"/>
          <p:nvPr/>
        </p:nvSpPr>
        <p:spPr>
          <a:xfrm>
            <a:off x="10265664" y="6574604"/>
            <a:ext cx="1925447" cy="307777"/>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400" b="1">
                <a:solidFill>
                  <a:schemeClr val="accent1"/>
                </a:solidFill>
                <a:latin typeface="Montserrat"/>
                <a:ea typeface="Montserrat"/>
                <a:cs typeface="Montserrat"/>
                <a:sym typeface="Montserrat"/>
              </a:rPr>
              <a:t>Slide </a:t>
            </a:r>
            <a:fld id="{00000000-1234-1234-1234-123412341234}" type="slidenum">
              <a:rPr lang="en-GB" sz="1400" b="1">
                <a:solidFill>
                  <a:schemeClr val="accent1"/>
                </a:solidFill>
                <a:latin typeface="Montserrat"/>
                <a:ea typeface="Montserrat"/>
                <a:cs typeface="Montserrat"/>
                <a:sym typeface="Montserrat"/>
              </a:rPr>
              <a:t>‹Nº›</a:t>
            </a:fld>
            <a:endParaRPr sz="1400" b="1">
              <a:solidFill>
                <a:schemeClr val="accent1"/>
              </a:solidFill>
              <a:latin typeface="Montserrat"/>
              <a:ea typeface="Montserrat"/>
              <a:cs typeface="Montserrat"/>
              <a:sym typeface="Montserrat"/>
            </a:endParaRPr>
          </a:p>
        </p:txBody>
      </p:sp>
      <p:sp>
        <p:nvSpPr>
          <p:cNvPr id="49" name="Google Shape;49;p5"/>
          <p:cNvSpPr txBox="1">
            <a:spLocks noGrp="1"/>
          </p:cNvSpPr>
          <p:nvPr>
            <p:ph type="title"/>
          </p:nvPr>
        </p:nvSpPr>
        <p:spPr>
          <a:xfrm>
            <a:off x="176048" y="175939"/>
            <a:ext cx="9386864" cy="77900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4400"/>
              <a:buFont typeface="Montserrat"/>
              <a:buNone/>
              <a:defRPr sz="4400" i="0" u="none" strike="noStrike" cap="none">
                <a:solidFill>
                  <a:schemeClr val="lt1"/>
                </a:solidFill>
                <a:latin typeface="Montserrat"/>
                <a:ea typeface="Montserrat"/>
                <a:cs typeface="Montserrat"/>
                <a:sym typeface="Montserrat"/>
              </a:defRPr>
            </a:lvl1pPr>
            <a:lvl2pPr lvl="1">
              <a:spcBef>
                <a:spcPts val="0"/>
              </a:spcBef>
              <a:spcAft>
                <a:spcPts val="0"/>
              </a:spcAft>
              <a:buSzPts val="1400"/>
              <a:buFont typeface="Montserrat"/>
              <a:buNone/>
              <a:defRPr sz="1800">
                <a:latin typeface="Montserrat"/>
                <a:ea typeface="Montserrat"/>
                <a:cs typeface="Montserrat"/>
                <a:sym typeface="Montserrat"/>
              </a:defRPr>
            </a:lvl2pPr>
            <a:lvl3pPr lvl="2">
              <a:spcBef>
                <a:spcPts val="0"/>
              </a:spcBef>
              <a:spcAft>
                <a:spcPts val="0"/>
              </a:spcAft>
              <a:buSzPts val="1400"/>
              <a:buFont typeface="Montserrat"/>
              <a:buNone/>
              <a:defRPr sz="1800">
                <a:latin typeface="Montserrat"/>
                <a:ea typeface="Montserrat"/>
                <a:cs typeface="Montserrat"/>
                <a:sym typeface="Montserrat"/>
              </a:defRPr>
            </a:lvl3pPr>
            <a:lvl4pPr lvl="3">
              <a:spcBef>
                <a:spcPts val="0"/>
              </a:spcBef>
              <a:spcAft>
                <a:spcPts val="0"/>
              </a:spcAft>
              <a:buSzPts val="1400"/>
              <a:buFont typeface="Montserrat"/>
              <a:buNone/>
              <a:defRPr sz="1800">
                <a:latin typeface="Montserrat"/>
                <a:ea typeface="Montserrat"/>
                <a:cs typeface="Montserrat"/>
                <a:sym typeface="Montserrat"/>
              </a:defRPr>
            </a:lvl4pPr>
            <a:lvl5pPr lvl="4">
              <a:spcBef>
                <a:spcPts val="0"/>
              </a:spcBef>
              <a:spcAft>
                <a:spcPts val="0"/>
              </a:spcAft>
              <a:buSzPts val="1400"/>
              <a:buFont typeface="Montserrat"/>
              <a:buNone/>
              <a:defRPr sz="1800">
                <a:latin typeface="Montserrat"/>
                <a:ea typeface="Montserrat"/>
                <a:cs typeface="Montserrat"/>
                <a:sym typeface="Montserrat"/>
              </a:defRPr>
            </a:lvl5pPr>
            <a:lvl6pPr lvl="5">
              <a:spcBef>
                <a:spcPts val="0"/>
              </a:spcBef>
              <a:spcAft>
                <a:spcPts val="0"/>
              </a:spcAft>
              <a:buSzPts val="1400"/>
              <a:buFont typeface="Montserrat"/>
              <a:buNone/>
              <a:defRPr sz="1800">
                <a:latin typeface="Montserrat"/>
                <a:ea typeface="Montserrat"/>
                <a:cs typeface="Montserrat"/>
                <a:sym typeface="Montserrat"/>
              </a:defRPr>
            </a:lvl6pPr>
            <a:lvl7pPr lvl="6">
              <a:spcBef>
                <a:spcPts val="0"/>
              </a:spcBef>
              <a:spcAft>
                <a:spcPts val="0"/>
              </a:spcAft>
              <a:buSzPts val="1400"/>
              <a:buFont typeface="Montserrat"/>
              <a:buNone/>
              <a:defRPr sz="1800">
                <a:latin typeface="Montserrat"/>
                <a:ea typeface="Montserrat"/>
                <a:cs typeface="Montserrat"/>
                <a:sym typeface="Montserrat"/>
              </a:defRPr>
            </a:lvl7pPr>
            <a:lvl8pPr lvl="7">
              <a:spcBef>
                <a:spcPts val="0"/>
              </a:spcBef>
              <a:spcAft>
                <a:spcPts val="0"/>
              </a:spcAft>
              <a:buSzPts val="1400"/>
              <a:buFont typeface="Montserrat"/>
              <a:buNone/>
              <a:defRPr sz="1800">
                <a:latin typeface="Montserrat"/>
                <a:ea typeface="Montserrat"/>
                <a:cs typeface="Montserrat"/>
                <a:sym typeface="Montserrat"/>
              </a:defRPr>
            </a:lvl8pPr>
            <a:lvl9pPr lvl="8">
              <a:spcBef>
                <a:spcPts val="0"/>
              </a:spcBef>
              <a:spcAft>
                <a:spcPts val="0"/>
              </a:spcAft>
              <a:buSzPts val="1400"/>
              <a:buFont typeface="Montserrat"/>
              <a:buNone/>
              <a:defRPr sz="1800">
                <a:latin typeface="Montserrat"/>
                <a:ea typeface="Montserrat"/>
                <a:cs typeface="Montserrat"/>
                <a:sym typeface="Montserrat"/>
              </a:defRPr>
            </a:lvl9pPr>
          </a:lstStyle>
          <a:p>
            <a:endParaRPr/>
          </a:p>
        </p:txBody>
      </p:sp>
      <p:sp>
        <p:nvSpPr>
          <p:cNvPr id="2" name="Google Shape;28;p3">
            <a:extLst>
              <a:ext uri="{FF2B5EF4-FFF2-40B4-BE49-F238E27FC236}">
                <a16:creationId xmlns:a16="http://schemas.microsoft.com/office/drawing/2014/main" xmlns="" id="{714336BF-DC84-1840-FDC0-84DBC97FF97F}"/>
              </a:ext>
            </a:extLst>
          </p:cNvPr>
          <p:cNvSpPr txBox="1"/>
          <p:nvPr userDrawn="1"/>
        </p:nvSpPr>
        <p:spPr>
          <a:xfrm>
            <a:off x="-24375" y="6562800"/>
            <a:ext cx="58752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b="1" dirty="0" err="1">
                <a:solidFill>
                  <a:schemeClr val="accent1"/>
                </a:solidFill>
                <a:latin typeface="Montserrat"/>
                <a:ea typeface="Montserrat"/>
                <a:cs typeface="Montserrat"/>
                <a:sym typeface="Montserrat"/>
              </a:rPr>
              <a:t>WGDisasters</a:t>
            </a:r>
            <a:r>
              <a:rPr lang="en-GB" b="1" dirty="0">
                <a:solidFill>
                  <a:schemeClr val="accent1"/>
                </a:solidFill>
                <a:latin typeface="Montserrat"/>
                <a:ea typeface="Montserrat"/>
                <a:cs typeface="Montserrat"/>
                <a:sym typeface="Montserrat"/>
              </a:rPr>
              <a:t> 24, 30 September – 2 October, 2025</a:t>
            </a:r>
            <a:endParaRPr b="1" dirty="0">
              <a:solidFill>
                <a:schemeClr val="accent1"/>
              </a:solidFill>
              <a:latin typeface="Montserrat"/>
              <a:ea typeface="Montserrat"/>
              <a:cs typeface="Montserrat"/>
              <a:sym typeface="Montserra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51"/>
        <p:cNvGrpSpPr/>
        <p:nvPr/>
      </p:nvGrpSpPr>
      <p:grpSpPr>
        <a:xfrm>
          <a:off x="0" y="0"/>
          <a:ext cx="0" cy="0"/>
          <a:chOff x="0" y="0"/>
          <a:chExt cx="0" cy="0"/>
        </a:xfrm>
      </p:grpSpPr>
      <p:sp>
        <p:nvSpPr>
          <p:cNvPr id="52" name="Google Shape;52;p6"/>
          <p:cNvSpPr/>
          <p:nvPr/>
        </p:nvSpPr>
        <p:spPr>
          <a:xfrm>
            <a:off x="0" y="1"/>
            <a:ext cx="12192000" cy="103749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2"/>
              </a:solidFill>
              <a:latin typeface="Arial"/>
              <a:ea typeface="Arial"/>
              <a:cs typeface="Arial"/>
              <a:sym typeface="Arial"/>
            </a:endParaRPr>
          </a:p>
        </p:txBody>
      </p:sp>
      <p:pic>
        <p:nvPicPr>
          <p:cNvPr id="53" name="Google Shape;53;p6"/>
          <p:cNvPicPr preferRelativeResize="0"/>
          <p:nvPr/>
        </p:nvPicPr>
        <p:blipFill rotWithShape="1">
          <a:blip r:embed="rId2">
            <a:alphaModFix amt="34000"/>
          </a:blip>
          <a:srcRect l="51339" t="39269" r="-2839" b="35419"/>
          <a:stretch/>
        </p:blipFill>
        <p:spPr>
          <a:xfrm flipH="1">
            <a:off x="9304422" y="0"/>
            <a:ext cx="2887578" cy="1037492"/>
          </a:xfrm>
          <a:prstGeom prst="rect">
            <a:avLst/>
          </a:prstGeom>
          <a:noFill/>
          <a:ln>
            <a:noFill/>
          </a:ln>
        </p:spPr>
      </p:pic>
      <p:pic>
        <p:nvPicPr>
          <p:cNvPr id="54" name="Google Shape;54;p6"/>
          <p:cNvPicPr preferRelativeResize="0"/>
          <p:nvPr/>
        </p:nvPicPr>
        <p:blipFill rotWithShape="1">
          <a:blip r:embed="rId3">
            <a:alphaModFix/>
          </a:blip>
          <a:srcRect/>
          <a:stretch/>
        </p:blipFill>
        <p:spPr>
          <a:xfrm>
            <a:off x="9791700" y="111656"/>
            <a:ext cx="2027900" cy="803439"/>
          </a:xfrm>
          <a:prstGeom prst="rect">
            <a:avLst/>
          </a:prstGeom>
          <a:noFill/>
          <a:ln>
            <a:noFill/>
          </a:ln>
          <a:effectLst>
            <a:outerShdw blurRad="50800" dist="38100" dir="2700000" algn="tl" rotWithShape="0">
              <a:srgbClr val="000000">
                <a:alpha val="40000"/>
              </a:srgbClr>
            </a:outerShdw>
          </a:effectLst>
        </p:spPr>
      </p:pic>
      <p:sp>
        <p:nvSpPr>
          <p:cNvPr id="55" name="Google Shape;55;p6"/>
          <p:cNvSpPr/>
          <p:nvPr/>
        </p:nvSpPr>
        <p:spPr>
          <a:xfrm>
            <a:off x="-1778" y="6574604"/>
            <a:ext cx="12193777" cy="28339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2"/>
              </a:solidFill>
              <a:latin typeface="Arial"/>
              <a:ea typeface="Arial"/>
              <a:cs typeface="Arial"/>
              <a:sym typeface="Arial"/>
            </a:endParaRPr>
          </a:p>
        </p:txBody>
      </p:sp>
      <p:sp>
        <p:nvSpPr>
          <p:cNvPr id="56" name="Google Shape;56;p6"/>
          <p:cNvSpPr/>
          <p:nvPr/>
        </p:nvSpPr>
        <p:spPr>
          <a:xfrm rot="10800000" flipH="1">
            <a:off x="-4504" y="6540436"/>
            <a:ext cx="12196504" cy="5952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2"/>
              </a:solidFill>
              <a:latin typeface="Arial"/>
              <a:ea typeface="Arial"/>
              <a:cs typeface="Arial"/>
              <a:sym typeface="Arial"/>
            </a:endParaRPr>
          </a:p>
        </p:txBody>
      </p:sp>
      <p:sp>
        <p:nvSpPr>
          <p:cNvPr id="57" name="Google Shape;57;p6"/>
          <p:cNvSpPr txBox="1">
            <a:spLocks noGrp="1"/>
          </p:cNvSpPr>
          <p:nvPr>
            <p:ph type="body" idx="1"/>
          </p:nvPr>
        </p:nvSpPr>
        <p:spPr>
          <a:xfrm>
            <a:off x="5180012" y="1373852"/>
            <a:ext cx="6172200" cy="4694402"/>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15000"/>
              </a:lnSpc>
              <a:spcBef>
                <a:spcPts val="1000"/>
              </a:spcBef>
              <a:spcAft>
                <a:spcPts val="0"/>
              </a:spcAft>
              <a:buClr>
                <a:schemeClr val="dk1"/>
              </a:buClr>
              <a:buSzPts val="3200"/>
              <a:buFont typeface="Montserrat"/>
              <a:buChar char="❖"/>
              <a:defRPr sz="3200" i="0" u="none" strike="noStrike" cap="none">
                <a:solidFill>
                  <a:schemeClr val="dk1"/>
                </a:solidFill>
                <a:latin typeface="Montserrat"/>
                <a:ea typeface="Montserrat"/>
                <a:cs typeface="Montserrat"/>
                <a:sym typeface="Montserrat"/>
              </a:defRPr>
            </a:lvl1pPr>
            <a:lvl2pPr marL="914400" marR="0" lvl="1" indent="-406400" algn="l" rtl="0">
              <a:lnSpc>
                <a:spcPct val="115000"/>
              </a:lnSpc>
              <a:spcBef>
                <a:spcPts val="500"/>
              </a:spcBef>
              <a:spcAft>
                <a:spcPts val="0"/>
              </a:spcAft>
              <a:buClr>
                <a:schemeClr val="dk1"/>
              </a:buClr>
              <a:buSzPts val="2800"/>
              <a:buFont typeface="Montserrat"/>
              <a:buChar char="▪"/>
              <a:defRPr sz="2800" i="0" u="none" strike="noStrike" cap="none">
                <a:solidFill>
                  <a:schemeClr val="dk1"/>
                </a:solidFill>
                <a:latin typeface="Montserrat"/>
                <a:ea typeface="Montserrat"/>
                <a:cs typeface="Montserrat"/>
                <a:sym typeface="Montserrat"/>
              </a:defRPr>
            </a:lvl2pPr>
            <a:lvl3pPr marL="1371600" marR="0" lvl="2" indent="-381000" algn="l" rtl="0">
              <a:lnSpc>
                <a:spcPct val="115000"/>
              </a:lnSpc>
              <a:spcBef>
                <a:spcPts val="500"/>
              </a:spcBef>
              <a:spcAft>
                <a:spcPts val="0"/>
              </a:spcAft>
              <a:buClr>
                <a:schemeClr val="dk1"/>
              </a:buClr>
              <a:buSzPts val="2400"/>
              <a:buFont typeface="Montserrat"/>
              <a:buChar char="o"/>
              <a:defRPr sz="2400" i="0" u="none" strike="noStrike" cap="none">
                <a:solidFill>
                  <a:schemeClr val="dk1"/>
                </a:solidFill>
                <a:latin typeface="Montserrat"/>
                <a:ea typeface="Montserrat"/>
                <a:cs typeface="Montserrat"/>
                <a:sym typeface="Montserrat"/>
              </a:defRPr>
            </a:lvl3pPr>
            <a:lvl4pPr marL="1828800" marR="0" lvl="3"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4pPr>
            <a:lvl5pPr marL="2286000" marR="0" lvl="4"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5pPr>
            <a:lvl6pPr marL="2743200" marR="0" lvl="5"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6pPr>
            <a:lvl7pPr marL="3200400" marR="0" lvl="6"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7pPr>
            <a:lvl8pPr marL="3657600" marR="0" lvl="7"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8pPr>
            <a:lvl9pPr marL="4114800" marR="0" lvl="8" indent="-355600" algn="l" rtl="0">
              <a:lnSpc>
                <a:spcPct val="115000"/>
              </a:lnSpc>
              <a:spcBef>
                <a:spcPts val="500"/>
              </a:spcBef>
              <a:spcAft>
                <a:spcPts val="0"/>
              </a:spcAft>
              <a:buClr>
                <a:schemeClr val="dk1"/>
              </a:buClr>
              <a:buSzPts val="2000"/>
              <a:buFont typeface="Montserrat"/>
              <a:buChar char="•"/>
              <a:defRPr sz="2000" i="0" u="none" strike="noStrike" cap="none">
                <a:solidFill>
                  <a:schemeClr val="dk1"/>
                </a:solidFill>
                <a:latin typeface="Montserrat"/>
                <a:ea typeface="Montserrat"/>
                <a:cs typeface="Montserrat"/>
                <a:sym typeface="Montserrat"/>
              </a:defRPr>
            </a:lvl9pPr>
          </a:lstStyle>
          <a:p>
            <a:endParaRPr/>
          </a:p>
        </p:txBody>
      </p:sp>
      <p:sp>
        <p:nvSpPr>
          <p:cNvPr id="58" name="Google Shape;58;p6"/>
          <p:cNvSpPr txBox="1">
            <a:spLocks noGrp="1"/>
          </p:cNvSpPr>
          <p:nvPr>
            <p:ph type="body" idx="2"/>
          </p:nvPr>
        </p:nvSpPr>
        <p:spPr>
          <a:xfrm>
            <a:off x="839788" y="1373852"/>
            <a:ext cx="3932237" cy="463055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5000"/>
              </a:lnSpc>
              <a:spcBef>
                <a:spcPts val="1000"/>
              </a:spcBef>
              <a:spcAft>
                <a:spcPts val="0"/>
              </a:spcAft>
              <a:buClr>
                <a:schemeClr val="dk1"/>
              </a:buClr>
              <a:buSzPts val="1600"/>
              <a:buFont typeface="Montserrat"/>
              <a:buNone/>
              <a:defRPr sz="1600" i="0" u="none" strike="noStrike" cap="none">
                <a:solidFill>
                  <a:schemeClr val="dk1"/>
                </a:solidFill>
                <a:latin typeface="Montserrat"/>
                <a:ea typeface="Montserrat"/>
                <a:cs typeface="Montserrat"/>
                <a:sym typeface="Montserrat"/>
              </a:defRPr>
            </a:lvl1pPr>
            <a:lvl2pPr marL="914400" marR="0" lvl="1" indent="-228600" algn="l" rtl="0">
              <a:lnSpc>
                <a:spcPct val="115000"/>
              </a:lnSpc>
              <a:spcBef>
                <a:spcPts val="500"/>
              </a:spcBef>
              <a:spcAft>
                <a:spcPts val="0"/>
              </a:spcAft>
              <a:buClr>
                <a:schemeClr val="dk1"/>
              </a:buClr>
              <a:buSzPts val="1400"/>
              <a:buFont typeface="Montserrat"/>
              <a:buNone/>
              <a:defRPr sz="1400" i="0" u="none" strike="noStrike" cap="none">
                <a:solidFill>
                  <a:schemeClr val="dk1"/>
                </a:solidFill>
                <a:latin typeface="Montserrat"/>
                <a:ea typeface="Montserrat"/>
                <a:cs typeface="Montserrat"/>
                <a:sym typeface="Montserrat"/>
              </a:defRPr>
            </a:lvl2pPr>
            <a:lvl3pPr marL="1371600" marR="0" lvl="2" indent="-228600" algn="l" rtl="0">
              <a:lnSpc>
                <a:spcPct val="115000"/>
              </a:lnSpc>
              <a:spcBef>
                <a:spcPts val="500"/>
              </a:spcBef>
              <a:spcAft>
                <a:spcPts val="0"/>
              </a:spcAft>
              <a:buClr>
                <a:schemeClr val="dk1"/>
              </a:buClr>
              <a:buSzPts val="1200"/>
              <a:buFont typeface="Montserrat"/>
              <a:buNone/>
              <a:defRPr sz="1200" i="0" u="none" strike="noStrike" cap="none">
                <a:solidFill>
                  <a:schemeClr val="dk1"/>
                </a:solidFill>
                <a:latin typeface="Montserrat"/>
                <a:ea typeface="Montserrat"/>
                <a:cs typeface="Montserrat"/>
                <a:sym typeface="Montserrat"/>
              </a:defRPr>
            </a:lvl3pPr>
            <a:lvl4pPr marL="1828800" marR="0" lvl="3" indent="-228600" algn="l" rtl="0">
              <a:lnSpc>
                <a:spcPct val="115000"/>
              </a:lnSpc>
              <a:spcBef>
                <a:spcPts val="500"/>
              </a:spcBef>
              <a:spcAft>
                <a:spcPts val="0"/>
              </a:spcAft>
              <a:buClr>
                <a:schemeClr val="dk1"/>
              </a:buClr>
              <a:buSzPts val="1000"/>
              <a:buFont typeface="Montserrat"/>
              <a:buNone/>
              <a:defRPr sz="1000" i="0" u="none" strike="noStrike" cap="none">
                <a:solidFill>
                  <a:schemeClr val="dk1"/>
                </a:solidFill>
                <a:latin typeface="Montserrat"/>
                <a:ea typeface="Montserrat"/>
                <a:cs typeface="Montserrat"/>
                <a:sym typeface="Montserrat"/>
              </a:defRPr>
            </a:lvl4pPr>
            <a:lvl5pPr marL="2286000" marR="0" lvl="4" indent="-228600" algn="l" rtl="0">
              <a:lnSpc>
                <a:spcPct val="115000"/>
              </a:lnSpc>
              <a:spcBef>
                <a:spcPts val="500"/>
              </a:spcBef>
              <a:spcAft>
                <a:spcPts val="0"/>
              </a:spcAft>
              <a:buClr>
                <a:schemeClr val="dk1"/>
              </a:buClr>
              <a:buSzPts val="1000"/>
              <a:buFont typeface="Montserrat"/>
              <a:buNone/>
              <a:defRPr sz="1000" i="0" u="none" strike="noStrike" cap="none">
                <a:solidFill>
                  <a:schemeClr val="dk1"/>
                </a:solidFill>
                <a:latin typeface="Montserrat"/>
                <a:ea typeface="Montserrat"/>
                <a:cs typeface="Montserrat"/>
                <a:sym typeface="Montserrat"/>
              </a:defRPr>
            </a:lvl5pPr>
            <a:lvl6pPr marL="2743200" marR="0" lvl="5" indent="-228600" algn="l" rtl="0">
              <a:lnSpc>
                <a:spcPct val="115000"/>
              </a:lnSpc>
              <a:spcBef>
                <a:spcPts val="500"/>
              </a:spcBef>
              <a:spcAft>
                <a:spcPts val="0"/>
              </a:spcAft>
              <a:buClr>
                <a:schemeClr val="dk1"/>
              </a:buClr>
              <a:buSzPts val="1000"/>
              <a:buFont typeface="Montserrat"/>
              <a:buNone/>
              <a:defRPr sz="1000" i="0" u="none" strike="noStrike" cap="none">
                <a:solidFill>
                  <a:schemeClr val="dk1"/>
                </a:solidFill>
                <a:latin typeface="Montserrat"/>
                <a:ea typeface="Montserrat"/>
                <a:cs typeface="Montserrat"/>
                <a:sym typeface="Montserrat"/>
              </a:defRPr>
            </a:lvl6pPr>
            <a:lvl7pPr marL="3200400" marR="0" lvl="6" indent="-228600" algn="l" rtl="0">
              <a:lnSpc>
                <a:spcPct val="115000"/>
              </a:lnSpc>
              <a:spcBef>
                <a:spcPts val="500"/>
              </a:spcBef>
              <a:spcAft>
                <a:spcPts val="0"/>
              </a:spcAft>
              <a:buClr>
                <a:schemeClr val="dk1"/>
              </a:buClr>
              <a:buSzPts val="1000"/>
              <a:buFont typeface="Montserrat"/>
              <a:buNone/>
              <a:defRPr sz="1000" i="0" u="none" strike="noStrike" cap="none">
                <a:solidFill>
                  <a:schemeClr val="dk1"/>
                </a:solidFill>
                <a:latin typeface="Montserrat"/>
                <a:ea typeface="Montserrat"/>
                <a:cs typeface="Montserrat"/>
                <a:sym typeface="Montserrat"/>
              </a:defRPr>
            </a:lvl7pPr>
            <a:lvl8pPr marL="3657600" marR="0" lvl="7" indent="-228600" algn="l" rtl="0">
              <a:lnSpc>
                <a:spcPct val="115000"/>
              </a:lnSpc>
              <a:spcBef>
                <a:spcPts val="500"/>
              </a:spcBef>
              <a:spcAft>
                <a:spcPts val="0"/>
              </a:spcAft>
              <a:buClr>
                <a:schemeClr val="dk1"/>
              </a:buClr>
              <a:buSzPts val="1000"/>
              <a:buFont typeface="Montserrat"/>
              <a:buNone/>
              <a:defRPr sz="1000" i="0" u="none" strike="noStrike" cap="none">
                <a:solidFill>
                  <a:schemeClr val="dk1"/>
                </a:solidFill>
                <a:latin typeface="Montserrat"/>
                <a:ea typeface="Montserrat"/>
                <a:cs typeface="Montserrat"/>
                <a:sym typeface="Montserrat"/>
              </a:defRPr>
            </a:lvl8pPr>
            <a:lvl9pPr marL="4114800" marR="0" lvl="8" indent="-228600" algn="l" rtl="0">
              <a:lnSpc>
                <a:spcPct val="115000"/>
              </a:lnSpc>
              <a:spcBef>
                <a:spcPts val="500"/>
              </a:spcBef>
              <a:spcAft>
                <a:spcPts val="0"/>
              </a:spcAft>
              <a:buClr>
                <a:schemeClr val="dk1"/>
              </a:buClr>
              <a:buSzPts val="1000"/>
              <a:buFont typeface="Montserrat"/>
              <a:buNone/>
              <a:defRPr sz="1000" i="0" u="none" strike="noStrike" cap="none">
                <a:solidFill>
                  <a:schemeClr val="dk1"/>
                </a:solidFill>
                <a:latin typeface="Montserrat"/>
                <a:ea typeface="Montserrat"/>
                <a:cs typeface="Montserrat"/>
                <a:sym typeface="Montserrat"/>
              </a:defRPr>
            </a:lvl9pPr>
          </a:lstStyle>
          <a:p>
            <a:endParaRPr/>
          </a:p>
        </p:txBody>
      </p:sp>
      <p:sp>
        <p:nvSpPr>
          <p:cNvPr id="59" name="Google Shape;59;p6"/>
          <p:cNvSpPr txBox="1"/>
          <p:nvPr/>
        </p:nvSpPr>
        <p:spPr>
          <a:xfrm>
            <a:off x="10265664" y="6574604"/>
            <a:ext cx="1925447" cy="307777"/>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n-GB" sz="1400" b="1">
                <a:solidFill>
                  <a:schemeClr val="accent1"/>
                </a:solidFill>
                <a:latin typeface="Montserrat"/>
                <a:ea typeface="Montserrat"/>
                <a:cs typeface="Montserrat"/>
                <a:sym typeface="Montserrat"/>
              </a:rPr>
              <a:t>Slide </a:t>
            </a:r>
            <a:fld id="{00000000-1234-1234-1234-123412341234}" type="slidenum">
              <a:rPr lang="en-GB" sz="1400" b="1">
                <a:solidFill>
                  <a:schemeClr val="accent1"/>
                </a:solidFill>
                <a:latin typeface="Montserrat"/>
                <a:ea typeface="Montserrat"/>
                <a:cs typeface="Montserrat"/>
                <a:sym typeface="Montserrat"/>
              </a:rPr>
              <a:t>‹Nº›</a:t>
            </a:fld>
            <a:endParaRPr sz="1400" b="1">
              <a:solidFill>
                <a:schemeClr val="accent1"/>
              </a:solidFill>
              <a:latin typeface="Montserrat"/>
              <a:ea typeface="Montserrat"/>
              <a:cs typeface="Montserrat"/>
              <a:sym typeface="Montserrat"/>
            </a:endParaRPr>
          </a:p>
        </p:txBody>
      </p:sp>
      <p:sp>
        <p:nvSpPr>
          <p:cNvPr id="60" name="Google Shape;60;p6"/>
          <p:cNvSpPr txBox="1">
            <a:spLocks noGrp="1"/>
          </p:cNvSpPr>
          <p:nvPr>
            <p:ph type="title"/>
          </p:nvPr>
        </p:nvSpPr>
        <p:spPr>
          <a:xfrm>
            <a:off x="176048" y="175939"/>
            <a:ext cx="9386864" cy="77900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lt1"/>
              </a:buClr>
              <a:buSzPts val="4400"/>
              <a:buFont typeface="Montserrat"/>
              <a:buNone/>
              <a:defRPr sz="4400" i="0" u="none" strike="noStrike" cap="none">
                <a:solidFill>
                  <a:schemeClr val="lt1"/>
                </a:solidFill>
                <a:latin typeface="Montserrat"/>
                <a:ea typeface="Montserrat"/>
                <a:cs typeface="Montserrat"/>
                <a:sym typeface="Montserrat"/>
              </a:defRPr>
            </a:lvl1pPr>
            <a:lvl2pPr lvl="1">
              <a:spcBef>
                <a:spcPts val="0"/>
              </a:spcBef>
              <a:spcAft>
                <a:spcPts val="0"/>
              </a:spcAft>
              <a:buSzPts val="1400"/>
              <a:buFont typeface="Montserrat"/>
              <a:buNone/>
              <a:defRPr sz="1800">
                <a:latin typeface="Montserrat"/>
                <a:ea typeface="Montserrat"/>
                <a:cs typeface="Montserrat"/>
                <a:sym typeface="Montserrat"/>
              </a:defRPr>
            </a:lvl2pPr>
            <a:lvl3pPr lvl="2">
              <a:spcBef>
                <a:spcPts val="0"/>
              </a:spcBef>
              <a:spcAft>
                <a:spcPts val="0"/>
              </a:spcAft>
              <a:buSzPts val="1400"/>
              <a:buFont typeface="Montserrat"/>
              <a:buNone/>
              <a:defRPr sz="1800">
                <a:latin typeface="Montserrat"/>
                <a:ea typeface="Montserrat"/>
                <a:cs typeface="Montserrat"/>
                <a:sym typeface="Montserrat"/>
              </a:defRPr>
            </a:lvl3pPr>
            <a:lvl4pPr lvl="3">
              <a:spcBef>
                <a:spcPts val="0"/>
              </a:spcBef>
              <a:spcAft>
                <a:spcPts val="0"/>
              </a:spcAft>
              <a:buSzPts val="1400"/>
              <a:buFont typeface="Montserrat"/>
              <a:buNone/>
              <a:defRPr sz="1800">
                <a:latin typeface="Montserrat"/>
                <a:ea typeface="Montserrat"/>
                <a:cs typeface="Montserrat"/>
                <a:sym typeface="Montserrat"/>
              </a:defRPr>
            </a:lvl4pPr>
            <a:lvl5pPr lvl="4">
              <a:spcBef>
                <a:spcPts val="0"/>
              </a:spcBef>
              <a:spcAft>
                <a:spcPts val="0"/>
              </a:spcAft>
              <a:buSzPts val="1400"/>
              <a:buFont typeface="Montserrat"/>
              <a:buNone/>
              <a:defRPr sz="1800">
                <a:latin typeface="Montserrat"/>
                <a:ea typeface="Montserrat"/>
                <a:cs typeface="Montserrat"/>
                <a:sym typeface="Montserrat"/>
              </a:defRPr>
            </a:lvl5pPr>
            <a:lvl6pPr lvl="5">
              <a:spcBef>
                <a:spcPts val="0"/>
              </a:spcBef>
              <a:spcAft>
                <a:spcPts val="0"/>
              </a:spcAft>
              <a:buSzPts val="1400"/>
              <a:buFont typeface="Montserrat"/>
              <a:buNone/>
              <a:defRPr sz="1800">
                <a:latin typeface="Montserrat"/>
                <a:ea typeface="Montserrat"/>
                <a:cs typeface="Montserrat"/>
                <a:sym typeface="Montserrat"/>
              </a:defRPr>
            </a:lvl6pPr>
            <a:lvl7pPr lvl="6">
              <a:spcBef>
                <a:spcPts val="0"/>
              </a:spcBef>
              <a:spcAft>
                <a:spcPts val="0"/>
              </a:spcAft>
              <a:buSzPts val="1400"/>
              <a:buFont typeface="Montserrat"/>
              <a:buNone/>
              <a:defRPr sz="1800">
                <a:latin typeface="Montserrat"/>
                <a:ea typeface="Montserrat"/>
                <a:cs typeface="Montserrat"/>
                <a:sym typeface="Montserrat"/>
              </a:defRPr>
            </a:lvl7pPr>
            <a:lvl8pPr lvl="7">
              <a:spcBef>
                <a:spcPts val="0"/>
              </a:spcBef>
              <a:spcAft>
                <a:spcPts val="0"/>
              </a:spcAft>
              <a:buSzPts val="1400"/>
              <a:buFont typeface="Montserrat"/>
              <a:buNone/>
              <a:defRPr sz="1800">
                <a:latin typeface="Montserrat"/>
                <a:ea typeface="Montserrat"/>
                <a:cs typeface="Montserrat"/>
                <a:sym typeface="Montserrat"/>
              </a:defRPr>
            </a:lvl8pPr>
            <a:lvl9pPr lvl="8">
              <a:spcBef>
                <a:spcPts val="0"/>
              </a:spcBef>
              <a:spcAft>
                <a:spcPts val="0"/>
              </a:spcAft>
              <a:buSzPts val="1400"/>
              <a:buFont typeface="Montserrat"/>
              <a:buNone/>
              <a:defRPr sz="1800">
                <a:latin typeface="Montserrat"/>
                <a:ea typeface="Montserrat"/>
                <a:cs typeface="Montserrat"/>
                <a:sym typeface="Montserrat"/>
              </a:defRPr>
            </a:lvl9pPr>
          </a:lstStyle>
          <a:p>
            <a:endParaRPr/>
          </a:p>
        </p:txBody>
      </p:sp>
      <p:sp>
        <p:nvSpPr>
          <p:cNvPr id="2" name="Google Shape;28;p3">
            <a:extLst>
              <a:ext uri="{FF2B5EF4-FFF2-40B4-BE49-F238E27FC236}">
                <a16:creationId xmlns:a16="http://schemas.microsoft.com/office/drawing/2014/main" xmlns="" id="{174755DC-55B4-763C-02EE-539FADAE64E1}"/>
              </a:ext>
            </a:extLst>
          </p:cNvPr>
          <p:cNvSpPr txBox="1"/>
          <p:nvPr userDrawn="1"/>
        </p:nvSpPr>
        <p:spPr>
          <a:xfrm>
            <a:off x="-24375" y="6562800"/>
            <a:ext cx="58752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b="1" dirty="0" err="1">
                <a:solidFill>
                  <a:schemeClr val="accent1"/>
                </a:solidFill>
                <a:latin typeface="Montserrat"/>
                <a:ea typeface="Montserrat"/>
                <a:cs typeface="Montserrat"/>
                <a:sym typeface="Montserrat"/>
              </a:rPr>
              <a:t>WGDisasters</a:t>
            </a:r>
            <a:r>
              <a:rPr lang="en-GB" b="1" dirty="0">
                <a:solidFill>
                  <a:schemeClr val="accent1"/>
                </a:solidFill>
                <a:latin typeface="Montserrat"/>
                <a:ea typeface="Montserrat"/>
                <a:cs typeface="Montserrat"/>
                <a:sym typeface="Montserrat"/>
              </a:rPr>
              <a:t> 24, 30 September – 2 October, 2025</a:t>
            </a:r>
            <a:endParaRPr b="1" dirty="0">
              <a:solidFill>
                <a:schemeClr val="accent1"/>
              </a:solidFill>
              <a:latin typeface="Montserrat"/>
              <a:ea typeface="Montserrat"/>
              <a:cs typeface="Montserrat"/>
              <a:sym typeface="Montserrat"/>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6"/>
        <p:cNvGrpSpPr/>
        <p:nvPr/>
      </p:nvGrpSpPr>
      <p:grpSpPr>
        <a:xfrm>
          <a:off x="0" y="0"/>
          <a:ext cx="0" cy="0"/>
          <a:chOff x="0" y="0"/>
          <a:chExt cx="0" cy="0"/>
        </a:xfrm>
      </p:grpSpPr>
      <p:sp>
        <p:nvSpPr>
          <p:cNvPr id="117" name="Google Shape;117;p20"/>
          <p:cNvSpPr txBox="1">
            <a:spLocks noGrp="1"/>
          </p:cNvSpPr>
          <p:nvPr>
            <p:ph type="title"/>
          </p:nvPr>
        </p:nvSpPr>
        <p:spPr>
          <a:xfrm>
            <a:off x="415600" y="593367"/>
            <a:ext cx="11360800" cy="763600"/>
          </a:xfrm>
          <a:prstGeom prst="rect">
            <a:avLst/>
          </a:prstGeom>
        </p:spPr>
        <p:txBody>
          <a:bodyPr spcFirstLastPara="1" wrap="square" lIns="0" tIns="0" rIns="0" bIns="0" anchor="t" anchorCtr="0">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118" name="Google Shape;118;p20"/>
          <p:cNvSpPr txBox="1">
            <a:spLocks noGrp="1"/>
          </p:cNvSpPr>
          <p:nvPr>
            <p:ph type="body" idx="1"/>
          </p:nvPr>
        </p:nvSpPr>
        <p:spPr>
          <a:xfrm>
            <a:off x="415600" y="1536633"/>
            <a:ext cx="11360800" cy="4555200"/>
          </a:xfrm>
          <a:prstGeom prst="rect">
            <a:avLst/>
          </a:prstGeom>
        </p:spPr>
        <p:txBody>
          <a:bodyPr spcFirstLastPara="1" wrap="square" lIns="0" tIns="0" rIns="0" bIns="0" anchor="t" anchorCtr="0">
            <a:noAutofit/>
          </a:bodyPr>
          <a:lstStyle>
            <a:lvl1pPr marL="609585" lvl="0" indent="-304792" rtl="0">
              <a:spcBef>
                <a:spcPts val="0"/>
              </a:spcBef>
              <a:spcAft>
                <a:spcPts val="0"/>
              </a:spcAft>
              <a:buSzPts val="1400"/>
              <a:buNone/>
              <a:defRPr/>
            </a:lvl1pPr>
            <a:lvl2pPr marL="1219170" lvl="1" indent="-474121" rtl="0">
              <a:spcBef>
                <a:spcPts val="0"/>
              </a:spcBef>
              <a:spcAft>
                <a:spcPts val="0"/>
              </a:spcAft>
              <a:buSzPts val="2000"/>
              <a:buChar char="•"/>
              <a:defRPr/>
            </a:lvl2pPr>
            <a:lvl3pPr marL="1828754" lvl="2" indent="-467347" rtl="0">
              <a:spcBef>
                <a:spcPts val="0"/>
              </a:spcBef>
              <a:spcAft>
                <a:spcPts val="0"/>
              </a:spcAft>
              <a:buSzPts val="1920"/>
              <a:buChar char="–"/>
              <a:defRPr/>
            </a:lvl3pPr>
            <a:lvl4pPr marL="2438339" lvl="3" indent="-440256" rtl="0">
              <a:spcBef>
                <a:spcPts val="0"/>
              </a:spcBef>
              <a:spcAft>
                <a:spcPts val="0"/>
              </a:spcAft>
              <a:buSzPts val="1600"/>
              <a:buChar char="•"/>
              <a:defRPr/>
            </a:lvl4pPr>
            <a:lvl5pPr marL="3047924" lvl="4" indent="-425353" rtl="0">
              <a:spcBef>
                <a:spcPts val="0"/>
              </a:spcBef>
              <a:spcAft>
                <a:spcPts val="0"/>
              </a:spcAft>
              <a:buSzPts val="1424"/>
              <a:buChar char="-"/>
              <a:defRPr/>
            </a:lvl5pPr>
            <a:lvl6pPr marL="3657509" lvl="5" indent="-425353" rtl="0">
              <a:spcBef>
                <a:spcPts val="0"/>
              </a:spcBef>
              <a:spcAft>
                <a:spcPts val="0"/>
              </a:spcAft>
              <a:buSzPts val="1424"/>
              <a:buChar char="-"/>
              <a:defRPr/>
            </a:lvl6pPr>
            <a:lvl7pPr marL="4267093" lvl="6" indent="-425353" rtl="0">
              <a:spcBef>
                <a:spcPts val="0"/>
              </a:spcBef>
              <a:spcAft>
                <a:spcPts val="0"/>
              </a:spcAft>
              <a:buSzPts val="1424"/>
              <a:buChar char="-"/>
              <a:defRPr/>
            </a:lvl7pPr>
            <a:lvl8pPr marL="4876678" lvl="7" indent="-425353" rtl="0">
              <a:spcBef>
                <a:spcPts val="0"/>
              </a:spcBef>
              <a:spcAft>
                <a:spcPts val="0"/>
              </a:spcAft>
              <a:buSzPts val="1424"/>
              <a:buChar char="-"/>
              <a:defRPr/>
            </a:lvl8pPr>
            <a:lvl9pPr marL="5486263" lvl="8" indent="-425353" rtl="0">
              <a:spcBef>
                <a:spcPts val="0"/>
              </a:spcBef>
              <a:spcAft>
                <a:spcPts val="0"/>
              </a:spcAft>
              <a:buSzPts val="1424"/>
              <a:buChar char="-"/>
              <a:defRPr/>
            </a:lvl9pPr>
          </a:lstStyle>
          <a:p>
            <a:endParaRPr/>
          </a:p>
        </p:txBody>
      </p:sp>
      <p:sp>
        <p:nvSpPr>
          <p:cNvPr id="119" name="Google Shape;119;p20"/>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s-AR" smtClean="0"/>
              <a:pPr/>
              <a:t>‹Nº›</a:t>
            </a:fld>
            <a:endParaRPr lang="es-AR"/>
          </a:p>
        </p:txBody>
      </p:sp>
    </p:spTree>
    <p:extLst>
      <p:ext uri="{BB962C8B-B14F-4D97-AF65-F5344CB8AC3E}">
        <p14:creationId xmlns:p14="http://schemas.microsoft.com/office/powerpoint/2010/main" val="2413099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type="title">
  <p:cSld name="1_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s-AR" smtClean="0"/>
              <a:pPr algn="r"/>
              <a:t>‹Nº›</a:t>
            </a:fld>
            <a:endParaRPr lang="es-AR"/>
          </a:p>
        </p:txBody>
      </p:sp>
    </p:spTree>
    <p:extLst>
      <p:ext uri="{BB962C8B-B14F-4D97-AF65-F5344CB8AC3E}">
        <p14:creationId xmlns:p14="http://schemas.microsoft.com/office/powerpoint/2010/main" val="2233528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ayout with photo">
  <p:cSld name="Layout with photo">
    <p:spTree>
      <p:nvGrpSpPr>
        <p:cNvPr id="1" name="Shape 149"/>
        <p:cNvGrpSpPr/>
        <p:nvPr/>
      </p:nvGrpSpPr>
      <p:grpSpPr>
        <a:xfrm>
          <a:off x="0" y="0"/>
          <a:ext cx="0" cy="0"/>
          <a:chOff x="0" y="0"/>
          <a:chExt cx="0" cy="0"/>
        </a:xfrm>
      </p:grpSpPr>
      <p:sp>
        <p:nvSpPr>
          <p:cNvPr id="150" name="Google Shape;150;p26"/>
          <p:cNvSpPr/>
          <p:nvPr/>
        </p:nvSpPr>
        <p:spPr>
          <a:xfrm>
            <a:off x="-9817" y="-23529"/>
            <a:ext cx="12210400" cy="6892000"/>
          </a:xfrm>
          <a:prstGeom prst="rect">
            <a:avLst/>
          </a:prstGeom>
          <a:gradFill>
            <a:gsLst>
              <a:gs pos="0">
                <a:srgbClr val="CCD0E1"/>
              </a:gs>
              <a:gs pos="18000">
                <a:srgbClr val="CCD0E1"/>
              </a:gs>
              <a:gs pos="58999">
                <a:schemeClr val="lt1"/>
              </a:gs>
              <a:gs pos="100000">
                <a:schemeClr val="lt1"/>
              </a:gs>
            </a:gsLst>
            <a:lin ang="8100019" scaled="0"/>
          </a:gradFill>
          <a:ln>
            <a:noFill/>
          </a:ln>
        </p:spPr>
        <p:txBody>
          <a:bodyPr spcFirstLastPara="1" wrap="square" lIns="91433" tIns="45700" rIns="91433" bIns="45700" anchor="ctr" anchorCtr="0">
            <a:noAutofit/>
          </a:bodyPr>
          <a:lstStyle/>
          <a:p>
            <a:pPr marL="0" marR="0" lvl="0" indent="0" algn="ctr" rtl="0">
              <a:spcBef>
                <a:spcPts val="0"/>
              </a:spcBef>
              <a:spcAft>
                <a:spcPts val="0"/>
              </a:spcAft>
              <a:buNone/>
            </a:pPr>
            <a:endParaRPr sz="1867">
              <a:solidFill>
                <a:schemeClr val="lt1"/>
              </a:solidFill>
              <a:latin typeface="Arial"/>
              <a:ea typeface="Arial"/>
              <a:cs typeface="Arial"/>
              <a:sym typeface="Arial"/>
            </a:endParaRPr>
          </a:p>
        </p:txBody>
      </p:sp>
      <p:sp>
        <p:nvSpPr>
          <p:cNvPr id="151" name="Google Shape;151;p26"/>
          <p:cNvSpPr/>
          <p:nvPr/>
        </p:nvSpPr>
        <p:spPr>
          <a:xfrm>
            <a:off x="0" y="-1"/>
            <a:ext cx="12192000" cy="458400"/>
          </a:xfrm>
          <a:prstGeom prst="rect">
            <a:avLst/>
          </a:prstGeom>
          <a:solidFill>
            <a:srgbClr val="0166B1"/>
          </a:solidFill>
          <a:ln>
            <a:noFill/>
          </a:ln>
        </p:spPr>
        <p:txBody>
          <a:bodyPr spcFirstLastPara="1" wrap="square" lIns="91433" tIns="45700" rIns="91433" bIns="45700" anchor="ctr" anchorCtr="0">
            <a:noAutofit/>
          </a:bodyPr>
          <a:lstStyle/>
          <a:p>
            <a:pPr marL="0" marR="0" lvl="0" indent="0" algn="ctr" rtl="0">
              <a:spcBef>
                <a:spcPts val="0"/>
              </a:spcBef>
              <a:spcAft>
                <a:spcPts val="0"/>
              </a:spcAft>
              <a:buNone/>
            </a:pPr>
            <a:endParaRPr sz="1867">
              <a:solidFill>
                <a:schemeClr val="lt1"/>
              </a:solidFill>
              <a:latin typeface="Arial"/>
              <a:ea typeface="Arial"/>
              <a:cs typeface="Arial"/>
              <a:sym typeface="Arial"/>
            </a:endParaRPr>
          </a:p>
        </p:txBody>
      </p:sp>
      <p:sp>
        <p:nvSpPr>
          <p:cNvPr id="152" name="Google Shape;152;p26"/>
          <p:cNvSpPr/>
          <p:nvPr/>
        </p:nvSpPr>
        <p:spPr>
          <a:xfrm>
            <a:off x="11260264" y="0"/>
            <a:ext cx="931736" cy="457752"/>
          </a:xfrm>
          <a:custGeom>
            <a:avLst/>
            <a:gdLst/>
            <a:ahLst/>
            <a:cxnLst/>
            <a:rect l="l" t="t" r="r" b="b"/>
            <a:pathLst>
              <a:path w="931736" h="495761" extrusionOk="0">
                <a:moveTo>
                  <a:pt x="0" y="0"/>
                </a:moveTo>
                <a:lnTo>
                  <a:pt x="931736" y="0"/>
                </a:lnTo>
                <a:lnTo>
                  <a:pt x="931736" y="495760"/>
                </a:lnTo>
                <a:lnTo>
                  <a:pt x="499730" y="495761"/>
                </a:lnTo>
                <a:lnTo>
                  <a:pt x="0" y="0"/>
                </a:lnTo>
                <a:close/>
              </a:path>
            </a:pathLst>
          </a:custGeom>
          <a:solidFill>
            <a:srgbClr val="2583CC"/>
          </a:solidFill>
          <a:ln>
            <a:noFill/>
          </a:ln>
        </p:spPr>
        <p:txBody>
          <a:bodyPr spcFirstLastPara="1" wrap="square" lIns="91433" tIns="45700" rIns="91433" bIns="45700" anchor="ctr" anchorCtr="0">
            <a:noAutofit/>
          </a:bodyPr>
          <a:lstStyle/>
          <a:p>
            <a:pPr marL="0" marR="0" lvl="0" indent="0" algn="ctr" rtl="0">
              <a:spcBef>
                <a:spcPts val="0"/>
              </a:spcBef>
              <a:spcAft>
                <a:spcPts val="0"/>
              </a:spcAft>
              <a:buNone/>
            </a:pPr>
            <a:endParaRPr sz="1867">
              <a:solidFill>
                <a:schemeClr val="lt1"/>
              </a:solidFill>
              <a:latin typeface="Arial"/>
              <a:ea typeface="Arial"/>
              <a:cs typeface="Arial"/>
              <a:sym typeface="Arial"/>
            </a:endParaRPr>
          </a:p>
        </p:txBody>
      </p:sp>
      <p:sp>
        <p:nvSpPr>
          <p:cNvPr id="153" name="Google Shape;153;p26"/>
          <p:cNvSpPr txBox="1">
            <a:spLocks noGrp="1"/>
          </p:cNvSpPr>
          <p:nvPr>
            <p:ph type="title"/>
          </p:nvPr>
        </p:nvSpPr>
        <p:spPr>
          <a:xfrm>
            <a:off x="5220517" y="1207379"/>
            <a:ext cx="6481600" cy="263119"/>
          </a:xfrm>
          <a:prstGeom prst="rect">
            <a:avLst/>
          </a:prstGeom>
          <a:noFill/>
          <a:ln>
            <a:noFill/>
          </a:ln>
        </p:spPr>
        <p:txBody>
          <a:bodyPr spcFirstLastPara="1" wrap="square" lIns="68575" tIns="34275" rIns="68575" bIns="34275" anchor="ctr" anchorCtr="0">
            <a:spAutoFit/>
          </a:bodyPr>
          <a:lstStyle>
            <a:lvl1pPr lvl="0" algn="l">
              <a:lnSpc>
                <a:spcPct val="90000"/>
              </a:lnSpc>
              <a:spcBef>
                <a:spcPts val="0"/>
              </a:spcBef>
              <a:spcAft>
                <a:spcPts val="0"/>
              </a:spcAft>
              <a:buClr>
                <a:srgbClr val="01599D"/>
              </a:buClr>
              <a:buSzPts val="3300"/>
              <a:buFont typeface="Arial"/>
              <a:buNone/>
              <a:defRPr b="1">
                <a:solidFill>
                  <a:srgbClr val="01599D"/>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4" name="Google Shape;154;p26"/>
          <p:cNvSpPr txBox="1">
            <a:spLocks noGrp="1"/>
          </p:cNvSpPr>
          <p:nvPr>
            <p:ph type="body" idx="1"/>
          </p:nvPr>
        </p:nvSpPr>
        <p:spPr>
          <a:xfrm>
            <a:off x="5243379" y="1889199"/>
            <a:ext cx="6436000" cy="456505"/>
          </a:xfrm>
          <a:prstGeom prst="rect">
            <a:avLst/>
          </a:prstGeom>
          <a:noFill/>
          <a:ln>
            <a:noFill/>
          </a:ln>
        </p:spPr>
        <p:txBody>
          <a:bodyPr spcFirstLastPara="1" wrap="square" lIns="68575" tIns="34275" rIns="68575" bIns="34275" anchor="t" anchorCtr="0">
            <a:spAutoFit/>
          </a:bodyPr>
          <a:lstStyle>
            <a:lvl1pPr marL="609585" lvl="0" indent="-304792" algn="l">
              <a:lnSpc>
                <a:spcPct val="100000"/>
              </a:lnSpc>
              <a:spcBef>
                <a:spcPts val="1067"/>
              </a:spcBef>
              <a:spcAft>
                <a:spcPts val="0"/>
              </a:spcAft>
              <a:buClr>
                <a:schemeClr val="dk1"/>
              </a:buClr>
              <a:buSzPts val="1200"/>
              <a:buNone/>
              <a:defRPr sz="1600" b="0" i="0">
                <a:solidFill>
                  <a:schemeClr val="dk1"/>
                </a:solidFill>
                <a:latin typeface="Arial"/>
                <a:ea typeface="Arial"/>
                <a:cs typeface="Arial"/>
                <a:sym typeface="Arial"/>
              </a:defRPr>
            </a:lvl1pPr>
            <a:lvl2pPr marL="1219170" lvl="1" indent="-457189" algn="l">
              <a:lnSpc>
                <a:spcPct val="100000"/>
              </a:lnSpc>
              <a:spcBef>
                <a:spcPts val="533"/>
              </a:spcBef>
              <a:spcAft>
                <a:spcPts val="0"/>
              </a:spcAft>
              <a:buClr>
                <a:schemeClr val="lt1"/>
              </a:buClr>
              <a:buSzPts val="1800"/>
              <a:buChar char="•"/>
              <a:defRPr>
                <a:solidFill>
                  <a:schemeClr val="lt1"/>
                </a:solidFill>
              </a:defRPr>
            </a:lvl2pPr>
            <a:lvl3pPr marL="1828754" lvl="2" indent="-431789" algn="l">
              <a:lnSpc>
                <a:spcPct val="100000"/>
              </a:lnSpc>
              <a:spcBef>
                <a:spcPts val="533"/>
              </a:spcBef>
              <a:spcAft>
                <a:spcPts val="0"/>
              </a:spcAft>
              <a:buClr>
                <a:schemeClr val="lt1"/>
              </a:buClr>
              <a:buSzPts val="1500"/>
              <a:buChar char="–"/>
              <a:defRPr>
                <a:solidFill>
                  <a:schemeClr val="lt1"/>
                </a:solidFill>
              </a:defRPr>
            </a:lvl3pPr>
            <a:lvl4pPr marL="2438339" lvl="3" indent="-423323" algn="l">
              <a:lnSpc>
                <a:spcPct val="100000"/>
              </a:lnSpc>
              <a:spcBef>
                <a:spcPts val="533"/>
              </a:spcBef>
              <a:spcAft>
                <a:spcPts val="0"/>
              </a:spcAft>
              <a:buClr>
                <a:schemeClr val="lt1"/>
              </a:buClr>
              <a:buSzPts val="1400"/>
              <a:buChar char="•"/>
              <a:defRPr>
                <a:solidFill>
                  <a:schemeClr val="lt1"/>
                </a:solidFill>
              </a:defRPr>
            </a:lvl4pPr>
            <a:lvl5pPr marL="3047924" lvl="4" indent="-423323" algn="l">
              <a:lnSpc>
                <a:spcPct val="100000"/>
              </a:lnSpc>
              <a:spcBef>
                <a:spcPts val="533"/>
              </a:spcBef>
              <a:spcAft>
                <a:spcPts val="0"/>
              </a:spcAft>
              <a:buClr>
                <a:schemeClr val="lt1"/>
              </a:buClr>
              <a:buSzPts val="1400"/>
              <a:buChar char="-"/>
              <a:defRPr>
                <a:solidFill>
                  <a:schemeClr val="lt1"/>
                </a:solidFill>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155" name="Google Shape;155;p26"/>
          <p:cNvSpPr txBox="1"/>
          <p:nvPr/>
        </p:nvSpPr>
        <p:spPr>
          <a:xfrm>
            <a:off x="9382699" y="43573"/>
            <a:ext cx="2743200" cy="365200"/>
          </a:xfrm>
          <a:prstGeom prst="rect">
            <a:avLst/>
          </a:prstGeom>
          <a:noFill/>
          <a:ln>
            <a:noFill/>
          </a:ln>
        </p:spPr>
        <p:txBody>
          <a:bodyPr spcFirstLastPara="1" wrap="square" lIns="91433" tIns="45700" rIns="91433" bIns="45700" anchor="ctr" anchorCtr="0">
            <a:noAutofit/>
          </a:bodyPr>
          <a:lstStyle/>
          <a:p>
            <a:pPr marL="0" marR="0" lvl="0" indent="0" algn="r" rtl="0">
              <a:spcBef>
                <a:spcPts val="0"/>
              </a:spcBef>
              <a:spcAft>
                <a:spcPts val="0"/>
              </a:spcAft>
              <a:buNone/>
            </a:pPr>
            <a:fld id="{00000000-1234-1234-1234-123412341234}" type="slidenum">
              <a:rPr lang="en" sz="1200" b="1" i="0">
                <a:solidFill>
                  <a:schemeClr val="lt1"/>
                </a:solidFill>
                <a:latin typeface="Arial Narrow"/>
                <a:ea typeface="Arial Narrow"/>
                <a:cs typeface="Arial Narrow"/>
                <a:sym typeface="Arial Narrow"/>
              </a:rPr>
              <a:pPr marL="0" marR="0" lvl="0" indent="0" algn="r" rtl="0">
                <a:spcBef>
                  <a:spcPts val="0"/>
                </a:spcBef>
                <a:spcAft>
                  <a:spcPts val="0"/>
                </a:spcAft>
                <a:buNone/>
              </a:pPr>
              <a:t>‹Nº›</a:t>
            </a:fld>
            <a:endParaRPr sz="1200" b="1" i="0">
              <a:solidFill>
                <a:schemeClr val="lt1"/>
              </a:solidFill>
              <a:latin typeface="Arial Narrow"/>
              <a:ea typeface="Arial Narrow"/>
              <a:cs typeface="Arial Narrow"/>
              <a:sym typeface="Arial Narrow"/>
            </a:endParaRPr>
          </a:p>
        </p:txBody>
      </p:sp>
      <p:sp>
        <p:nvSpPr>
          <p:cNvPr id="156" name="Google Shape;156;p26"/>
          <p:cNvSpPr txBox="1">
            <a:spLocks noGrp="1"/>
          </p:cNvSpPr>
          <p:nvPr>
            <p:ph type="body" idx="2"/>
          </p:nvPr>
        </p:nvSpPr>
        <p:spPr>
          <a:xfrm>
            <a:off x="-1" y="458548"/>
            <a:ext cx="4540400" cy="6399600"/>
          </a:xfrm>
          <a:prstGeom prst="rect">
            <a:avLst/>
          </a:prstGeom>
          <a:solidFill>
            <a:srgbClr val="01599D"/>
          </a:solidFill>
          <a:ln>
            <a:noFill/>
          </a:ln>
        </p:spPr>
        <p:txBody>
          <a:bodyPr spcFirstLastPara="1" wrap="square" lIns="68575" tIns="34275" rIns="68575" bIns="34275" anchor="t" anchorCtr="0">
            <a:normAutofit/>
          </a:bodyPr>
          <a:lstStyle>
            <a:lvl1pPr marL="609585" lvl="0" indent="-304792" algn="l">
              <a:lnSpc>
                <a:spcPct val="90000"/>
              </a:lnSpc>
              <a:spcBef>
                <a:spcPts val="1067"/>
              </a:spcBef>
              <a:spcAft>
                <a:spcPts val="0"/>
              </a:spcAft>
              <a:buClr>
                <a:schemeClr val="lt1"/>
              </a:buClr>
              <a:buSzPts val="1200"/>
              <a:buNone/>
              <a:defRPr sz="1600" b="0" i="0">
                <a:solidFill>
                  <a:schemeClr val="lt1"/>
                </a:solidFill>
                <a:latin typeface="Arial"/>
                <a:ea typeface="Arial"/>
                <a:cs typeface="Arial"/>
                <a:sym typeface="Arial"/>
              </a:defRPr>
            </a:lvl1pPr>
            <a:lvl2pPr marL="1219170" lvl="1" indent="-423323" algn="l">
              <a:lnSpc>
                <a:spcPct val="90000"/>
              </a:lnSpc>
              <a:spcBef>
                <a:spcPts val="533"/>
              </a:spcBef>
              <a:spcAft>
                <a:spcPts val="0"/>
              </a:spcAft>
              <a:buClr>
                <a:schemeClr val="dk1"/>
              </a:buClr>
              <a:buSzPts val="1400"/>
              <a:buChar char="•"/>
              <a:defRPr/>
            </a:lvl2pPr>
            <a:lvl3pPr marL="1828754" lvl="2" indent="-423323" algn="l">
              <a:lnSpc>
                <a:spcPct val="90000"/>
              </a:lnSpc>
              <a:spcBef>
                <a:spcPts val="533"/>
              </a:spcBef>
              <a:spcAft>
                <a:spcPts val="0"/>
              </a:spcAft>
              <a:buClr>
                <a:schemeClr val="dk1"/>
              </a:buClr>
              <a:buSzPts val="1400"/>
              <a:buChar char="–"/>
              <a:defRPr/>
            </a:lvl3pPr>
            <a:lvl4pPr marL="2438339" lvl="3" indent="-423323" algn="l">
              <a:lnSpc>
                <a:spcPct val="90000"/>
              </a:lnSpc>
              <a:spcBef>
                <a:spcPts val="533"/>
              </a:spcBef>
              <a:spcAft>
                <a:spcPts val="0"/>
              </a:spcAft>
              <a:buClr>
                <a:schemeClr val="dk1"/>
              </a:buClr>
              <a:buSzPts val="1400"/>
              <a:buChar char="•"/>
              <a:defRPr/>
            </a:lvl4pPr>
            <a:lvl5pPr marL="3047924" lvl="4" indent="-423323" algn="l">
              <a:lnSpc>
                <a:spcPct val="90000"/>
              </a:lnSpc>
              <a:spcBef>
                <a:spcPts val="533"/>
              </a:spcBef>
              <a:spcAft>
                <a:spcPts val="0"/>
              </a:spcAft>
              <a:buClr>
                <a:schemeClr val="dk1"/>
              </a:buClr>
              <a:buSzPts val="1400"/>
              <a:buChar char="-"/>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sp>
        <p:nvSpPr>
          <p:cNvPr id="157" name="Google Shape;157;p26"/>
          <p:cNvSpPr txBox="1">
            <a:spLocks noGrp="1"/>
          </p:cNvSpPr>
          <p:nvPr>
            <p:ph type="body" idx="3"/>
          </p:nvPr>
        </p:nvSpPr>
        <p:spPr>
          <a:xfrm>
            <a:off x="5266239" y="6228343"/>
            <a:ext cx="6436000" cy="394886"/>
          </a:xfrm>
          <a:prstGeom prst="rect">
            <a:avLst/>
          </a:prstGeom>
          <a:noFill/>
          <a:ln>
            <a:noFill/>
          </a:ln>
        </p:spPr>
        <p:txBody>
          <a:bodyPr spcFirstLastPara="1" wrap="square" lIns="68575" tIns="34275" rIns="68575" bIns="34275" anchor="t" anchorCtr="0">
            <a:spAutoFit/>
          </a:bodyPr>
          <a:lstStyle>
            <a:lvl1pPr marL="609585" lvl="0" indent="-304792" algn="l">
              <a:lnSpc>
                <a:spcPct val="90000"/>
              </a:lnSpc>
              <a:spcBef>
                <a:spcPts val="1067"/>
              </a:spcBef>
              <a:spcAft>
                <a:spcPts val="0"/>
              </a:spcAft>
              <a:buClr>
                <a:schemeClr val="dk1"/>
              </a:buClr>
              <a:buSzPts val="1000"/>
              <a:buNone/>
              <a:defRPr sz="1333" b="0" i="0">
                <a:solidFill>
                  <a:schemeClr val="dk1"/>
                </a:solidFill>
                <a:latin typeface="Arial"/>
                <a:ea typeface="Arial"/>
                <a:cs typeface="Arial"/>
                <a:sym typeface="Arial"/>
              </a:defRPr>
            </a:lvl1pPr>
            <a:lvl2pPr marL="1219170" lvl="1" indent="-457189" algn="l">
              <a:lnSpc>
                <a:spcPct val="90000"/>
              </a:lnSpc>
              <a:spcBef>
                <a:spcPts val="533"/>
              </a:spcBef>
              <a:spcAft>
                <a:spcPts val="0"/>
              </a:spcAft>
              <a:buClr>
                <a:schemeClr val="lt1"/>
              </a:buClr>
              <a:buSzPts val="1800"/>
              <a:buChar char="•"/>
              <a:defRPr>
                <a:solidFill>
                  <a:schemeClr val="lt1"/>
                </a:solidFill>
              </a:defRPr>
            </a:lvl2pPr>
            <a:lvl3pPr marL="1828754" lvl="2" indent="-431789" algn="l">
              <a:lnSpc>
                <a:spcPct val="90000"/>
              </a:lnSpc>
              <a:spcBef>
                <a:spcPts val="533"/>
              </a:spcBef>
              <a:spcAft>
                <a:spcPts val="0"/>
              </a:spcAft>
              <a:buClr>
                <a:schemeClr val="lt1"/>
              </a:buClr>
              <a:buSzPts val="1500"/>
              <a:buChar char="–"/>
              <a:defRPr>
                <a:solidFill>
                  <a:schemeClr val="lt1"/>
                </a:solidFill>
              </a:defRPr>
            </a:lvl3pPr>
            <a:lvl4pPr marL="2438339" lvl="3" indent="-423323" algn="l">
              <a:lnSpc>
                <a:spcPct val="90000"/>
              </a:lnSpc>
              <a:spcBef>
                <a:spcPts val="533"/>
              </a:spcBef>
              <a:spcAft>
                <a:spcPts val="0"/>
              </a:spcAft>
              <a:buClr>
                <a:schemeClr val="lt1"/>
              </a:buClr>
              <a:buSzPts val="1400"/>
              <a:buChar char="•"/>
              <a:defRPr>
                <a:solidFill>
                  <a:schemeClr val="lt1"/>
                </a:solidFill>
              </a:defRPr>
            </a:lvl4pPr>
            <a:lvl5pPr marL="3047924" lvl="4" indent="-423323" algn="l">
              <a:lnSpc>
                <a:spcPct val="90000"/>
              </a:lnSpc>
              <a:spcBef>
                <a:spcPts val="533"/>
              </a:spcBef>
              <a:spcAft>
                <a:spcPts val="0"/>
              </a:spcAft>
              <a:buClr>
                <a:schemeClr val="lt1"/>
              </a:buClr>
              <a:buSzPts val="1400"/>
              <a:buChar char="-"/>
              <a:defRPr>
                <a:solidFill>
                  <a:schemeClr val="lt1"/>
                </a:solidFill>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pic>
        <p:nvPicPr>
          <p:cNvPr id="158" name="Google Shape;158;p26" descr="Text&#10;&#10;AI-generated content may be incorrect."/>
          <p:cNvPicPr preferRelativeResize="0"/>
          <p:nvPr/>
        </p:nvPicPr>
        <p:blipFill rotWithShape="1">
          <a:blip r:embed="rId2">
            <a:alphaModFix/>
          </a:blip>
          <a:srcRect/>
          <a:stretch/>
        </p:blipFill>
        <p:spPr>
          <a:xfrm>
            <a:off x="624271" y="-3"/>
            <a:ext cx="1645917" cy="457200"/>
          </a:xfrm>
          <a:prstGeom prst="rect">
            <a:avLst/>
          </a:prstGeom>
          <a:noFill/>
          <a:ln>
            <a:noFill/>
          </a:ln>
        </p:spPr>
      </p:pic>
      <p:pic>
        <p:nvPicPr>
          <p:cNvPr id="159" name="Google Shape;159;p26"/>
          <p:cNvPicPr preferRelativeResize="0"/>
          <p:nvPr/>
        </p:nvPicPr>
        <p:blipFill rotWithShape="1">
          <a:blip r:embed="rId3">
            <a:alphaModFix/>
          </a:blip>
          <a:srcRect/>
          <a:stretch/>
        </p:blipFill>
        <p:spPr>
          <a:xfrm>
            <a:off x="122249" y="21913"/>
            <a:ext cx="457200" cy="384828"/>
          </a:xfrm>
          <a:prstGeom prst="rect">
            <a:avLst/>
          </a:prstGeom>
          <a:noFill/>
          <a:ln>
            <a:noFill/>
          </a:ln>
        </p:spPr>
      </p:pic>
    </p:spTree>
    <p:extLst>
      <p:ext uri="{BB962C8B-B14F-4D97-AF65-F5344CB8AC3E}">
        <p14:creationId xmlns:p14="http://schemas.microsoft.com/office/powerpoint/2010/main" val="2970907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s-AR" smtClean="0"/>
              <a:pPr algn="r"/>
              <a:t>‹Nº›</a:t>
            </a:fld>
            <a:endParaRPr lang="es-AR"/>
          </a:p>
        </p:txBody>
      </p:sp>
    </p:spTree>
    <p:extLst>
      <p:ext uri="{BB962C8B-B14F-4D97-AF65-F5344CB8AC3E}">
        <p14:creationId xmlns:p14="http://schemas.microsoft.com/office/powerpoint/2010/main" val="1491972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0" y="1"/>
            <a:ext cx="12192000" cy="103749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2"/>
              </a:solidFill>
              <a:latin typeface="Arial"/>
              <a:ea typeface="Arial"/>
              <a:cs typeface="Arial"/>
              <a:sym typeface="Arial"/>
            </a:endParaRPr>
          </a:p>
        </p:txBody>
      </p:sp>
      <p:pic>
        <p:nvPicPr>
          <p:cNvPr id="7" name="Google Shape;7;p1"/>
          <p:cNvPicPr preferRelativeResize="0"/>
          <p:nvPr/>
        </p:nvPicPr>
        <p:blipFill rotWithShape="1">
          <a:blip r:embed="rId12">
            <a:alphaModFix amt="34000"/>
          </a:blip>
          <a:srcRect l="51339" t="39269" r="-2839" b="35419"/>
          <a:stretch/>
        </p:blipFill>
        <p:spPr>
          <a:xfrm flipH="1">
            <a:off x="9304422" y="0"/>
            <a:ext cx="2887578" cy="1037492"/>
          </a:xfrm>
          <a:prstGeom prst="rect">
            <a:avLst/>
          </a:prstGeom>
          <a:noFill/>
          <a:ln>
            <a:noFill/>
          </a:ln>
        </p:spPr>
      </p:pic>
      <p:pic>
        <p:nvPicPr>
          <p:cNvPr id="8" name="Google Shape;8;p1"/>
          <p:cNvPicPr preferRelativeResize="0"/>
          <p:nvPr/>
        </p:nvPicPr>
        <p:blipFill rotWithShape="1">
          <a:blip r:embed="rId13">
            <a:alphaModFix/>
          </a:blip>
          <a:srcRect/>
          <a:stretch/>
        </p:blipFill>
        <p:spPr>
          <a:xfrm>
            <a:off x="9791700" y="111656"/>
            <a:ext cx="2027900" cy="803439"/>
          </a:xfrm>
          <a:prstGeom prst="rect">
            <a:avLst/>
          </a:prstGeom>
          <a:noFill/>
          <a:ln>
            <a:noFill/>
          </a:ln>
          <a:effectLst>
            <a:outerShdw blurRad="50800" dist="38100" dir="2700000" algn="tl" rotWithShape="0">
              <a:srgbClr val="000000">
                <a:alpha val="40000"/>
              </a:srgbClr>
            </a:outerShdw>
          </a:effectLst>
        </p:spPr>
      </p:pic>
      <p:sp>
        <p:nvSpPr>
          <p:cNvPr id="9" name="Google Shape;9;p1"/>
          <p:cNvSpPr/>
          <p:nvPr/>
        </p:nvSpPr>
        <p:spPr>
          <a:xfrm>
            <a:off x="-1778" y="6574604"/>
            <a:ext cx="12193777" cy="28339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2"/>
              </a:solidFill>
              <a:latin typeface="Arial"/>
              <a:ea typeface="Arial"/>
              <a:cs typeface="Arial"/>
              <a:sym typeface="Arial"/>
            </a:endParaRPr>
          </a:p>
        </p:txBody>
      </p:sp>
      <p:sp>
        <p:nvSpPr>
          <p:cNvPr id="10" name="Google Shape;10;p1"/>
          <p:cNvSpPr/>
          <p:nvPr/>
        </p:nvSpPr>
        <p:spPr>
          <a:xfrm rot="10800000" flipH="1">
            <a:off x="-4504" y="6540436"/>
            <a:ext cx="12196504" cy="5952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2"/>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33.gif"/></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 Id="rId6" Type="http://schemas.openxmlformats.org/officeDocument/2006/relationships/image" Target="../media/image39.png"/><Relationship Id="rId5" Type="http://schemas.openxmlformats.org/officeDocument/2006/relationships/hyperlink" Target="http://beyond-eocenter.eu/index.php/news-events/763-workshop-copernicus-beyond" TargetMode="Externa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innovationnewsnetwork.com/partner/floodsens-enhancing-disaster-resilience-through-ai-powered-flood-mapping/" TargetMode="Externa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image" Target="../media/image42.jpg"/><Relationship Id="rId7" Type="http://schemas.openxmlformats.org/officeDocument/2006/relationships/image" Target="../media/image46.jp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image" Target="../media/image43.jpg"/></Relationships>
</file>

<file path=ppt/slides/_rels/slide31.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3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tubitak.gov.tr/en/announcement/2520-tubitak-general-secretariat-research-and-innovation-greece-gsri-bilateral-cooperation-call-open-application" TargetMode="External"/><Relationship Id="rId1" Type="http://schemas.openxmlformats.org/officeDocument/2006/relationships/slideLayout" Target="../slideLayouts/slideLayout10.xml"/><Relationship Id="rId6" Type="http://schemas.openxmlformats.org/officeDocument/2006/relationships/image" Target="../media/image54.png"/><Relationship Id="rId5" Type="http://schemas.openxmlformats.org/officeDocument/2006/relationships/hyperlink" Target="https://gsri.gov.gr/invitations/prosklisi-ypovolis-aitiseon-chrimatodotisis-sti-drasi-dimeris-epistimoniki-kai-technologiki-synergasia-elladas-tourkias-tou-programmatos-antagonistikotita-espa-2021/" TargetMode="External"/><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disasterscharter.org/activations/flood-in-korea-republic-of-activation-974-"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disasterscharter.org/activations/flood-in-korea-republic-of-activation-974-" TargetMode="External"/><Relationship Id="rId1" Type="http://schemas.openxmlformats.org/officeDocument/2006/relationships/slideLayout" Target="../slideLayouts/slideLayout4.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7"/>
          <p:cNvSpPr txBox="1">
            <a:spLocks noGrp="1"/>
          </p:cNvSpPr>
          <p:nvPr>
            <p:ph type="title"/>
          </p:nvPr>
        </p:nvSpPr>
        <p:spPr>
          <a:xfrm>
            <a:off x="176050" y="175950"/>
            <a:ext cx="8035800" cy="3972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lt1"/>
              </a:buClr>
              <a:buSzPts val="8000"/>
              <a:buFont typeface="Arial"/>
              <a:buNone/>
            </a:pPr>
            <a:r>
              <a:rPr lang="es-ES" sz="7500" dirty="0" err="1"/>
              <a:t>WGDisasters</a:t>
            </a:r>
            <a:r>
              <a:rPr lang="es-ES" sz="7500" dirty="0"/>
              <a:t> 24</a:t>
            </a:r>
            <a:endParaRPr sz="7500" dirty="0">
              <a:latin typeface="Montserrat"/>
              <a:ea typeface="Montserrat"/>
              <a:cs typeface="Montserrat"/>
              <a:sym typeface="Montserrat"/>
            </a:endParaRPr>
          </a:p>
          <a:p>
            <a:pPr marL="0" lvl="0" indent="0" algn="l" rtl="0">
              <a:lnSpc>
                <a:spcPct val="115000"/>
              </a:lnSpc>
              <a:spcBef>
                <a:spcPts val="0"/>
              </a:spcBef>
              <a:spcAft>
                <a:spcPts val="0"/>
              </a:spcAft>
              <a:buClr>
                <a:schemeClr val="lt1"/>
              </a:buClr>
              <a:buSzPts val="8000"/>
              <a:buFont typeface="Arial"/>
              <a:buNone/>
            </a:pPr>
            <a:r>
              <a:rPr lang="en-GB" sz="4000" i="1" dirty="0">
                <a:latin typeface="Montserrat"/>
                <a:ea typeface="Montserrat"/>
                <a:cs typeface="Montserrat"/>
                <a:sym typeface="Montserrat"/>
              </a:rPr>
              <a:t>Flood Pilot</a:t>
            </a:r>
            <a:endParaRPr sz="4000" i="1" dirty="0">
              <a:latin typeface="Montserrat"/>
              <a:ea typeface="Montserrat"/>
              <a:cs typeface="Montserrat"/>
              <a:sym typeface="Montserrat"/>
            </a:endParaRPr>
          </a:p>
        </p:txBody>
      </p:sp>
      <p:sp>
        <p:nvSpPr>
          <p:cNvPr id="67" name="Google Shape;67;p7"/>
          <p:cNvSpPr/>
          <p:nvPr/>
        </p:nvSpPr>
        <p:spPr>
          <a:xfrm>
            <a:off x="6670624" y="2818088"/>
            <a:ext cx="5431436" cy="3972600"/>
          </a:xfrm>
          <a:prstGeom prst="rect">
            <a:avLst/>
          </a:prstGeom>
          <a:solidFill>
            <a:srgbClr val="FFFFFF">
              <a:alpha val="54902"/>
            </a:srgbClr>
          </a:solidFill>
          <a:ln>
            <a:noFill/>
          </a:ln>
        </p:spPr>
        <p:txBody>
          <a:bodyPr spcFirstLastPara="1" wrap="square" lIns="0" tIns="0" rIns="0" bIns="0" anchor="t" anchorCtr="0">
            <a:noAutofit/>
          </a:bodyPr>
          <a:lstStyle/>
          <a:p>
            <a:pPr marL="0" marR="0" lvl="0" indent="0" algn="r" rtl="0">
              <a:lnSpc>
                <a:spcPct val="130000"/>
              </a:lnSpc>
              <a:spcBef>
                <a:spcPts val="0"/>
              </a:spcBef>
              <a:spcAft>
                <a:spcPts val="0"/>
              </a:spcAft>
              <a:buNone/>
            </a:pPr>
            <a:endParaRPr sz="2200" b="1" dirty="0">
              <a:solidFill>
                <a:schemeClr val="accent1"/>
              </a:solidFill>
              <a:latin typeface="Montserrat"/>
              <a:ea typeface="Montserrat"/>
              <a:cs typeface="Montserrat"/>
              <a:sym typeface="Montserrat"/>
            </a:endParaRPr>
          </a:p>
          <a:p>
            <a:pPr marL="0" marR="0" lvl="0" indent="0" algn="r" rtl="0">
              <a:lnSpc>
                <a:spcPct val="130000"/>
              </a:lnSpc>
              <a:spcBef>
                <a:spcPts val="0"/>
              </a:spcBef>
              <a:spcAft>
                <a:spcPts val="0"/>
              </a:spcAft>
              <a:buNone/>
            </a:pPr>
            <a:r>
              <a:rPr lang="en-US" sz="2200" b="1" i="0" u="none" strike="noStrike" cap="none" dirty="0">
                <a:solidFill>
                  <a:schemeClr val="accent1"/>
                </a:solidFill>
                <a:latin typeface="Montserrat"/>
                <a:ea typeface="Montserrat"/>
                <a:cs typeface="Montserrat"/>
                <a:sym typeface="Montserrat"/>
              </a:rPr>
              <a:t>Marcelo Uriburu Quirno, CONAE, Guy Schumann, RSS Hydro, Alexia </a:t>
            </a:r>
            <a:r>
              <a:rPr lang="en-US" sz="2200" b="1" i="0" u="none" strike="noStrike" cap="none" dirty="0" err="1">
                <a:solidFill>
                  <a:schemeClr val="accent1"/>
                </a:solidFill>
                <a:latin typeface="Montserrat"/>
                <a:ea typeface="Montserrat"/>
                <a:cs typeface="Montserrat"/>
                <a:sym typeface="Montserrat"/>
              </a:rPr>
              <a:t>Tsouni</a:t>
            </a:r>
            <a:r>
              <a:rPr lang="en-US" sz="2200" b="1" i="0" u="none" strike="noStrike" cap="none" dirty="0">
                <a:solidFill>
                  <a:schemeClr val="accent1"/>
                </a:solidFill>
                <a:latin typeface="Montserrat"/>
                <a:ea typeface="Montserrat"/>
                <a:cs typeface="Montserrat"/>
                <a:sym typeface="Montserrat"/>
              </a:rPr>
              <a:t>, NOA, William Straka, SSEC University of Wisconsin-Madison</a:t>
            </a:r>
          </a:p>
          <a:p>
            <a:pPr marL="0" marR="0" lvl="0" indent="0" algn="r" rtl="0">
              <a:lnSpc>
                <a:spcPct val="130000"/>
              </a:lnSpc>
              <a:spcBef>
                <a:spcPts val="0"/>
              </a:spcBef>
              <a:spcAft>
                <a:spcPts val="0"/>
              </a:spcAft>
              <a:buNone/>
            </a:pPr>
            <a:r>
              <a:rPr lang="en-GB" sz="2200" b="1" i="0" u="none" strike="noStrike" cap="none" dirty="0">
                <a:solidFill>
                  <a:schemeClr val="accent1"/>
                </a:solidFill>
                <a:latin typeface="Montserrat"/>
                <a:ea typeface="Montserrat"/>
                <a:cs typeface="Montserrat"/>
                <a:sym typeface="Montserrat"/>
              </a:rPr>
              <a:t>Agenda Item </a:t>
            </a:r>
            <a:r>
              <a:rPr lang="es-MX" sz="2200" b="1" i="0" u="none" strike="noStrike" cap="none" dirty="0">
                <a:solidFill>
                  <a:schemeClr val="accent1"/>
                </a:solidFill>
                <a:latin typeface="Montserrat"/>
                <a:ea typeface="Montserrat"/>
                <a:cs typeface="Montserrat"/>
                <a:sym typeface="Montserrat"/>
              </a:rPr>
              <a:t>21</a:t>
            </a:r>
            <a:endParaRPr dirty="0">
              <a:latin typeface="Montserrat"/>
              <a:ea typeface="Montserrat"/>
              <a:cs typeface="Montserrat"/>
              <a:sym typeface="Montserrat"/>
            </a:endParaRPr>
          </a:p>
          <a:p>
            <a:pPr marL="0" marR="0" lvl="0" indent="0" algn="r" rtl="0">
              <a:lnSpc>
                <a:spcPct val="130000"/>
              </a:lnSpc>
              <a:spcBef>
                <a:spcPts val="0"/>
              </a:spcBef>
              <a:spcAft>
                <a:spcPts val="0"/>
              </a:spcAft>
              <a:buNone/>
            </a:pPr>
            <a:r>
              <a:rPr lang="es-ES" sz="2200" b="1" dirty="0">
                <a:solidFill>
                  <a:schemeClr val="accent1"/>
                </a:solidFill>
                <a:latin typeface="Montserrat"/>
                <a:ea typeface="Montserrat"/>
                <a:cs typeface="Montserrat"/>
                <a:sym typeface="Montserrat"/>
              </a:rPr>
              <a:t>WGDisasters-24</a:t>
            </a:r>
            <a:endParaRPr sz="2200" b="1" dirty="0">
              <a:solidFill>
                <a:schemeClr val="accent1"/>
              </a:solidFill>
              <a:latin typeface="Montserrat"/>
              <a:ea typeface="Montserrat"/>
              <a:cs typeface="Montserrat"/>
              <a:sym typeface="Montserrat"/>
            </a:endParaRPr>
          </a:p>
          <a:p>
            <a:pPr marL="0" marR="0" lvl="0" indent="0" algn="r" rtl="0">
              <a:lnSpc>
                <a:spcPct val="130000"/>
              </a:lnSpc>
              <a:spcBef>
                <a:spcPts val="0"/>
              </a:spcBef>
              <a:spcAft>
                <a:spcPts val="0"/>
              </a:spcAft>
              <a:buNone/>
            </a:pPr>
            <a:r>
              <a:rPr lang="es-ES" sz="2200" b="1" dirty="0">
                <a:solidFill>
                  <a:schemeClr val="accent1"/>
                </a:solidFill>
                <a:latin typeface="Montserrat"/>
                <a:ea typeface="Montserrat"/>
                <a:cs typeface="Montserrat"/>
                <a:sym typeface="Montserrat"/>
              </a:rPr>
              <a:t>Bariloche, Argentina</a:t>
            </a:r>
            <a:endParaRPr sz="2200" b="1" dirty="0">
              <a:solidFill>
                <a:schemeClr val="accent1"/>
              </a:solidFill>
              <a:latin typeface="Montserrat"/>
              <a:ea typeface="Montserrat"/>
              <a:cs typeface="Montserrat"/>
              <a:sym typeface="Montserrat"/>
            </a:endParaRPr>
          </a:p>
          <a:p>
            <a:pPr marL="0" marR="0" lvl="0" indent="0" algn="r" rtl="0">
              <a:lnSpc>
                <a:spcPct val="130000"/>
              </a:lnSpc>
              <a:spcBef>
                <a:spcPts val="0"/>
              </a:spcBef>
              <a:spcAft>
                <a:spcPts val="0"/>
              </a:spcAft>
              <a:buNone/>
            </a:pPr>
            <a:r>
              <a:rPr lang="en-GB" sz="2200" b="1" dirty="0">
                <a:solidFill>
                  <a:schemeClr val="accent1"/>
                </a:solidFill>
                <a:latin typeface="Montserrat"/>
                <a:ea typeface="Montserrat"/>
                <a:cs typeface="Montserrat"/>
                <a:sym typeface="Montserrat"/>
              </a:rPr>
              <a:t>30 Set-2 Oct 2025</a:t>
            </a:r>
            <a:endParaRPr sz="2200" b="1" i="0" u="none" strike="noStrike" cap="none" dirty="0">
              <a:solidFill>
                <a:schemeClr val="accent1"/>
              </a:solidFill>
              <a:latin typeface="Montserrat"/>
              <a:ea typeface="Montserrat"/>
              <a:cs typeface="Montserrat"/>
              <a:sym typeface="Montserra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Shape 188"/>
        <p:cNvGrpSpPr/>
        <p:nvPr/>
      </p:nvGrpSpPr>
      <p:grpSpPr>
        <a:xfrm>
          <a:off x="0" y="0"/>
          <a:ext cx="0" cy="0"/>
          <a:chOff x="0" y="0"/>
          <a:chExt cx="0" cy="0"/>
        </a:xfrm>
      </p:grpSpPr>
      <p:sp>
        <p:nvSpPr>
          <p:cNvPr id="189" name="Google Shape;189;p30"/>
          <p:cNvSpPr txBox="1"/>
          <p:nvPr/>
        </p:nvSpPr>
        <p:spPr>
          <a:xfrm>
            <a:off x="130960" y="923753"/>
            <a:ext cx="11971100" cy="5499734"/>
          </a:xfrm>
          <a:prstGeom prst="rect">
            <a:avLst/>
          </a:prstGeom>
          <a:noFill/>
          <a:ln>
            <a:noFill/>
          </a:ln>
        </p:spPr>
        <p:txBody>
          <a:bodyPr spcFirstLastPara="1" wrap="square" lIns="121900" tIns="60933" rIns="121900" bIns="60933" anchor="t" anchorCtr="0">
            <a:noAutofit/>
          </a:bodyPr>
          <a:lstStyle/>
          <a:p>
            <a:pPr marL="609585" indent="-407236">
              <a:spcBef>
                <a:spcPts val="2040"/>
              </a:spcBef>
              <a:buClr>
                <a:srgbClr val="083763"/>
              </a:buClr>
              <a:buSzPct val="100000"/>
              <a:buChar char="●"/>
            </a:pPr>
            <a:r>
              <a:rPr lang="en" sz="2100" dirty="0">
                <a:solidFill>
                  <a:srgbClr val="083763"/>
                </a:solidFill>
              </a:rPr>
              <a:t>There are several satellite based precipitation algorithms, which can be used to estimate rainfall amounts where there is limited or no radar coverage.</a:t>
            </a:r>
            <a:br>
              <a:rPr lang="en" sz="2100" dirty="0">
                <a:solidFill>
                  <a:srgbClr val="083763"/>
                </a:solidFill>
              </a:rPr>
            </a:br>
            <a:endParaRPr sz="2100" dirty="0">
              <a:solidFill>
                <a:srgbClr val="083763"/>
              </a:solidFill>
            </a:endParaRPr>
          </a:p>
          <a:p>
            <a:pPr marL="609585" indent="-407236">
              <a:buClr>
                <a:srgbClr val="083763"/>
              </a:buClr>
              <a:buSzPct val="100000"/>
              <a:buChar char="●"/>
            </a:pPr>
            <a:r>
              <a:rPr lang="en" sz="2100" dirty="0">
                <a:solidFill>
                  <a:srgbClr val="083763"/>
                </a:solidFill>
              </a:rPr>
              <a:t>Other products are able to measure the total precipitable water, which are useful to show where atmospheric river and moisture transport are occuring</a:t>
            </a:r>
            <a:br>
              <a:rPr lang="en" sz="2100" dirty="0">
                <a:solidFill>
                  <a:srgbClr val="083763"/>
                </a:solidFill>
              </a:rPr>
            </a:br>
            <a:endParaRPr sz="2100" dirty="0">
              <a:solidFill>
                <a:srgbClr val="083763"/>
              </a:solidFill>
            </a:endParaRPr>
          </a:p>
          <a:p>
            <a:pPr marL="609585" indent="-407236">
              <a:buClr>
                <a:srgbClr val="083763"/>
              </a:buClr>
              <a:buSzPct val="100000"/>
              <a:buChar char="●"/>
            </a:pPr>
            <a:r>
              <a:rPr lang="en" sz="2100" dirty="0">
                <a:solidFill>
                  <a:srgbClr val="083763"/>
                </a:solidFill>
              </a:rPr>
              <a:t>Most algorithms use microwave or infrared sensors from both geostationary and polar orbiting satellites. However, they are at very coarse resolution as compared to ground based weather radars</a:t>
            </a:r>
            <a:br>
              <a:rPr lang="en" sz="2100" dirty="0">
                <a:solidFill>
                  <a:srgbClr val="083763"/>
                </a:solidFill>
              </a:rPr>
            </a:br>
            <a:endParaRPr sz="2100" dirty="0">
              <a:solidFill>
                <a:srgbClr val="083763"/>
              </a:solidFill>
            </a:endParaRPr>
          </a:p>
          <a:p>
            <a:pPr marL="609585" indent="-407236">
              <a:buClr>
                <a:srgbClr val="083763"/>
              </a:buClr>
              <a:buSzPct val="100000"/>
              <a:buChar char="●"/>
            </a:pPr>
            <a:r>
              <a:rPr lang="en" sz="2100" dirty="0">
                <a:solidFill>
                  <a:srgbClr val="083763"/>
                </a:solidFill>
              </a:rPr>
              <a:t>Some examples of these include CMORPH2 and GSMaP (precipitation) and MIMIC-TPW (moisture advection).</a:t>
            </a:r>
            <a:br>
              <a:rPr lang="en" sz="2100" dirty="0">
                <a:solidFill>
                  <a:srgbClr val="083763"/>
                </a:solidFill>
              </a:rPr>
            </a:br>
            <a:endParaRPr sz="2100" dirty="0">
              <a:solidFill>
                <a:srgbClr val="083763"/>
              </a:solidFill>
            </a:endParaRPr>
          </a:p>
          <a:p>
            <a:pPr marL="609585" indent="-407236">
              <a:buClr>
                <a:srgbClr val="083763"/>
              </a:buClr>
              <a:buSzPct val="100000"/>
              <a:buChar char="●"/>
            </a:pPr>
            <a:r>
              <a:rPr lang="en" sz="2100" dirty="0">
                <a:solidFill>
                  <a:srgbClr val="083763"/>
                </a:solidFill>
              </a:rPr>
              <a:t>GSMaP and other precipitation algorithms being used by hydrological models as input</a:t>
            </a:r>
            <a:endParaRPr sz="2100" dirty="0">
              <a:solidFill>
                <a:srgbClr val="083763"/>
              </a:solidFill>
            </a:endParaRPr>
          </a:p>
        </p:txBody>
      </p:sp>
      <p:sp>
        <p:nvSpPr>
          <p:cNvPr id="190" name="Google Shape;190;p30"/>
          <p:cNvSpPr txBox="1">
            <a:spLocks noGrp="1"/>
          </p:cNvSpPr>
          <p:nvPr>
            <p:ph type="title"/>
          </p:nvPr>
        </p:nvSpPr>
        <p:spPr>
          <a:xfrm>
            <a:off x="542133" y="274220"/>
            <a:ext cx="6848018" cy="763600"/>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Satellite based precipitation products</a:t>
            </a:r>
            <a:endParaRPr sz="2800" b="1" dirty="0">
              <a:solidFill>
                <a:schemeClr val="bg1">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Shape 188">
          <a:extLst>
            <a:ext uri="{FF2B5EF4-FFF2-40B4-BE49-F238E27FC236}">
              <a16:creationId xmlns:a16="http://schemas.microsoft.com/office/drawing/2014/main" xmlns="" id="{98600E5C-7D3D-AE1A-0E2E-9AD9F19E7ABA}"/>
            </a:ext>
          </a:extLst>
        </p:cNvPr>
        <p:cNvGrpSpPr/>
        <p:nvPr/>
      </p:nvGrpSpPr>
      <p:grpSpPr>
        <a:xfrm>
          <a:off x="0" y="0"/>
          <a:ext cx="0" cy="0"/>
          <a:chOff x="0" y="0"/>
          <a:chExt cx="0" cy="0"/>
        </a:xfrm>
      </p:grpSpPr>
      <p:sp>
        <p:nvSpPr>
          <p:cNvPr id="190" name="Google Shape;190;p30">
            <a:extLst>
              <a:ext uri="{FF2B5EF4-FFF2-40B4-BE49-F238E27FC236}">
                <a16:creationId xmlns:a16="http://schemas.microsoft.com/office/drawing/2014/main" xmlns="" id="{D9E3EADF-AB18-7631-0771-66218A46B834}"/>
              </a:ext>
            </a:extLst>
          </p:cNvPr>
          <p:cNvSpPr txBox="1">
            <a:spLocks noGrp="1"/>
          </p:cNvSpPr>
          <p:nvPr>
            <p:ph type="title"/>
          </p:nvPr>
        </p:nvSpPr>
        <p:spPr>
          <a:xfrm>
            <a:off x="542133" y="274220"/>
            <a:ext cx="6848018" cy="763600"/>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Satellite based precipitation products</a:t>
            </a:r>
            <a:endParaRPr sz="2800" b="1" dirty="0">
              <a:solidFill>
                <a:schemeClr val="bg1">
                  <a:lumMod val="75000"/>
                </a:schemeClr>
              </a:solidFill>
            </a:endParaRPr>
          </a:p>
        </p:txBody>
      </p:sp>
      <p:pic>
        <p:nvPicPr>
          <p:cNvPr id="191" name="Google Shape;191;p30">
            <a:extLst>
              <a:ext uri="{FF2B5EF4-FFF2-40B4-BE49-F238E27FC236}">
                <a16:creationId xmlns:a16="http://schemas.microsoft.com/office/drawing/2014/main" xmlns="" id="{23F16FB4-F75B-C22F-50C0-02660B31C93D}"/>
              </a:ext>
            </a:extLst>
          </p:cNvPr>
          <p:cNvPicPr preferRelativeResize="0"/>
          <p:nvPr/>
        </p:nvPicPr>
        <p:blipFill rotWithShape="1">
          <a:blip r:embed="rId3">
            <a:alphaModFix/>
          </a:blip>
          <a:srcRect/>
          <a:stretch/>
        </p:blipFill>
        <p:spPr>
          <a:xfrm>
            <a:off x="336547" y="1223691"/>
            <a:ext cx="5434666" cy="4622473"/>
          </a:xfrm>
          <a:prstGeom prst="rect">
            <a:avLst/>
          </a:prstGeom>
          <a:noFill/>
          <a:ln>
            <a:noFill/>
          </a:ln>
        </p:spPr>
      </p:pic>
      <p:pic>
        <p:nvPicPr>
          <p:cNvPr id="192" name="Google Shape;192;p30">
            <a:extLst>
              <a:ext uri="{FF2B5EF4-FFF2-40B4-BE49-F238E27FC236}">
                <a16:creationId xmlns:a16="http://schemas.microsoft.com/office/drawing/2014/main" xmlns="" id="{38FDEC84-6525-D887-2345-5F3363C5B34F}"/>
              </a:ext>
            </a:extLst>
          </p:cNvPr>
          <p:cNvPicPr preferRelativeResize="0"/>
          <p:nvPr/>
        </p:nvPicPr>
        <p:blipFill>
          <a:blip r:embed="rId4">
            <a:alphaModFix/>
          </a:blip>
          <a:stretch>
            <a:fillRect/>
          </a:stretch>
        </p:blipFill>
        <p:spPr>
          <a:xfrm>
            <a:off x="5924743" y="1253846"/>
            <a:ext cx="6097368" cy="4592318"/>
          </a:xfrm>
          <a:prstGeom prst="rect">
            <a:avLst/>
          </a:prstGeom>
          <a:noFill/>
          <a:ln>
            <a:noFill/>
          </a:ln>
        </p:spPr>
      </p:pic>
      <p:sp>
        <p:nvSpPr>
          <p:cNvPr id="193" name="Google Shape;193;p30">
            <a:extLst>
              <a:ext uri="{FF2B5EF4-FFF2-40B4-BE49-F238E27FC236}">
                <a16:creationId xmlns:a16="http://schemas.microsoft.com/office/drawing/2014/main" xmlns="" id="{BB578801-CAC3-58DE-D052-A02BBC515B2E}"/>
              </a:ext>
            </a:extLst>
          </p:cNvPr>
          <p:cNvSpPr txBox="1"/>
          <p:nvPr/>
        </p:nvSpPr>
        <p:spPr>
          <a:xfrm>
            <a:off x="1177569" y="5634309"/>
            <a:ext cx="4000000" cy="763600"/>
          </a:xfrm>
          <a:prstGeom prst="rect">
            <a:avLst/>
          </a:prstGeom>
          <a:noFill/>
          <a:ln>
            <a:noFill/>
          </a:ln>
        </p:spPr>
        <p:txBody>
          <a:bodyPr spcFirstLastPara="1" wrap="square" lIns="121900" tIns="121900" rIns="121900" bIns="121900" anchor="t" anchorCtr="0">
            <a:noAutofit/>
          </a:bodyPr>
          <a:lstStyle/>
          <a:p>
            <a:pPr algn="ctr">
              <a:spcBef>
                <a:spcPts val="2040"/>
              </a:spcBef>
            </a:pPr>
            <a:r>
              <a:rPr lang="en" sz="2400" dirty="0">
                <a:solidFill>
                  <a:srgbClr val="083763"/>
                </a:solidFill>
              </a:rPr>
              <a:t>GSMaP </a:t>
            </a:r>
            <a:endParaRPr sz="2400" dirty="0"/>
          </a:p>
        </p:txBody>
      </p:sp>
      <p:sp>
        <p:nvSpPr>
          <p:cNvPr id="194" name="Google Shape;194;p30">
            <a:extLst>
              <a:ext uri="{FF2B5EF4-FFF2-40B4-BE49-F238E27FC236}">
                <a16:creationId xmlns:a16="http://schemas.microsoft.com/office/drawing/2014/main" xmlns="" id="{A19F6ABC-141B-0666-E832-D080EBC29CB8}"/>
              </a:ext>
            </a:extLst>
          </p:cNvPr>
          <p:cNvSpPr txBox="1"/>
          <p:nvPr/>
        </p:nvSpPr>
        <p:spPr>
          <a:xfrm>
            <a:off x="6903192" y="5611463"/>
            <a:ext cx="4000000" cy="763600"/>
          </a:xfrm>
          <a:prstGeom prst="rect">
            <a:avLst/>
          </a:prstGeom>
          <a:noFill/>
          <a:ln>
            <a:noFill/>
          </a:ln>
        </p:spPr>
        <p:txBody>
          <a:bodyPr spcFirstLastPara="1" wrap="square" lIns="121900" tIns="121900" rIns="121900" bIns="121900" anchor="t" anchorCtr="0">
            <a:noAutofit/>
          </a:bodyPr>
          <a:lstStyle/>
          <a:p>
            <a:pPr algn="ctr">
              <a:spcBef>
                <a:spcPts val="2040"/>
              </a:spcBef>
            </a:pPr>
            <a:r>
              <a:rPr lang="en" sz="2400" dirty="0">
                <a:solidFill>
                  <a:srgbClr val="083763"/>
                </a:solidFill>
              </a:rPr>
              <a:t>MIMIC-TPW</a:t>
            </a:r>
            <a:endParaRPr sz="2400" dirty="0"/>
          </a:p>
        </p:txBody>
      </p:sp>
    </p:spTree>
    <p:extLst>
      <p:ext uri="{BB962C8B-B14F-4D97-AF65-F5344CB8AC3E}">
        <p14:creationId xmlns:p14="http://schemas.microsoft.com/office/powerpoint/2010/main" val="40033077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1"/>
          <p:cNvSpPr txBox="1">
            <a:spLocks noGrp="1"/>
          </p:cNvSpPr>
          <p:nvPr>
            <p:ph type="body" idx="1"/>
          </p:nvPr>
        </p:nvSpPr>
        <p:spPr>
          <a:xfrm>
            <a:off x="0" y="1236541"/>
            <a:ext cx="12192000" cy="5239209"/>
          </a:xfrm>
          <a:prstGeom prst="rect">
            <a:avLst/>
          </a:prstGeom>
        </p:spPr>
        <p:txBody>
          <a:bodyPr spcFirstLastPara="1" wrap="square" lIns="0" tIns="0" rIns="0" bIns="0" anchor="t" anchorCtr="0">
            <a:normAutofit/>
          </a:bodyPr>
          <a:lstStyle/>
          <a:p>
            <a:pPr indent="-462268">
              <a:lnSpc>
                <a:spcPct val="150000"/>
              </a:lnSpc>
              <a:spcAft>
                <a:spcPts val="900"/>
              </a:spcAft>
              <a:buSzPct val="100000"/>
              <a:buChar char="●"/>
            </a:pPr>
            <a:r>
              <a:rPr lang="en" sz="2000" dirty="0"/>
              <a:t>Synthetic Aperture Radar (SAR) provides very high-resolution flood mapping, though at lower temporal resolution, is able to see flooding even during times of extended cloud cover or nighttime that frequently occurs during flooding and inhibits optical flood detection.</a:t>
            </a:r>
            <a:endParaRPr lang="en-US" sz="2000" dirty="0"/>
          </a:p>
          <a:p>
            <a:pPr indent="-462268">
              <a:lnSpc>
                <a:spcPct val="150000"/>
              </a:lnSpc>
              <a:spcAft>
                <a:spcPts val="900"/>
              </a:spcAft>
              <a:buSzPct val="100000"/>
              <a:buChar char="●"/>
            </a:pPr>
            <a:r>
              <a:rPr lang="en-US" sz="2000" dirty="0"/>
              <a:t>Similar to what happens in the optical flood algorithms, the transmitted radar signals on flat water surfaces are reflected back with a significantly weak signal back to the satellite. </a:t>
            </a:r>
          </a:p>
          <a:p>
            <a:pPr indent="-462268">
              <a:lnSpc>
                <a:spcPct val="150000"/>
              </a:lnSpc>
              <a:spcAft>
                <a:spcPts val="900"/>
              </a:spcAft>
              <a:buSzPct val="100000"/>
              <a:buChar char="●"/>
            </a:pPr>
            <a:r>
              <a:rPr lang="en" sz="2000" dirty="0"/>
              <a:t>There are multiple satellite missions (Sentinel-1, Radar Constellation Mission, JAXA’s ALOS satellites, etc). Most of these have low-repeat cycles and are often restricted datasets.</a:t>
            </a:r>
            <a:endParaRPr sz="2000" dirty="0"/>
          </a:p>
          <a:p>
            <a:pPr indent="-462268">
              <a:lnSpc>
                <a:spcPct val="150000"/>
              </a:lnSpc>
              <a:spcAft>
                <a:spcPts val="900"/>
              </a:spcAft>
              <a:buSzPct val="100000"/>
              <a:buChar char="●"/>
            </a:pPr>
            <a:r>
              <a:rPr lang="en" sz="2000" dirty="0"/>
              <a:t>Most SAR flood products are RGB-type products, delineating flood/no-flood by different colors. However, there are several SAR flood extent products that are being produced or in development by various agencies (NR-Can, NOAA NESDIS, NOAA’s National Water Center)</a:t>
            </a:r>
            <a:endParaRPr sz="2000" dirty="0"/>
          </a:p>
        </p:txBody>
      </p:sp>
      <p:sp>
        <p:nvSpPr>
          <p:cNvPr id="200" name="Google Shape;200;p31"/>
          <p:cNvSpPr txBox="1">
            <a:spLocks noGrp="1"/>
          </p:cNvSpPr>
          <p:nvPr>
            <p:ph type="title"/>
          </p:nvPr>
        </p:nvSpPr>
        <p:spPr>
          <a:xfrm>
            <a:off x="741500" y="154133"/>
            <a:ext cx="5164625" cy="763600"/>
          </a:xfrm>
          <a:prstGeom prst="rect">
            <a:avLst/>
          </a:prstGeom>
        </p:spPr>
        <p:txBody>
          <a:bodyPr spcFirstLastPara="1" wrap="square" lIns="0" tIns="0" rIns="0" bIns="0" anchor="t" anchorCtr="0">
            <a:noAutofit/>
          </a:bodyPr>
          <a:lstStyle/>
          <a:p>
            <a:r>
              <a:rPr lang="en" sz="2800" b="1" dirty="0">
                <a:solidFill>
                  <a:schemeClr val="bg1">
                    <a:lumMod val="75000"/>
                  </a:schemeClr>
                </a:solidFill>
                <a:effectLst>
                  <a:outerShdw blurRad="38100" dist="38100" dir="2700000" algn="tl">
                    <a:srgbClr val="000000">
                      <a:alpha val="43137"/>
                    </a:srgbClr>
                  </a:outerShdw>
                </a:effectLst>
              </a:rPr>
              <a:t>SAR FLOOD PRODUCTS</a:t>
            </a:r>
            <a:endParaRPr sz="2800" b="1" dirty="0">
              <a:solidFill>
                <a:schemeClr val="bg1">
                  <a:lumMod val="75000"/>
                </a:schemeClr>
              </a:solidFill>
              <a:effectLst>
                <a:outerShdw blurRad="38100" dist="38100" dir="2700000" algn="tl">
                  <a:srgbClr val="000000">
                    <a:alpha val="43137"/>
                  </a:srgbClr>
                </a:outerShdw>
              </a:effectLs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2"/>
          <p:cNvSpPr txBox="1"/>
          <p:nvPr/>
        </p:nvSpPr>
        <p:spPr>
          <a:xfrm>
            <a:off x="503200" y="790833"/>
            <a:ext cx="11185600" cy="2252170"/>
          </a:xfrm>
          <a:prstGeom prst="rect">
            <a:avLst/>
          </a:prstGeom>
          <a:noFill/>
          <a:ln>
            <a:noFill/>
          </a:ln>
        </p:spPr>
        <p:txBody>
          <a:bodyPr spcFirstLastPara="1" wrap="square" lIns="121900" tIns="60933" rIns="121900" bIns="60933" anchor="t" anchorCtr="0">
            <a:normAutofit fontScale="70000" lnSpcReduction="20000"/>
          </a:bodyPr>
          <a:lstStyle/>
          <a:p>
            <a:pPr marL="609585" indent="-405331">
              <a:spcBef>
                <a:spcPts val="2040"/>
              </a:spcBef>
              <a:buClr>
                <a:schemeClr val="dk1"/>
              </a:buClr>
              <a:buSzPct val="100000"/>
              <a:buChar char="●"/>
            </a:pPr>
            <a:r>
              <a:rPr lang="en" sz="2533" dirty="0">
                <a:solidFill>
                  <a:schemeClr val="dk1"/>
                </a:solidFill>
              </a:rPr>
              <a:t>Provides extremely high resolution flood mapping (10m or less) even at night and through clouds</a:t>
            </a:r>
            <a:br>
              <a:rPr lang="en" sz="2533" dirty="0">
                <a:solidFill>
                  <a:schemeClr val="dk1"/>
                </a:solidFill>
              </a:rPr>
            </a:br>
            <a:endParaRPr sz="2533" dirty="0">
              <a:solidFill>
                <a:schemeClr val="dk1"/>
              </a:solidFill>
            </a:endParaRPr>
          </a:p>
          <a:p>
            <a:pPr marL="609585" indent="-405331">
              <a:buClr>
                <a:schemeClr val="dk1"/>
              </a:buClr>
              <a:buSzPct val="100000"/>
              <a:buChar char="●"/>
            </a:pPr>
            <a:r>
              <a:rPr lang="en" sz="2533" dirty="0">
                <a:solidFill>
                  <a:schemeClr val="dk1"/>
                </a:solidFill>
              </a:rPr>
              <a:t>Low latency mapping (16+ day repeat, depending on location and constellation)</a:t>
            </a:r>
            <a:br>
              <a:rPr lang="en" sz="2533" dirty="0">
                <a:solidFill>
                  <a:schemeClr val="dk1"/>
                </a:solidFill>
              </a:rPr>
            </a:br>
            <a:endParaRPr sz="2533" dirty="0">
              <a:solidFill>
                <a:schemeClr val="dk1"/>
              </a:solidFill>
            </a:endParaRPr>
          </a:p>
          <a:p>
            <a:pPr marL="609585" indent="-405331">
              <a:buClr>
                <a:schemeClr val="dk1"/>
              </a:buClr>
              <a:buSzPct val="100000"/>
              <a:buChar char="●"/>
            </a:pPr>
            <a:r>
              <a:rPr lang="en" sz="2533" dirty="0">
                <a:solidFill>
                  <a:schemeClr val="dk1"/>
                </a:solidFill>
              </a:rPr>
              <a:t>Limited availability (data are restricted from some agencies)</a:t>
            </a:r>
            <a:br>
              <a:rPr lang="en" sz="2533" dirty="0">
                <a:solidFill>
                  <a:schemeClr val="dk1"/>
                </a:solidFill>
              </a:rPr>
            </a:br>
            <a:endParaRPr sz="2533" dirty="0">
              <a:solidFill>
                <a:schemeClr val="dk1"/>
              </a:solidFill>
            </a:endParaRPr>
          </a:p>
          <a:p>
            <a:pPr marL="609585" indent="-405331">
              <a:buClr>
                <a:schemeClr val="dk1"/>
              </a:buClr>
              <a:buSzPct val="100000"/>
              <a:buChar char="●"/>
            </a:pPr>
            <a:r>
              <a:rPr lang="en" sz="2533" dirty="0">
                <a:solidFill>
                  <a:schemeClr val="dk1"/>
                </a:solidFill>
              </a:rPr>
              <a:t>Some operational processing (Copernicus Emergency Management Service (EMS), NRCan, ISRO) as well as some products under development.</a:t>
            </a:r>
            <a:endParaRPr sz="2533" dirty="0">
              <a:solidFill>
                <a:schemeClr val="dk1"/>
              </a:solidFill>
            </a:endParaRPr>
          </a:p>
        </p:txBody>
      </p:sp>
      <p:sp>
        <p:nvSpPr>
          <p:cNvPr id="206" name="Google Shape;206;p32"/>
          <p:cNvSpPr txBox="1">
            <a:spLocks noGrp="1"/>
          </p:cNvSpPr>
          <p:nvPr>
            <p:ph type="title"/>
          </p:nvPr>
        </p:nvSpPr>
        <p:spPr>
          <a:xfrm>
            <a:off x="141654" y="134911"/>
            <a:ext cx="11360800" cy="763600"/>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Flood monitoring capabilities from satellites - SAR</a:t>
            </a:r>
            <a:endParaRPr sz="2800" b="1" dirty="0">
              <a:solidFill>
                <a:schemeClr val="bg1">
                  <a:lumMod val="75000"/>
                </a:schemeClr>
              </a:solidFill>
            </a:endParaRPr>
          </a:p>
        </p:txBody>
      </p:sp>
      <p:pic>
        <p:nvPicPr>
          <p:cNvPr id="207" name="Google Shape;207;p32"/>
          <p:cNvPicPr preferRelativeResize="0"/>
          <p:nvPr/>
        </p:nvPicPr>
        <p:blipFill>
          <a:blip r:embed="rId3">
            <a:alphaModFix/>
          </a:blip>
          <a:stretch>
            <a:fillRect/>
          </a:stretch>
        </p:blipFill>
        <p:spPr>
          <a:xfrm>
            <a:off x="6580683" y="2839802"/>
            <a:ext cx="5108118" cy="3396106"/>
          </a:xfrm>
          <a:prstGeom prst="rect">
            <a:avLst/>
          </a:prstGeom>
          <a:noFill/>
          <a:ln>
            <a:noFill/>
          </a:ln>
        </p:spPr>
      </p:pic>
      <p:pic>
        <p:nvPicPr>
          <p:cNvPr id="208" name="Google Shape;208;p32"/>
          <p:cNvPicPr preferRelativeResize="0"/>
          <p:nvPr/>
        </p:nvPicPr>
        <p:blipFill>
          <a:blip r:embed="rId4">
            <a:alphaModFix/>
          </a:blip>
          <a:stretch>
            <a:fillRect/>
          </a:stretch>
        </p:blipFill>
        <p:spPr>
          <a:xfrm>
            <a:off x="0" y="2848489"/>
            <a:ext cx="5290034" cy="3649270"/>
          </a:xfrm>
          <a:prstGeom prst="rect">
            <a:avLst/>
          </a:prstGeom>
          <a:noFill/>
          <a:ln>
            <a:noFill/>
          </a:ln>
        </p:spPr>
      </p:pic>
      <p:sp>
        <p:nvSpPr>
          <p:cNvPr id="209" name="Google Shape;209;p32"/>
          <p:cNvSpPr txBox="1"/>
          <p:nvPr/>
        </p:nvSpPr>
        <p:spPr>
          <a:xfrm>
            <a:off x="280936" y="5697580"/>
            <a:ext cx="4000000" cy="800179"/>
          </a:xfrm>
          <a:prstGeom prst="rect">
            <a:avLst/>
          </a:prstGeom>
          <a:solidFill>
            <a:srgbClr val="FFFFFF">
              <a:alpha val="50196"/>
            </a:srgbClr>
          </a:solidFill>
          <a:ln>
            <a:noFill/>
          </a:ln>
        </p:spPr>
        <p:txBody>
          <a:bodyPr spcFirstLastPara="1" wrap="square" lIns="121900" tIns="121900" rIns="121900" bIns="121900" anchor="t" anchorCtr="0">
            <a:spAutoFit/>
          </a:bodyPr>
          <a:lstStyle/>
          <a:p>
            <a:pPr algn="ctr"/>
            <a:r>
              <a:rPr lang="en" sz="1200" dirty="0">
                <a:solidFill>
                  <a:srgbClr val="083763"/>
                </a:solidFill>
              </a:rPr>
              <a:t>Copernicus Emergency Management Service (EMS)</a:t>
            </a:r>
            <a:endParaRPr sz="1200" dirty="0">
              <a:solidFill>
                <a:srgbClr val="083763"/>
              </a:solidFill>
            </a:endParaRPr>
          </a:p>
          <a:p>
            <a:pPr algn="ctr"/>
            <a:r>
              <a:rPr lang="en" sz="1200" dirty="0">
                <a:solidFill>
                  <a:srgbClr val="083763"/>
                </a:solidFill>
              </a:rPr>
              <a:t>Sentinel-1A/B acquired by ESA/Copernicus, Contains modified Copernicus Sentinel data 2022</a:t>
            </a:r>
            <a:endParaRPr sz="1200" dirty="0">
              <a:solidFill>
                <a:srgbClr val="083763"/>
              </a:solidFill>
            </a:endParaRPr>
          </a:p>
        </p:txBody>
      </p:sp>
      <p:sp>
        <p:nvSpPr>
          <p:cNvPr id="210" name="Google Shape;210;p32"/>
          <p:cNvSpPr txBox="1"/>
          <p:nvPr/>
        </p:nvSpPr>
        <p:spPr>
          <a:xfrm>
            <a:off x="6901967" y="5895367"/>
            <a:ext cx="4000000" cy="451600"/>
          </a:xfrm>
          <a:prstGeom prst="rect">
            <a:avLst/>
          </a:prstGeom>
          <a:noFill/>
          <a:ln>
            <a:noFill/>
          </a:ln>
        </p:spPr>
        <p:txBody>
          <a:bodyPr spcFirstLastPara="1" wrap="square" lIns="121900" tIns="121900" rIns="121900" bIns="121900" anchor="t" anchorCtr="0">
            <a:noAutofit/>
          </a:bodyPr>
          <a:lstStyle/>
          <a:p>
            <a:pPr algn="ctr">
              <a:spcBef>
                <a:spcPts val="2040"/>
              </a:spcBef>
            </a:pPr>
            <a:r>
              <a:rPr lang="en" dirty="0">
                <a:solidFill>
                  <a:srgbClr val="083763"/>
                </a:solidFill>
              </a:rPr>
              <a:t>RCM - NR-Can</a:t>
            </a:r>
            <a:endParaRPr sz="1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3"/>
          <p:cNvSpPr txBox="1">
            <a:spLocks noGrp="1"/>
          </p:cNvSpPr>
          <p:nvPr>
            <p:ph type="title"/>
          </p:nvPr>
        </p:nvSpPr>
        <p:spPr>
          <a:xfrm>
            <a:off x="486667" y="260136"/>
            <a:ext cx="7308218" cy="671457"/>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NOAA SAR FLOOD PRODUCT OVERVIEW</a:t>
            </a:r>
            <a:endParaRPr sz="2800" b="1" dirty="0">
              <a:solidFill>
                <a:schemeClr val="bg1">
                  <a:lumMod val="75000"/>
                </a:schemeClr>
              </a:solidFill>
            </a:endParaRPr>
          </a:p>
        </p:txBody>
      </p:sp>
      <p:sp>
        <p:nvSpPr>
          <p:cNvPr id="216" name="Google Shape;216;p33"/>
          <p:cNvSpPr txBox="1"/>
          <p:nvPr/>
        </p:nvSpPr>
        <p:spPr>
          <a:xfrm>
            <a:off x="-29980" y="1021533"/>
            <a:ext cx="12192000" cy="5439227"/>
          </a:xfrm>
          <a:prstGeom prst="rect">
            <a:avLst/>
          </a:prstGeom>
          <a:noFill/>
          <a:ln>
            <a:noFill/>
          </a:ln>
        </p:spPr>
        <p:txBody>
          <a:bodyPr spcFirstLastPara="1" wrap="square" lIns="0" tIns="0" rIns="0" bIns="0" anchor="t" anchorCtr="0">
            <a:normAutofit fontScale="62500" lnSpcReduction="20000"/>
          </a:bodyPr>
          <a:lstStyle/>
          <a:p>
            <a:endParaRPr sz="3200" dirty="0">
              <a:solidFill>
                <a:srgbClr val="0A4595"/>
              </a:solidFill>
              <a:latin typeface="Candara"/>
              <a:ea typeface="Candara"/>
              <a:cs typeface="Candara"/>
              <a:sym typeface="Candara"/>
            </a:endParaRPr>
          </a:p>
          <a:p>
            <a:pPr marL="1219170" lvl="1" indent="-431789">
              <a:buClr>
                <a:srgbClr val="323B42"/>
              </a:buClr>
              <a:buSzPct val="100000"/>
              <a:buChar char="○"/>
            </a:pPr>
            <a:r>
              <a:rPr lang="en" sz="3200" dirty="0">
                <a:solidFill>
                  <a:srgbClr val="0A4595"/>
                </a:solidFill>
                <a:latin typeface="Candara"/>
                <a:ea typeface="Candara"/>
                <a:cs typeface="Candara"/>
                <a:sym typeface="Candara"/>
              </a:rPr>
              <a:t>Currently uses Sentinel-1, RADARSAT -2, and the RADARSAT Constellation Mission (RCM) imagery and has been tested on TerraSAR-X and SAOCOM.  Plans to extent application with NISAR (once launched)</a:t>
            </a:r>
            <a:br>
              <a:rPr lang="en" sz="3200" dirty="0">
                <a:solidFill>
                  <a:srgbClr val="0A4595"/>
                </a:solidFill>
                <a:latin typeface="Candara"/>
                <a:ea typeface="Candara"/>
                <a:cs typeface="Candara"/>
                <a:sym typeface="Candara"/>
              </a:rPr>
            </a:br>
            <a:endParaRPr sz="3200" dirty="0">
              <a:solidFill>
                <a:srgbClr val="0A4595"/>
              </a:solidFill>
              <a:latin typeface="Candara"/>
              <a:ea typeface="Candara"/>
              <a:cs typeface="Candara"/>
              <a:sym typeface="Candara"/>
            </a:endParaRPr>
          </a:p>
          <a:p>
            <a:pPr marL="1219170" lvl="1" indent="-431789">
              <a:buClr>
                <a:srgbClr val="323B42"/>
              </a:buClr>
              <a:buSzPct val="100000"/>
              <a:buChar char="○"/>
            </a:pPr>
            <a:r>
              <a:rPr lang="en" sz="3200" dirty="0">
                <a:solidFill>
                  <a:srgbClr val="0A4595"/>
                </a:solidFill>
                <a:latin typeface="Candara"/>
                <a:ea typeface="Candara"/>
                <a:cs typeface="Candara"/>
                <a:sym typeface="Candara"/>
              </a:rPr>
              <a:t>Algorithm is called RAdar Produced Inundation Diary (RAPID). The RAPID is a near-real-time (NRT) inundation mapping system using satellite SAR data, providing high quality products</a:t>
            </a:r>
            <a:br>
              <a:rPr lang="en" sz="3200" dirty="0">
                <a:solidFill>
                  <a:srgbClr val="0A4595"/>
                </a:solidFill>
                <a:latin typeface="Candara"/>
                <a:ea typeface="Candara"/>
                <a:cs typeface="Candara"/>
                <a:sym typeface="Candara"/>
              </a:rPr>
            </a:br>
            <a:endParaRPr sz="3200" dirty="0">
              <a:solidFill>
                <a:srgbClr val="0A4595"/>
              </a:solidFill>
              <a:latin typeface="Candara"/>
              <a:ea typeface="Candara"/>
              <a:cs typeface="Candara"/>
              <a:sym typeface="Candara"/>
            </a:endParaRPr>
          </a:p>
          <a:p>
            <a:pPr marL="1219170" lvl="1" indent="-431789">
              <a:buClr>
                <a:srgbClr val="323B42"/>
              </a:buClr>
              <a:buSzPct val="100000"/>
              <a:buChar char="○"/>
            </a:pPr>
            <a:r>
              <a:rPr lang="en" sz="3200" dirty="0">
                <a:solidFill>
                  <a:srgbClr val="0A4595"/>
                </a:solidFill>
                <a:latin typeface="Candara"/>
                <a:ea typeface="Candara"/>
                <a:cs typeface="Candara"/>
                <a:sym typeface="Candara"/>
              </a:rPr>
              <a:t>Uses a 4 step process, including the use of machine learning to classify flooded regions. (Shen et al., 2019; Yang et al., 2021)</a:t>
            </a:r>
            <a:endParaRPr sz="3200" dirty="0">
              <a:solidFill>
                <a:srgbClr val="0A4595"/>
              </a:solidFill>
              <a:latin typeface="Candara"/>
              <a:ea typeface="Candara"/>
              <a:cs typeface="Candara"/>
              <a:sym typeface="Candara"/>
            </a:endParaRPr>
          </a:p>
          <a:p>
            <a:pPr marL="1219170"/>
            <a:r>
              <a:rPr lang="en" sz="3200" dirty="0">
                <a:solidFill>
                  <a:srgbClr val="0A4595"/>
                </a:solidFill>
                <a:latin typeface="Candara"/>
                <a:ea typeface="Candara"/>
                <a:cs typeface="Candara"/>
                <a:sym typeface="Candara"/>
              </a:rPr>
              <a:t/>
            </a:r>
            <a:br>
              <a:rPr lang="en" sz="3200" dirty="0">
                <a:solidFill>
                  <a:srgbClr val="0A4595"/>
                </a:solidFill>
                <a:latin typeface="Candara"/>
                <a:ea typeface="Candara"/>
                <a:cs typeface="Candara"/>
                <a:sym typeface="Candara"/>
              </a:rPr>
            </a:br>
            <a:endParaRPr sz="3200" dirty="0">
              <a:solidFill>
                <a:srgbClr val="0A4595"/>
              </a:solidFill>
              <a:latin typeface="Candara"/>
              <a:ea typeface="Candara"/>
              <a:cs typeface="Candara"/>
              <a:sym typeface="Candara"/>
            </a:endParaRPr>
          </a:p>
          <a:p>
            <a:pPr marL="1219170"/>
            <a:r>
              <a:rPr lang="en" sz="3200" dirty="0">
                <a:solidFill>
                  <a:srgbClr val="0A4595"/>
                </a:solidFill>
                <a:latin typeface="Candara"/>
                <a:ea typeface="Candara"/>
                <a:cs typeface="Candara"/>
                <a:sym typeface="Candara"/>
              </a:rPr>
              <a:t>References</a:t>
            </a:r>
            <a:br>
              <a:rPr lang="en" sz="3200" dirty="0">
                <a:solidFill>
                  <a:srgbClr val="0A4595"/>
                </a:solidFill>
                <a:latin typeface="Candara"/>
                <a:ea typeface="Candara"/>
                <a:cs typeface="Candara"/>
                <a:sym typeface="Candara"/>
              </a:rPr>
            </a:br>
            <a:endParaRPr sz="3200" dirty="0">
              <a:solidFill>
                <a:srgbClr val="0A4595"/>
              </a:solidFill>
              <a:latin typeface="Candara"/>
              <a:ea typeface="Candara"/>
              <a:cs typeface="Candara"/>
              <a:sym typeface="Candara"/>
            </a:endParaRPr>
          </a:p>
          <a:p>
            <a:pPr marL="1828754" lvl="2" indent="-415914">
              <a:buClr>
                <a:srgbClr val="0A4595"/>
              </a:buClr>
              <a:buSzPct val="100000"/>
              <a:buFont typeface="Candara"/>
              <a:buChar char="■"/>
            </a:pPr>
            <a:r>
              <a:rPr lang="en" sz="2800" dirty="0">
                <a:solidFill>
                  <a:srgbClr val="0A4595"/>
                </a:solidFill>
                <a:latin typeface="Candara"/>
                <a:ea typeface="Candara"/>
                <a:cs typeface="Candara"/>
                <a:sym typeface="Candara"/>
              </a:rPr>
              <a:t>Shen, X., Wang, D., Mao, K., Anagnostou, E. and Hong, Y., 2019. Inundation extent mapping by synthetic aperture radar: A review. Remote Sensing, 11(7), p.879.</a:t>
            </a:r>
            <a:br>
              <a:rPr lang="en" sz="2800" dirty="0">
                <a:solidFill>
                  <a:srgbClr val="0A4595"/>
                </a:solidFill>
                <a:latin typeface="Candara"/>
                <a:ea typeface="Candara"/>
                <a:cs typeface="Candara"/>
                <a:sym typeface="Candara"/>
              </a:rPr>
            </a:br>
            <a:endParaRPr sz="2800" dirty="0">
              <a:solidFill>
                <a:srgbClr val="0A4595"/>
              </a:solidFill>
              <a:latin typeface="Candara"/>
              <a:ea typeface="Candara"/>
              <a:cs typeface="Candara"/>
              <a:sym typeface="Candara"/>
            </a:endParaRPr>
          </a:p>
          <a:p>
            <a:pPr marL="1828754" lvl="2" indent="-415914">
              <a:buClr>
                <a:srgbClr val="0A4595"/>
              </a:buClr>
              <a:buSzPct val="100000"/>
              <a:buFont typeface="Candara"/>
              <a:buChar char="■"/>
            </a:pPr>
            <a:r>
              <a:rPr lang="en" sz="2800" dirty="0">
                <a:solidFill>
                  <a:srgbClr val="0A4595"/>
                </a:solidFill>
                <a:latin typeface="Candara"/>
                <a:ea typeface="Candara"/>
                <a:cs typeface="Candara"/>
                <a:sym typeface="Candara"/>
              </a:rPr>
              <a:t>Shen, Xinyi, Emmanouil N. Anagnostou, George H. Allen, G. Robert Brakenridge, and Albert J. Kettner. "Near-real-time non-obstructed flood inundation mapping using synthetic aperture radar." Remote Sensing of Environment 221 (2019): 302-315.</a:t>
            </a:r>
            <a:br>
              <a:rPr lang="en" sz="2800" dirty="0">
                <a:solidFill>
                  <a:srgbClr val="0A4595"/>
                </a:solidFill>
                <a:latin typeface="Candara"/>
                <a:ea typeface="Candara"/>
                <a:cs typeface="Candara"/>
                <a:sym typeface="Candara"/>
              </a:rPr>
            </a:br>
            <a:endParaRPr sz="2800" dirty="0">
              <a:solidFill>
                <a:srgbClr val="0A4595"/>
              </a:solidFill>
              <a:latin typeface="Candara"/>
              <a:ea typeface="Candara"/>
              <a:cs typeface="Candara"/>
              <a:sym typeface="Candara"/>
            </a:endParaRPr>
          </a:p>
          <a:p>
            <a:pPr marL="1828754" lvl="2" indent="-415914">
              <a:buClr>
                <a:srgbClr val="0A4595"/>
              </a:buClr>
              <a:buSzPct val="100000"/>
              <a:buFont typeface="Candara"/>
              <a:buChar char="■"/>
            </a:pPr>
            <a:r>
              <a:rPr lang="en" sz="2800" dirty="0">
                <a:solidFill>
                  <a:srgbClr val="0A4595"/>
                </a:solidFill>
                <a:latin typeface="Candara"/>
                <a:ea typeface="Candara"/>
                <a:cs typeface="Candara"/>
                <a:sym typeface="Candara"/>
              </a:rPr>
              <a:t>Yang, Q., Shen, X., Anagnostou, E.N., Mo, C., Eggleston, J.R. and Kettner, A.J., 2021. A high-resolution flood inundation archive (2016–the present) from Sentinel-1 SAR imagery over CONUS. Bulletin of the American Meteorological Society, pp.1-40.</a:t>
            </a:r>
            <a:endParaRPr sz="3200" b="1" dirty="0">
              <a:solidFill>
                <a:srgbClr val="0A4595"/>
              </a:solidFill>
              <a:latin typeface="Candara"/>
              <a:ea typeface="Candara"/>
              <a:cs typeface="Candara"/>
              <a:sym typeface="Candar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4"/>
          <p:cNvSpPr txBox="1"/>
          <p:nvPr/>
        </p:nvSpPr>
        <p:spPr>
          <a:xfrm>
            <a:off x="104931" y="937590"/>
            <a:ext cx="11962151" cy="2082400"/>
          </a:xfrm>
          <a:prstGeom prst="rect">
            <a:avLst/>
          </a:prstGeom>
          <a:noFill/>
          <a:ln>
            <a:noFill/>
          </a:ln>
        </p:spPr>
        <p:txBody>
          <a:bodyPr spcFirstLastPara="1" wrap="square" lIns="121900" tIns="60933" rIns="121900" bIns="60933" anchor="t" anchorCtr="0">
            <a:noAutofit/>
          </a:bodyPr>
          <a:lstStyle/>
          <a:p>
            <a:pPr marL="609585" indent="-429460">
              <a:spcAft>
                <a:spcPts val="300"/>
              </a:spcAft>
              <a:buClr>
                <a:schemeClr val="dk1"/>
              </a:buClr>
              <a:buSzPct val="100000"/>
              <a:buChar char="●"/>
            </a:pPr>
            <a:r>
              <a:rPr lang="en" sz="1800" dirty="0">
                <a:solidFill>
                  <a:schemeClr val="dk1"/>
                </a:solidFill>
              </a:rPr>
              <a:t>Can provide high temporal resolution flood monitoring</a:t>
            </a:r>
            <a:br>
              <a:rPr lang="en" sz="1800" dirty="0">
                <a:solidFill>
                  <a:schemeClr val="dk1"/>
                </a:solidFill>
              </a:rPr>
            </a:br>
            <a:endParaRPr sz="1800" dirty="0">
              <a:solidFill>
                <a:schemeClr val="dk1"/>
              </a:solidFill>
            </a:endParaRPr>
          </a:p>
          <a:p>
            <a:pPr marL="609585" indent="-429460">
              <a:spcAft>
                <a:spcPts val="300"/>
              </a:spcAft>
              <a:buClr>
                <a:schemeClr val="dk1"/>
              </a:buClr>
              <a:buSzPct val="100000"/>
              <a:buChar char="●"/>
            </a:pPr>
            <a:r>
              <a:rPr lang="en" sz="1800" dirty="0">
                <a:solidFill>
                  <a:schemeClr val="dk1"/>
                </a:solidFill>
              </a:rPr>
              <a:t>Consistent monitoring on a daily or hourly basis</a:t>
            </a:r>
            <a:br>
              <a:rPr lang="en" sz="1800" dirty="0">
                <a:solidFill>
                  <a:schemeClr val="dk1"/>
                </a:solidFill>
              </a:rPr>
            </a:br>
            <a:endParaRPr sz="1800" dirty="0">
              <a:solidFill>
                <a:schemeClr val="dk1"/>
              </a:solidFill>
            </a:endParaRPr>
          </a:p>
          <a:p>
            <a:pPr marL="609585" indent="-429460">
              <a:spcAft>
                <a:spcPts val="300"/>
              </a:spcAft>
              <a:buClr>
                <a:schemeClr val="dk1"/>
              </a:buClr>
              <a:buSzPct val="100000"/>
              <a:buChar char="●"/>
            </a:pPr>
            <a:r>
              <a:rPr lang="en" sz="1800" dirty="0">
                <a:solidFill>
                  <a:schemeClr val="dk1"/>
                </a:solidFill>
              </a:rPr>
              <a:t>Geostationary satellites can provide flood extent over the course of the day and can help with cloud clearing</a:t>
            </a:r>
            <a:br>
              <a:rPr lang="en" sz="1800" dirty="0">
                <a:solidFill>
                  <a:schemeClr val="dk1"/>
                </a:solidFill>
              </a:rPr>
            </a:br>
            <a:endParaRPr sz="1800" dirty="0">
              <a:solidFill>
                <a:schemeClr val="dk1"/>
              </a:solidFill>
            </a:endParaRPr>
          </a:p>
          <a:p>
            <a:pPr marL="609585" indent="-429460">
              <a:spcAft>
                <a:spcPts val="300"/>
              </a:spcAft>
              <a:buClr>
                <a:schemeClr val="dk1"/>
              </a:buClr>
              <a:buSzPct val="100000"/>
              <a:buChar char="●"/>
            </a:pPr>
            <a:r>
              <a:rPr lang="en" sz="1800" dirty="0">
                <a:solidFill>
                  <a:schemeClr val="dk1"/>
                </a:solidFill>
              </a:rPr>
              <a:t>Polar satellites can provide higher resolution flood monitoring in the morning and afternoon</a:t>
            </a:r>
            <a:endParaRPr sz="1800" dirty="0">
              <a:solidFill>
                <a:schemeClr val="dk1"/>
              </a:solidFill>
            </a:endParaRPr>
          </a:p>
        </p:txBody>
      </p:sp>
      <p:sp>
        <p:nvSpPr>
          <p:cNvPr id="222" name="Google Shape;222;p34"/>
          <p:cNvSpPr txBox="1">
            <a:spLocks noGrp="1"/>
          </p:cNvSpPr>
          <p:nvPr>
            <p:ph type="title"/>
          </p:nvPr>
        </p:nvSpPr>
        <p:spPr>
          <a:xfrm>
            <a:off x="322226" y="287943"/>
            <a:ext cx="9346430" cy="433858"/>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Flood monitoring capabilities from satellites - Optical</a:t>
            </a:r>
            <a:endParaRPr sz="2800" b="1" dirty="0">
              <a:solidFill>
                <a:schemeClr val="bg1">
                  <a:lumMod val="75000"/>
                </a:schemeClr>
              </a:solidFill>
            </a:endParaRPr>
          </a:p>
        </p:txBody>
      </p:sp>
      <p:pic>
        <p:nvPicPr>
          <p:cNvPr id="223" name="Google Shape;223;p34"/>
          <p:cNvPicPr preferRelativeResize="0"/>
          <p:nvPr/>
        </p:nvPicPr>
        <p:blipFill>
          <a:blip r:embed="rId3">
            <a:alphaModFix/>
          </a:blip>
          <a:stretch>
            <a:fillRect/>
          </a:stretch>
        </p:blipFill>
        <p:spPr>
          <a:xfrm>
            <a:off x="3489777" y="3347314"/>
            <a:ext cx="5392332" cy="3224233"/>
          </a:xfrm>
          <a:prstGeom prst="rect">
            <a:avLst/>
          </a:prstGeom>
          <a:noFill/>
          <a:ln>
            <a:noFill/>
          </a:ln>
        </p:spPr>
      </p:pic>
      <p:grpSp>
        <p:nvGrpSpPr>
          <p:cNvPr id="224" name="Google Shape;224;p34"/>
          <p:cNvGrpSpPr/>
          <p:nvPr/>
        </p:nvGrpSpPr>
        <p:grpSpPr>
          <a:xfrm>
            <a:off x="180433" y="3074738"/>
            <a:ext cx="6234801" cy="3299502"/>
            <a:chOff x="605975" y="2206699"/>
            <a:chExt cx="4148824" cy="1682250"/>
          </a:xfrm>
        </p:grpSpPr>
        <p:pic>
          <p:nvPicPr>
            <p:cNvPr id="225" name="Google Shape;225;p34"/>
            <p:cNvPicPr preferRelativeResize="0"/>
            <p:nvPr/>
          </p:nvPicPr>
          <p:blipFill>
            <a:blip r:embed="rId4">
              <a:alphaModFix/>
            </a:blip>
            <a:stretch>
              <a:fillRect/>
            </a:stretch>
          </p:blipFill>
          <p:spPr>
            <a:xfrm>
              <a:off x="605975" y="2206699"/>
              <a:ext cx="2170625" cy="1682250"/>
            </a:xfrm>
            <a:prstGeom prst="rect">
              <a:avLst/>
            </a:prstGeom>
            <a:noFill/>
            <a:ln>
              <a:noFill/>
            </a:ln>
          </p:spPr>
        </p:pic>
        <p:cxnSp>
          <p:nvCxnSpPr>
            <p:cNvPr id="226" name="Google Shape;226;p34"/>
            <p:cNvCxnSpPr>
              <a:stCxn id="225" idx="3"/>
            </p:cNvCxnSpPr>
            <p:nvPr/>
          </p:nvCxnSpPr>
          <p:spPr>
            <a:xfrm rot="10800000" flipH="1">
              <a:off x="2776599" y="2514724"/>
              <a:ext cx="1978200" cy="533100"/>
            </a:xfrm>
            <a:prstGeom prst="straightConnector1">
              <a:avLst/>
            </a:prstGeom>
            <a:noFill/>
            <a:ln w="28575" cap="flat" cmpd="sng">
              <a:solidFill>
                <a:schemeClr val="accent6"/>
              </a:solidFill>
              <a:prstDash val="solid"/>
              <a:round/>
              <a:headEnd type="none" w="med" len="med"/>
              <a:tailEnd type="triangle" w="med" len="med"/>
            </a:ln>
          </p:spPr>
        </p:cxnSp>
      </p:grpSp>
      <p:sp>
        <p:nvSpPr>
          <p:cNvPr id="227" name="Google Shape;227;p34"/>
          <p:cNvSpPr txBox="1"/>
          <p:nvPr/>
        </p:nvSpPr>
        <p:spPr>
          <a:xfrm>
            <a:off x="3057994" y="6473737"/>
            <a:ext cx="6060403" cy="493200"/>
          </a:xfrm>
          <a:prstGeom prst="rect">
            <a:avLst/>
          </a:prstGeom>
          <a:noFill/>
          <a:ln>
            <a:noFill/>
          </a:ln>
        </p:spPr>
        <p:txBody>
          <a:bodyPr spcFirstLastPara="1" wrap="square" lIns="121900" tIns="121900" rIns="121900" bIns="121900" anchor="t" anchorCtr="0">
            <a:normAutofit fontScale="92500" lnSpcReduction="10000"/>
          </a:bodyPr>
          <a:lstStyle/>
          <a:p>
            <a:pPr algn="ctr"/>
            <a:r>
              <a:rPr lang="en" sz="1867" dirty="0">
                <a:latin typeface="Calibri"/>
                <a:ea typeface="Calibri"/>
                <a:cs typeface="Calibri"/>
                <a:sym typeface="Calibri"/>
              </a:rPr>
              <a:t>VIIRS downscaled product from 3 October 2022</a:t>
            </a:r>
            <a:endParaRPr sz="1867" dirty="0">
              <a:latin typeface="Calibri"/>
              <a:ea typeface="Calibri"/>
              <a:cs typeface="Calibri"/>
              <a:sym typeface="Calibri"/>
            </a:endParaRPr>
          </a:p>
        </p:txBody>
      </p:sp>
      <p:grpSp>
        <p:nvGrpSpPr>
          <p:cNvPr id="228" name="Google Shape;228;p34"/>
          <p:cNvGrpSpPr/>
          <p:nvPr/>
        </p:nvGrpSpPr>
        <p:grpSpPr>
          <a:xfrm>
            <a:off x="5729135" y="3153351"/>
            <a:ext cx="6400651" cy="3156799"/>
            <a:chOff x="4343512" y="2398700"/>
            <a:chExt cx="4800488" cy="1931700"/>
          </a:xfrm>
        </p:grpSpPr>
        <p:pic>
          <p:nvPicPr>
            <p:cNvPr id="229" name="Google Shape;229;p34"/>
            <p:cNvPicPr preferRelativeResize="0"/>
            <p:nvPr/>
          </p:nvPicPr>
          <p:blipFill>
            <a:blip r:embed="rId5">
              <a:alphaModFix/>
            </a:blip>
            <a:stretch>
              <a:fillRect/>
            </a:stretch>
          </p:blipFill>
          <p:spPr>
            <a:xfrm>
              <a:off x="5261512" y="2398700"/>
              <a:ext cx="2779488" cy="1561800"/>
            </a:xfrm>
            <a:prstGeom prst="rect">
              <a:avLst/>
            </a:prstGeom>
            <a:noFill/>
            <a:ln>
              <a:noFill/>
            </a:ln>
          </p:spPr>
        </p:pic>
        <p:cxnSp>
          <p:nvCxnSpPr>
            <p:cNvPr id="230" name="Google Shape;230;p34"/>
            <p:cNvCxnSpPr>
              <a:stCxn id="229" idx="1"/>
            </p:cNvCxnSpPr>
            <p:nvPr/>
          </p:nvCxnSpPr>
          <p:spPr>
            <a:xfrm flipH="1">
              <a:off x="4343512" y="3179600"/>
              <a:ext cx="918000" cy="672300"/>
            </a:xfrm>
            <a:prstGeom prst="straightConnector1">
              <a:avLst/>
            </a:prstGeom>
            <a:noFill/>
            <a:ln w="28575" cap="flat" cmpd="sng">
              <a:solidFill>
                <a:schemeClr val="accent6"/>
              </a:solidFill>
              <a:prstDash val="solid"/>
              <a:round/>
              <a:headEnd type="none" w="med" len="med"/>
              <a:tailEnd type="triangle" w="med" len="med"/>
            </a:ln>
          </p:spPr>
        </p:cxnSp>
        <p:sp>
          <p:nvSpPr>
            <p:cNvPr id="231" name="Google Shape;231;p34"/>
            <p:cNvSpPr txBox="1"/>
            <p:nvPr/>
          </p:nvSpPr>
          <p:spPr>
            <a:xfrm>
              <a:off x="5909400" y="3960500"/>
              <a:ext cx="3234600" cy="369900"/>
            </a:xfrm>
            <a:prstGeom prst="rect">
              <a:avLst/>
            </a:prstGeom>
            <a:noFill/>
            <a:ln>
              <a:noFill/>
            </a:ln>
          </p:spPr>
          <p:txBody>
            <a:bodyPr spcFirstLastPara="1" wrap="square" lIns="121900" tIns="121900" rIns="121900" bIns="121900" anchor="t" anchorCtr="0">
              <a:normAutofit/>
            </a:bodyPr>
            <a:lstStyle/>
            <a:p>
              <a:pPr algn="ctr"/>
              <a:r>
                <a:rPr lang="en" sz="1467" dirty="0">
                  <a:latin typeface="Calibri"/>
                  <a:ea typeface="Calibri"/>
                  <a:cs typeface="Calibri"/>
                  <a:sym typeface="Calibri"/>
                </a:rPr>
                <a:t> (Win McNamee/Getty Images)</a:t>
              </a:r>
              <a:endParaRPr sz="1467" dirty="0">
                <a:latin typeface="Calibri"/>
                <a:ea typeface="Calibri"/>
                <a:cs typeface="Calibri"/>
                <a:sym typeface="Calibri"/>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224"/>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2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5"/>
          <p:cNvSpPr txBox="1">
            <a:spLocks noGrp="1"/>
          </p:cNvSpPr>
          <p:nvPr>
            <p:ph type="body" idx="1"/>
          </p:nvPr>
        </p:nvSpPr>
        <p:spPr>
          <a:xfrm>
            <a:off x="104931" y="1026533"/>
            <a:ext cx="12087069" cy="5494188"/>
          </a:xfrm>
          <a:prstGeom prst="rect">
            <a:avLst/>
          </a:prstGeom>
        </p:spPr>
        <p:txBody>
          <a:bodyPr spcFirstLastPara="1" wrap="square" lIns="0" tIns="0" rIns="0" bIns="0" anchor="t" anchorCtr="0">
            <a:normAutofit fontScale="92500" lnSpcReduction="20000"/>
          </a:bodyPr>
          <a:lstStyle/>
          <a:p>
            <a:pPr indent="-416550">
              <a:buSzPct val="100000"/>
              <a:buChar char="●"/>
            </a:pPr>
            <a:r>
              <a:rPr lang="en" sz="3200" dirty="0"/>
              <a:t>Optical sensors can use information from visible, near infrared , and short-wave infrared (SWIR) channels, along with a series of test for cloud detection, shadow detection, snow/ice detection and combining them with water reference maps to discriminate permanent water bodies</a:t>
            </a:r>
            <a:br>
              <a:rPr lang="en" sz="3200" dirty="0"/>
            </a:br>
            <a:endParaRPr sz="3200" dirty="0"/>
          </a:p>
          <a:p>
            <a:pPr indent="-416550">
              <a:buSzPct val="100000"/>
              <a:buChar char="●"/>
            </a:pPr>
            <a:r>
              <a:rPr lang="en" sz="3200" dirty="0"/>
              <a:t>One can combine data from various sensors, such as ABI and VIIRS, to create a daily, cloud cleared, flood product. Or one can utilize digital elevation models and other higher resolution datasets to create flood depth maps at higher spatial resolution (30 m)</a:t>
            </a:r>
            <a:br>
              <a:rPr lang="en" sz="3200" dirty="0"/>
            </a:br>
            <a:endParaRPr sz="3200" dirty="0"/>
          </a:p>
          <a:p>
            <a:pPr indent="-416550">
              <a:buSzPct val="100000"/>
              <a:buChar char="●"/>
            </a:pPr>
            <a:r>
              <a:rPr lang="en" sz="3200" dirty="0"/>
              <a:t>This is different that RGB composites in that it gives a </a:t>
            </a:r>
            <a:r>
              <a:rPr lang="en" sz="3200" i="1" dirty="0"/>
              <a:t>quantitative</a:t>
            </a:r>
            <a:r>
              <a:rPr lang="en" sz="3200" dirty="0"/>
              <a:t> measurement of how much of a pixel is flooded. This can provide stakeholders a method to exploit other datasets (ex. Cropland, population) to determine impacts from a flood event</a:t>
            </a:r>
            <a:endParaRPr sz="3200" dirty="0"/>
          </a:p>
        </p:txBody>
      </p:sp>
      <p:sp>
        <p:nvSpPr>
          <p:cNvPr id="237" name="Google Shape;237;p35"/>
          <p:cNvSpPr txBox="1">
            <a:spLocks noGrp="1"/>
          </p:cNvSpPr>
          <p:nvPr>
            <p:ph type="title"/>
          </p:nvPr>
        </p:nvSpPr>
        <p:spPr>
          <a:xfrm>
            <a:off x="741500" y="154133"/>
            <a:ext cx="10339200" cy="763600"/>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OPTICAL FLOOD PRODUCTS</a:t>
            </a:r>
            <a:endParaRPr sz="2800" b="1" dirty="0">
              <a:solidFill>
                <a:schemeClr val="bg1">
                  <a:lumMod val="75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xmlns="" id="{B7457466-AEFF-24A4-3247-C8A73FBEFBAA}"/>
            </a:ext>
          </a:extLst>
        </p:cNvPr>
        <p:cNvGrpSpPr/>
        <p:nvPr/>
      </p:nvGrpSpPr>
      <p:grpSpPr>
        <a:xfrm>
          <a:off x="0" y="0"/>
          <a:ext cx="0" cy="0"/>
          <a:chOff x="0" y="0"/>
          <a:chExt cx="0" cy="0"/>
        </a:xfrm>
      </p:grpSpPr>
      <p:sp>
        <p:nvSpPr>
          <p:cNvPr id="236" name="Google Shape;236;p35">
            <a:extLst>
              <a:ext uri="{FF2B5EF4-FFF2-40B4-BE49-F238E27FC236}">
                <a16:creationId xmlns:a16="http://schemas.microsoft.com/office/drawing/2014/main" xmlns="" id="{8924DD83-10A9-7EA9-6138-E67D77714996}"/>
              </a:ext>
            </a:extLst>
          </p:cNvPr>
          <p:cNvSpPr txBox="1">
            <a:spLocks noGrp="1"/>
          </p:cNvSpPr>
          <p:nvPr>
            <p:ph type="body" idx="1"/>
          </p:nvPr>
        </p:nvSpPr>
        <p:spPr>
          <a:xfrm>
            <a:off x="104931" y="1026533"/>
            <a:ext cx="12087069" cy="5494188"/>
          </a:xfrm>
          <a:prstGeom prst="rect">
            <a:avLst/>
          </a:prstGeom>
        </p:spPr>
        <p:txBody>
          <a:bodyPr spcFirstLastPara="1" wrap="square" lIns="0" tIns="0" rIns="0" bIns="0" anchor="t" anchorCtr="0">
            <a:normAutofit fontScale="92500"/>
          </a:bodyPr>
          <a:lstStyle/>
          <a:p>
            <a:pPr indent="-416550">
              <a:buSzPct val="100000"/>
              <a:buChar char="●"/>
            </a:pPr>
            <a:r>
              <a:rPr lang="en" sz="3200" dirty="0"/>
              <a:t>The disadvantage of optical flood products is that they are limited to cloud free and daytime conditions only. However, they have the advantages of providing excellent data availability with large spatial coverage, and low cost. </a:t>
            </a:r>
            <a:endParaRPr sz="3200" dirty="0"/>
          </a:p>
          <a:p>
            <a:pPr indent="0"/>
            <a:endParaRPr sz="3200" dirty="0"/>
          </a:p>
          <a:p>
            <a:pPr indent="-416550">
              <a:buSzPct val="100000"/>
              <a:buChar char="●"/>
            </a:pPr>
            <a:r>
              <a:rPr lang="en" sz="3200" dirty="0"/>
              <a:t>Currently, the NOAA VIIRS flood extent product is produced </a:t>
            </a:r>
            <a:r>
              <a:rPr lang="en" sz="3200" b="1" dirty="0"/>
              <a:t>operationally</a:t>
            </a:r>
            <a:r>
              <a:rPr lang="en" sz="3200" dirty="0"/>
              <a:t> and the geostationary products are being transitioned to operations.</a:t>
            </a:r>
            <a:br>
              <a:rPr lang="en" sz="3200" dirty="0"/>
            </a:br>
            <a:endParaRPr sz="3200" dirty="0"/>
          </a:p>
          <a:p>
            <a:pPr indent="-416550">
              <a:buSzPct val="100000"/>
              <a:buChar char="●"/>
            </a:pPr>
            <a:r>
              <a:rPr lang="en" sz="3200" dirty="0"/>
              <a:t>The primary inputs are the visible (VIS), near infrared (NIR), and short-wave infrared (SWIR) channels and also use a DEM to help downscale the data and provide more accurate flood mapping.</a:t>
            </a:r>
            <a:endParaRPr sz="3200" dirty="0"/>
          </a:p>
        </p:txBody>
      </p:sp>
      <p:sp>
        <p:nvSpPr>
          <p:cNvPr id="237" name="Google Shape;237;p35">
            <a:extLst>
              <a:ext uri="{FF2B5EF4-FFF2-40B4-BE49-F238E27FC236}">
                <a16:creationId xmlns:a16="http://schemas.microsoft.com/office/drawing/2014/main" xmlns="" id="{EC4CAC72-4BEE-B6D9-85EF-465C4F79C06C}"/>
              </a:ext>
            </a:extLst>
          </p:cNvPr>
          <p:cNvSpPr txBox="1">
            <a:spLocks noGrp="1"/>
          </p:cNvSpPr>
          <p:nvPr>
            <p:ph type="title"/>
          </p:nvPr>
        </p:nvSpPr>
        <p:spPr>
          <a:xfrm>
            <a:off x="741500" y="154133"/>
            <a:ext cx="10339200" cy="763600"/>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OPTICAL FLOOD PRODUCTS</a:t>
            </a:r>
            <a:endParaRPr sz="2800" b="1" dirty="0">
              <a:solidFill>
                <a:schemeClr val="bg1">
                  <a:lumMod val="75000"/>
                </a:schemeClr>
              </a:solidFill>
            </a:endParaRPr>
          </a:p>
        </p:txBody>
      </p:sp>
    </p:spTree>
    <p:extLst>
      <p:ext uri="{BB962C8B-B14F-4D97-AF65-F5344CB8AC3E}">
        <p14:creationId xmlns:p14="http://schemas.microsoft.com/office/powerpoint/2010/main" val="585548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a:off x="609600" y="695186"/>
            <a:ext cx="7639200" cy="341592"/>
          </a:xfrm>
          <a:prstGeom prst="rect">
            <a:avLst/>
          </a:prstGeom>
          <a:noFill/>
          <a:ln>
            <a:noFill/>
          </a:ln>
        </p:spPr>
        <p:txBody>
          <a:bodyPr spcFirstLastPara="1" wrap="square" lIns="91433" tIns="45700" rIns="91433" bIns="45700" anchor="ctr" anchorCtr="0">
            <a:spAutoFit/>
          </a:bodyPr>
          <a:lstStyle/>
          <a:p>
            <a:r>
              <a:rPr lang="en" sz="1800" dirty="0">
                <a:latin typeface="Play"/>
                <a:ea typeface="Play"/>
                <a:cs typeface="Play"/>
                <a:sym typeface="Play"/>
              </a:rPr>
              <a:t>Approach: two basic steps</a:t>
            </a:r>
            <a:endParaRPr sz="1800" dirty="0"/>
          </a:p>
        </p:txBody>
      </p:sp>
      <p:grpSp>
        <p:nvGrpSpPr>
          <p:cNvPr id="244" name="Google Shape;244;p36"/>
          <p:cNvGrpSpPr/>
          <p:nvPr/>
        </p:nvGrpSpPr>
        <p:grpSpPr>
          <a:xfrm>
            <a:off x="3044318" y="1145792"/>
            <a:ext cx="7456963" cy="2917941"/>
            <a:chOff x="1600200" y="2667000"/>
            <a:chExt cx="5257800" cy="2057400"/>
          </a:xfrm>
        </p:grpSpPr>
        <p:sp>
          <p:nvSpPr>
            <p:cNvPr id="245" name="Google Shape;245;p36"/>
            <p:cNvSpPr/>
            <p:nvPr/>
          </p:nvSpPr>
          <p:spPr>
            <a:xfrm>
              <a:off x="1600200" y="2743200"/>
              <a:ext cx="1905000" cy="1848000"/>
            </a:xfrm>
            <a:prstGeom prst="teardrop">
              <a:avLst>
                <a:gd name="adj" fmla="val 100000"/>
              </a:avLst>
            </a:prstGeom>
            <a:gradFill>
              <a:gsLst>
                <a:gs pos="0">
                  <a:srgbClr val="9ACEF4"/>
                </a:gs>
                <a:gs pos="50000">
                  <a:srgbClr val="8DC3EA"/>
                </a:gs>
                <a:gs pos="100000">
                  <a:srgbClr val="78BDED"/>
                </a:gs>
              </a:gsLst>
              <a:lin ang="5400012" scaled="0"/>
            </a:gradFill>
            <a:ln w="9525" cap="flat" cmpd="sng">
              <a:solidFill>
                <a:schemeClr val="accent4"/>
              </a:solidFill>
              <a:prstDash val="solid"/>
              <a:miter lim="800000"/>
              <a:headEnd type="none" w="sm" len="sm"/>
              <a:tailEnd type="none" w="sm" len="sm"/>
            </a:ln>
          </p:spPr>
          <p:txBody>
            <a:bodyPr spcFirstLastPara="1" wrap="square" lIns="91433" tIns="45700" rIns="91433" bIns="45700" anchor="ctr" anchorCtr="0">
              <a:noAutofit/>
            </a:bodyPr>
            <a:lstStyle/>
            <a:p>
              <a:pPr algn="ctr">
                <a:buSzPts val="1500"/>
              </a:pPr>
              <a:r>
                <a:rPr lang="en" sz="2000" dirty="0">
                  <a:latin typeface="Calibri"/>
                  <a:ea typeface="Calibri"/>
                  <a:cs typeface="Calibri"/>
                  <a:sym typeface="Calibri"/>
                </a:rPr>
                <a:t>Water Detection:</a:t>
              </a:r>
              <a:endParaRPr sz="1467" dirty="0"/>
            </a:p>
            <a:p>
              <a:pPr algn="ctr">
                <a:buClr>
                  <a:schemeClr val="dk1"/>
                </a:buClr>
                <a:buSzPts val="1100"/>
              </a:pPr>
              <a:endParaRPr sz="1467" dirty="0">
                <a:latin typeface="Calibri"/>
                <a:ea typeface="Calibri"/>
                <a:cs typeface="Calibri"/>
                <a:sym typeface="Calibri"/>
              </a:endParaRPr>
            </a:p>
            <a:p>
              <a:pPr algn="ctr">
                <a:buSzPts val="1200"/>
              </a:pPr>
              <a:r>
                <a:rPr lang="en" sz="1600" dirty="0">
                  <a:latin typeface="Calibri"/>
                  <a:ea typeface="Calibri"/>
                  <a:cs typeface="Calibri"/>
                  <a:sym typeface="Calibri"/>
                </a:rPr>
                <a:t>Every satellite orbit (2x/day)</a:t>
              </a:r>
              <a:endParaRPr sz="1467" dirty="0"/>
            </a:p>
          </p:txBody>
        </p:sp>
        <p:grpSp>
          <p:nvGrpSpPr>
            <p:cNvPr id="246" name="Google Shape;246;p36"/>
            <p:cNvGrpSpPr/>
            <p:nvPr/>
          </p:nvGrpSpPr>
          <p:grpSpPr>
            <a:xfrm>
              <a:off x="4800600" y="2667000"/>
              <a:ext cx="2057400" cy="2057400"/>
              <a:chOff x="5715000" y="2743200"/>
              <a:chExt cx="2057400" cy="2057400"/>
            </a:xfrm>
          </p:grpSpPr>
          <p:sp>
            <p:nvSpPr>
              <p:cNvPr id="247" name="Google Shape;247;p36"/>
              <p:cNvSpPr/>
              <p:nvPr/>
            </p:nvSpPr>
            <p:spPr>
              <a:xfrm>
                <a:off x="5715000" y="2743200"/>
                <a:ext cx="1600200" cy="1600200"/>
              </a:xfrm>
              <a:prstGeom prst="rect">
                <a:avLst/>
              </a:prstGeom>
              <a:gradFill>
                <a:gsLst>
                  <a:gs pos="0">
                    <a:srgbClr val="F4B6A2"/>
                  </a:gs>
                  <a:gs pos="50000">
                    <a:srgbClr val="F1AA93"/>
                  </a:gs>
                  <a:gs pos="100000">
                    <a:srgbClr val="F49C7F"/>
                  </a:gs>
                </a:gsLst>
                <a:lin ang="5400012" scaled="0"/>
              </a:gradFill>
              <a:ln w="9525" cap="flat" cmpd="sng">
                <a:solidFill>
                  <a:schemeClr val="accent2"/>
                </a:solidFill>
                <a:prstDash val="solid"/>
                <a:miter lim="800000"/>
                <a:headEnd type="none" w="sm" len="sm"/>
                <a:tailEnd type="none" w="sm" len="sm"/>
              </a:ln>
            </p:spPr>
            <p:txBody>
              <a:bodyPr spcFirstLastPara="1" wrap="square" lIns="91433" tIns="45700" rIns="91433" bIns="45700" anchor="ctr" anchorCtr="0">
                <a:noAutofit/>
              </a:bodyPr>
              <a:lstStyle/>
              <a:p>
                <a:pPr algn="ctr">
                  <a:buClr>
                    <a:schemeClr val="dk1"/>
                  </a:buClr>
                  <a:buSzPts val="1400"/>
                </a:pPr>
                <a:endParaRPr sz="1867">
                  <a:latin typeface="Calibri"/>
                  <a:ea typeface="Calibri"/>
                  <a:cs typeface="Calibri"/>
                  <a:sym typeface="Calibri"/>
                </a:endParaRPr>
              </a:p>
            </p:txBody>
          </p:sp>
          <p:sp>
            <p:nvSpPr>
              <p:cNvPr id="248" name="Google Shape;248;p36"/>
              <p:cNvSpPr/>
              <p:nvPr/>
            </p:nvSpPr>
            <p:spPr>
              <a:xfrm>
                <a:off x="5867400" y="2895600"/>
                <a:ext cx="1600200" cy="1600200"/>
              </a:xfrm>
              <a:prstGeom prst="rect">
                <a:avLst/>
              </a:prstGeom>
              <a:gradFill>
                <a:gsLst>
                  <a:gs pos="0">
                    <a:srgbClr val="9BB29C"/>
                  </a:gs>
                  <a:gs pos="50000">
                    <a:srgbClr val="8EA78F"/>
                  </a:gs>
                  <a:gs pos="100000">
                    <a:srgbClr val="799A7B"/>
                  </a:gs>
                </a:gsLst>
                <a:lin ang="5400012" scaled="0"/>
              </a:gradFill>
              <a:ln w="9525" cap="flat" cmpd="sng">
                <a:solidFill>
                  <a:schemeClr val="accent3"/>
                </a:solidFill>
                <a:prstDash val="solid"/>
                <a:miter lim="800000"/>
                <a:headEnd type="none" w="sm" len="sm"/>
                <a:tailEnd type="none" w="sm" len="sm"/>
              </a:ln>
            </p:spPr>
            <p:txBody>
              <a:bodyPr spcFirstLastPara="1" wrap="square" lIns="91433" tIns="45700" rIns="91433" bIns="45700" anchor="ctr" anchorCtr="0">
                <a:noAutofit/>
              </a:bodyPr>
              <a:lstStyle/>
              <a:p>
                <a:pPr algn="ctr">
                  <a:buClr>
                    <a:schemeClr val="dk1"/>
                  </a:buClr>
                  <a:buSzPts val="1400"/>
                </a:pPr>
                <a:endParaRPr sz="1867">
                  <a:latin typeface="Calibri"/>
                  <a:ea typeface="Calibri"/>
                  <a:cs typeface="Calibri"/>
                  <a:sym typeface="Calibri"/>
                </a:endParaRPr>
              </a:p>
            </p:txBody>
          </p:sp>
          <p:sp>
            <p:nvSpPr>
              <p:cNvPr id="249" name="Google Shape;249;p36"/>
              <p:cNvSpPr/>
              <p:nvPr/>
            </p:nvSpPr>
            <p:spPr>
              <a:xfrm>
                <a:off x="6019800" y="3048000"/>
                <a:ext cx="1600200" cy="1600200"/>
              </a:xfrm>
              <a:prstGeom prst="rect">
                <a:avLst/>
              </a:prstGeom>
              <a:gradFill>
                <a:gsLst>
                  <a:gs pos="0">
                    <a:srgbClr val="D09DC7"/>
                  </a:gs>
                  <a:gs pos="50000">
                    <a:srgbClr val="C490BC"/>
                  </a:gs>
                  <a:gs pos="100000">
                    <a:srgbClr val="BF7CB5"/>
                  </a:gs>
                </a:gsLst>
                <a:lin ang="5400012" scaled="0"/>
              </a:gradFill>
              <a:ln w="9525" cap="flat" cmpd="sng">
                <a:solidFill>
                  <a:schemeClr val="accent5"/>
                </a:solidFill>
                <a:prstDash val="solid"/>
                <a:miter lim="800000"/>
                <a:headEnd type="none" w="sm" len="sm"/>
                <a:tailEnd type="none" w="sm" len="sm"/>
              </a:ln>
            </p:spPr>
            <p:txBody>
              <a:bodyPr spcFirstLastPara="1" wrap="square" lIns="91433" tIns="45700" rIns="91433" bIns="45700" anchor="ctr" anchorCtr="0">
                <a:noAutofit/>
              </a:bodyPr>
              <a:lstStyle/>
              <a:p>
                <a:pPr algn="ctr">
                  <a:buClr>
                    <a:schemeClr val="dk1"/>
                  </a:buClr>
                  <a:buSzPts val="1400"/>
                </a:pPr>
                <a:endParaRPr sz="1867">
                  <a:latin typeface="Calibri"/>
                  <a:ea typeface="Calibri"/>
                  <a:cs typeface="Calibri"/>
                  <a:sym typeface="Calibri"/>
                </a:endParaRPr>
              </a:p>
            </p:txBody>
          </p:sp>
          <p:sp>
            <p:nvSpPr>
              <p:cNvPr id="250" name="Google Shape;250;p36"/>
              <p:cNvSpPr/>
              <p:nvPr/>
            </p:nvSpPr>
            <p:spPr>
              <a:xfrm>
                <a:off x="6172200" y="3200400"/>
                <a:ext cx="1600200" cy="1600200"/>
              </a:xfrm>
              <a:prstGeom prst="rect">
                <a:avLst/>
              </a:prstGeom>
              <a:gradFill>
                <a:gsLst>
                  <a:gs pos="0">
                    <a:srgbClr val="9BADBE"/>
                  </a:gs>
                  <a:gs pos="50000">
                    <a:srgbClr val="8DA1B2"/>
                  </a:gs>
                  <a:gs pos="100000">
                    <a:srgbClr val="7893AA"/>
                  </a:gs>
                </a:gsLst>
                <a:lin ang="5400012" scaled="0"/>
              </a:gradFill>
              <a:ln w="9525" cap="flat" cmpd="sng">
                <a:solidFill>
                  <a:schemeClr val="accent1"/>
                </a:solidFill>
                <a:prstDash val="solid"/>
                <a:miter lim="800000"/>
                <a:headEnd type="none" w="sm" len="sm"/>
                <a:tailEnd type="none" w="sm" len="sm"/>
              </a:ln>
            </p:spPr>
            <p:txBody>
              <a:bodyPr spcFirstLastPara="1" wrap="square" lIns="91433" tIns="45700" rIns="91433" bIns="45700" anchor="ctr" anchorCtr="0">
                <a:noAutofit/>
              </a:bodyPr>
              <a:lstStyle/>
              <a:p>
                <a:pPr algn="ctr">
                  <a:buSzPts val="1500"/>
                </a:pPr>
                <a:r>
                  <a:rPr lang="en" sz="2000">
                    <a:latin typeface="Calibri"/>
                    <a:ea typeface="Calibri"/>
                    <a:cs typeface="Calibri"/>
                    <a:sym typeface="Calibri"/>
                  </a:rPr>
                  <a:t>Multi-look compositing </a:t>
                </a:r>
                <a:endParaRPr sz="1467"/>
              </a:p>
              <a:p>
                <a:pPr algn="ctr">
                  <a:buSzPts val="1500"/>
                </a:pPr>
                <a:r>
                  <a:rPr lang="en" sz="2000">
                    <a:latin typeface="Calibri"/>
                    <a:ea typeface="Calibri"/>
                    <a:cs typeface="Calibri"/>
                    <a:sym typeface="Calibri"/>
                  </a:rPr>
                  <a:t>(cloud removal)</a:t>
                </a:r>
                <a:endParaRPr sz="1467"/>
              </a:p>
              <a:p>
                <a:pPr algn="ctr">
                  <a:buClr>
                    <a:schemeClr val="dk1"/>
                  </a:buClr>
                  <a:buSzPts val="1400"/>
                </a:pPr>
                <a:endParaRPr sz="1867">
                  <a:latin typeface="Calibri"/>
                  <a:ea typeface="Calibri"/>
                  <a:cs typeface="Calibri"/>
                  <a:sym typeface="Calibri"/>
                </a:endParaRPr>
              </a:p>
              <a:p>
                <a:pPr algn="ctr">
                  <a:buSzPts val="1200"/>
                </a:pPr>
                <a:r>
                  <a:rPr lang="en" sz="1600">
                    <a:latin typeface="Calibri"/>
                    <a:ea typeface="Calibri"/>
                    <a:cs typeface="Calibri"/>
                    <a:sym typeface="Calibri"/>
                  </a:rPr>
                  <a:t>Over 1, 2, and 3 days</a:t>
                </a:r>
                <a:endParaRPr sz="2400">
                  <a:solidFill>
                    <a:srgbClr val="FF0000"/>
                  </a:solidFill>
                  <a:latin typeface="Calibri"/>
                  <a:ea typeface="Calibri"/>
                  <a:cs typeface="Calibri"/>
                  <a:sym typeface="Calibri"/>
                </a:endParaRPr>
              </a:p>
            </p:txBody>
          </p:sp>
        </p:grpSp>
        <p:sp>
          <p:nvSpPr>
            <p:cNvPr id="251" name="Google Shape;251;p36"/>
            <p:cNvSpPr/>
            <p:nvPr/>
          </p:nvSpPr>
          <p:spPr>
            <a:xfrm>
              <a:off x="3695700" y="3274483"/>
              <a:ext cx="952500" cy="628800"/>
            </a:xfrm>
            <a:prstGeom prst="rightArrow">
              <a:avLst>
                <a:gd name="adj1" fmla="val 50000"/>
                <a:gd name="adj2" fmla="val 50000"/>
              </a:avLst>
            </a:prstGeom>
            <a:gradFill>
              <a:gsLst>
                <a:gs pos="0">
                  <a:srgbClr val="9A9A9A"/>
                </a:gs>
                <a:gs pos="50000">
                  <a:srgbClr val="8D8D8D"/>
                </a:gs>
                <a:gs pos="100000">
                  <a:srgbClr val="787878"/>
                </a:gs>
              </a:gsLst>
              <a:lin ang="5400012" scaled="0"/>
            </a:gradFill>
            <a:ln w="9525" cap="flat" cmpd="sng">
              <a:solidFill>
                <a:schemeClr val="dk1"/>
              </a:solidFill>
              <a:prstDash val="solid"/>
              <a:miter lim="800000"/>
              <a:headEnd type="none" w="sm" len="sm"/>
              <a:tailEnd type="none" w="sm" len="sm"/>
            </a:ln>
          </p:spPr>
          <p:txBody>
            <a:bodyPr spcFirstLastPara="1" wrap="square" lIns="91433" tIns="45700" rIns="91433" bIns="45700" anchor="ctr" anchorCtr="0">
              <a:noAutofit/>
            </a:bodyPr>
            <a:lstStyle/>
            <a:p>
              <a:pPr algn="ctr">
                <a:buClr>
                  <a:schemeClr val="dk1"/>
                </a:buClr>
                <a:buSzPts val="1400"/>
              </a:pPr>
              <a:endParaRPr sz="1867">
                <a:latin typeface="Calibri"/>
                <a:ea typeface="Calibri"/>
                <a:cs typeface="Calibri"/>
                <a:sym typeface="Calibri"/>
              </a:endParaRPr>
            </a:p>
          </p:txBody>
        </p:sp>
      </p:grpSp>
      <p:sp>
        <p:nvSpPr>
          <p:cNvPr id="252" name="Google Shape;252;p36"/>
          <p:cNvSpPr txBox="1"/>
          <p:nvPr/>
        </p:nvSpPr>
        <p:spPr>
          <a:xfrm>
            <a:off x="232195" y="3925511"/>
            <a:ext cx="11761600" cy="2626384"/>
          </a:xfrm>
          <a:prstGeom prst="rect">
            <a:avLst/>
          </a:prstGeom>
          <a:noFill/>
          <a:ln>
            <a:noFill/>
          </a:ln>
        </p:spPr>
        <p:txBody>
          <a:bodyPr spcFirstLastPara="1" wrap="square" lIns="91433" tIns="45700" rIns="91433" bIns="45700" anchor="t" anchorCtr="0">
            <a:spAutoFit/>
          </a:bodyPr>
          <a:lstStyle/>
          <a:p>
            <a:r>
              <a:rPr lang="en" sz="2400" b="1" dirty="0"/>
              <a:t>In more detail:</a:t>
            </a:r>
            <a:endParaRPr sz="1600" dirty="0"/>
          </a:p>
          <a:p>
            <a:pPr marL="338658" indent="-338658">
              <a:buSzPts val="1400"/>
              <a:buFont typeface="Arial"/>
              <a:buAutoNum type="arabicPeriod"/>
            </a:pPr>
            <a:r>
              <a:rPr lang="en" sz="2000" dirty="0"/>
              <a:t>Water Detection: Apply algorithm to all incoming surface reflectance observations (2x/day):</a:t>
            </a:r>
            <a:endParaRPr sz="1600" dirty="0"/>
          </a:p>
          <a:p>
            <a:pPr marL="1202237" lvl="2" indent="-347125">
              <a:buSzPts val="1100"/>
              <a:buFont typeface="Arial"/>
              <a:buChar char="•"/>
            </a:pPr>
            <a:r>
              <a:rPr lang="en" sz="1600" dirty="0"/>
              <a:t>MODIS instrument onboard Terra and Aqua spacecraft</a:t>
            </a:r>
            <a:endParaRPr sz="1600" dirty="0"/>
          </a:p>
          <a:p>
            <a:pPr marL="1202237" lvl="2" indent="-347125">
              <a:buSzPts val="1100"/>
              <a:buFont typeface="Arial"/>
              <a:buChar char="•"/>
            </a:pPr>
            <a:r>
              <a:rPr lang="en" sz="1600" dirty="0"/>
              <a:t>VIIRS instrument onboard NOAA-20 and NOAA-21 spacecraft</a:t>
            </a:r>
            <a:endParaRPr sz="1600" dirty="0"/>
          </a:p>
          <a:p>
            <a:pPr marL="338658" indent="-338658">
              <a:spcBef>
                <a:spcPts val="1200"/>
              </a:spcBef>
              <a:buSzPts val="1400"/>
              <a:buFont typeface="Arial"/>
              <a:buAutoNum type="arabicPeriod"/>
            </a:pPr>
            <a:r>
              <a:rPr lang="en" sz="2000" dirty="0"/>
              <a:t>Multi-look compositing: Require multiple water observations to mark a pixel as water</a:t>
            </a:r>
            <a:endParaRPr sz="1600" dirty="0"/>
          </a:p>
          <a:p>
            <a:pPr marL="338658" indent="-338658">
              <a:spcBef>
                <a:spcPts val="1200"/>
              </a:spcBef>
              <a:buSzPts val="1400"/>
              <a:buFont typeface="Arial"/>
              <a:buAutoNum type="arabicPeriod"/>
            </a:pPr>
            <a:r>
              <a:rPr lang="en" sz="2000" dirty="0"/>
              <a:t>False-positive masking: Remove likely cloud-shadow and terrain-shadow false positives</a:t>
            </a:r>
            <a:endParaRPr sz="1600" dirty="0"/>
          </a:p>
          <a:p>
            <a:pPr marL="338658" indent="-338658">
              <a:spcBef>
                <a:spcPts val="1200"/>
              </a:spcBef>
              <a:buSzPts val="1400"/>
              <a:buFont typeface="Arial"/>
              <a:buAutoNum type="arabicPeriod"/>
            </a:pPr>
            <a:r>
              <a:rPr lang="en" sz="2000" dirty="0"/>
              <a:t>Identification of flood: Compare detected water to permanent water (lakes, rivers), to identify flood</a:t>
            </a:r>
            <a:endParaRPr sz="1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7"/>
          <p:cNvSpPr txBox="1">
            <a:spLocks noGrp="1"/>
          </p:cNvSpPr>
          <p:nvPr>
            <p:ph type="body" idx="1"/>
          </p:nvPr>
        </p:nvSpPr>
        <p:spPr>
          <a:xfrm>
            <a:off x="-35550" y="131412"/>
            <a:ext cx="5323200" cy="5439200"/>
          </a:xfrm>
          <a:prstGeom prst="rect">
            <a:avLst/>
          </a:prstGeom>
          <a:noFill/>
          <a:ln>
            <a:noFill/>
          </a:ln>
        </p:spPr>
        <p:txBody>
          <a:bodyPr spcFirstLastPara="1" wrap="square" lIns="121900" tIns="121900" rIns="121900" bIns="121900" anchor="t" anchorCtr="0">
            <a:normAutofit fontScale="92500" lnSpcReduction="10000"/>
          </a:bodyPr>
          <a:lstStyle/>
          <a:p>
            <a:pPr indent="0">
              <a:lnSpc>
                <a:spcPct val="115000"/>
              </a:lnSpc>
            </a:pPr>
            <a:r>
              <a:rPr lang="en" sz="2400" b="1" dirty="0">
                <a:solidFill>
                  <a:schemeClr val="bg1">
                    <a:lumMod val="75000"/>
                  </a:schemeClr>
                </a:solidFill>
              </a:rPr>
              <a:t>SAR Flood Extent and Blended LEO/GEO/SAR Flood Product:</a:t>
            </a:r>
            <a:r>
              <a:rPr lang="en" sz="2400" dirty="0">
                <a:solidFill>
                  <a:schemeClr val="bg1">
                    <a:lumMod val="75000"/>
                  </a:schemeClr>
                </a:solidFill>
              </a:rPr>
              <a:t> </a:t>
            </a:r>
            <a:endParaRPr sz="2400" dirty="0">
              <a:solidFill>
                <a:schemeClr val="bg1">
                  <a:lumMod val="75000"/>
                </a:schemeClr>
              </a:solidFill>
            </a:endParaRPr>
          </a:p>
          <a:p>
            <a:pPr indent="0">
              <a:lnSpc>
                <a:spcPct val="115000"/>
              </a:lnSpc>
            </a:pPr>
            <a:endParaRPr sz="1800" dirty="0">
              <a:solidFill>
                <a:schemeClr val="dk1"/>
              </a:solidFill>
            </a:endParaRPr>
          </a:p>
          <a:p>
            <a:pPr indent="0">
              <a:lnSpc>
                <a:spcPct val="115000"/>
              </a:lnSpc>
            </a:pPr>
            <a:r>
              <a:rPr lang="en" sz="1800" dirty="0">
                <a:solidFill>
                  <a:schemeClr val="dk1"/>
                </a:solidFill>
              </a:rPr>
              <a:t>NOAA is currently developing a SAR-based flood extent and flood depth maps utilizing multiple SAR satellites (RCM, Sentinel 1, RadarSAT 2) as well as developing a blended LEO/GEO and SAR flood mapping. This will enhance the flood project by providing the highest resolution possible flood maps as well as flooding under cloud or at night.  Future efforts will explore the use of L-Band (NISAR, SAOCOM, ROSE-L, ALOS 2/4)</a:t>
            </a:r>
            <a:endParaRPr sz="1800" dirty="0">
              <a:solidFill>
                <a:schemeClr val="dk1"/>
              </a:solidFill>
            </a:endParaRPr>
          </a:p>
          <a:p>
            <a:pPr indent="0">
              <a:lnSpc>
                <a:spcPct val="115000"/>
              </a:lnSpc>
            </a:pPr>
            <a:endParaRPr sz="1800" dirty="0">
              <a:solidFill>
                <a:schemeClr val="dk1"/>
              </a:solidFill>
            </a:endParaRPr>
          </a:p>
          <a:p>
            <a:pPr indent="0">
              <a:lnSpc>
                <a:spcPct val="115000"/>
              </a:lnSpc>
            </a:pPr>
            <a:r>
              <a:rPr lang="en" sz="1800" dirty="0">
                <a:solidFill>
                  <a:schemeClr val="dk1"/>
                </a:solidFill>
              </a:rPr>
              <a:t>This work is being done in collaboration with other agencies in the CEOS WG-Disasters Flood Pilot project</a:t>
            </a:r>
            <a:endParaRPr sz="1800" dirty="0">
              <a:solidFill>
                <a:schemeClr val="dk1"/>
              </a:solidFill>
            </a:endParaRPr>
          </a:p>
        </p:txBody>
      </p:sp>
      <p:pic>
        <p:nvPicPr>
          <p:cNvPr id="258" name="Google Shape;258;p37"/>
          <p:cNvPicPr preferRelativeResize="0"/>
          <p:nvPr/>
        </p:nvPicPr>
        <p:blipFill rotWithShape="1">
          <a:blip r:embed="rId3">
            <a:alphaModFix/>
          </a:blip>
          <a:srcRect l="36845" t="9501" r="25915" b="46384"/>
          <a:stretch/>
        </p:blipFill>
        <p:spPr>
          <a:xfrm>
            <a:off x="8321267" y="251334"/>
            <a:ext cx="3325731" cy="3357401"/>
          </a:xfrm>
          <a:prstGeom prst="rect">
            <a:avLst/>
          </a:prstGeom>
          <a:noFill/>
          <a:ln>
            <a:noFill/>
          </a:ln>
        </p:spPr>
      </p:pic>
      <p:pic>
        <p:nvPicPr>
          <p:cNvPr id="259" name="Google Shape;259;p37"/>
          <p:cNvPicPr preferRelativeResize="0"/>
          <p:nvPr/>
        </p:nvPicPr>
        <p:blipFill rotWithShape="1">
          <a:blip r:embed="rId4">
            <a:alphaModFix/>
          </a:blip>
          <a:srcRect t="6899" r="25860" b="46668"/>
          <a:stretch/>
        </p:blipFill>
        <p:spPr>
          <a:xfrm>
            <a:off x="5356800" y="3171901"/>
            <a:ext cx="6290192" cy="3357401"/>
          </a:xfrm>
          <a:prstGeom prst="rect">
            <a:avLst/>
          </a:prstGeom>
          <a:noFill/>
          <a:ln>
            <a:noFill/>
          </a:ln>
        </p:spPr>
      </p:pic>
      <p:pic>
        <p:nvPicPr>
          <p:cNvPr id="260" name="Google Shape;260;p37"/>
          <p:cNvPicPr preferRelativeResize="0"/>
          <p:nvPr/>
        </p:nvPicPr>
        <p:blipFill rotWithShape="1">
          <a:blip r:embed="rId4">
            <a:alphaModFix/>
          </a:blip>
          <a:srcRect l="72928" b="42663"/>
          <a:stretch/>
        </p:blipFill>
        <p:spPr>
          <a:xfrm>
            <a:off x="5908300" y="251334"/>
            <a:ext cx="1668933" cy="30124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xmlns="" id="{4B2E699B-4B77-B62B-E0FE-4EADBB0EAA83}"/>
            </a:ext>
          </a:extLst>
        </p:cNvPr>
        <p:cNvGrpSpPr/>
        <p:nvPr/>
      </p:nvGrpSpPr>
      <p:grpSpPr>
        <a:xfrm>
          <a:off x="0" y="0"/>
          <a:ext cx="0" cy="0"/>
          <a:chOff x="0" y="0"/>
          <a:chExt cx="0" cy="0"/>
        </a:xfrm>
      </p:grpSpPr>
      <p:sp>
        <p:nvSpPr>
          <p:cNvPr id="84" name="Google Shape;84;p10">
            <a:extLst>
              <a:ext uri="{FF2B5EF4-FFF2-40B4-BE49-F238E27FC236}">
                <a16:creationId xmlns:a16="http://schemas.microsoft.com/office/drawing/2014/main" xmlns="" id="{87779B46-4D64-C7DD-18CF-E6906B28C373}"/>
              </a:ext>
            </a:extLst>
          </p:cNvPr>
          <p:cNvSpPr txBox="1">
            <a:spLocks noGrp="1"/>
          </p:cNvSpPr>
          <p:nvPr>
            <p:ph type="body" idx="1"/>
          </p:nvPr>
        </p:nvSpPr>
        <p:spPr>
          <a:xfrm>
            <a:off x="348300" y="2859152"/>
            <a:ext cx="11495400" cy="903380"/>
          </a:xfrm>
          <a:prstGeom prst="rect">
            <a:avLst/>
          </a:prstGeom>
        </p:spPr>
        <p:txBody>
          <a:bodyPr spcFirstLastPara="1" wrap="square" lIns="91425" tIns="45700" rIns="91425" bIns="45700" anchor="t" anchorCtr="0">
            <a:noAutofit/>
          </a:bodyPr>
          <a:lstStyle/>
          <a:p>
            <a:pPr marL="457200" lvl="0" indent="-406400" algn="ctr" rtl="0">
              <a:spcBef>
                <a:spcPts val="1000"/>
              </a:spcBef>
              <a:spcAft>
                <a:spcPts val="0"/>
              </a:spcAft>
              <a:buSzPts val="2800"/>
              <a:buChar char="❖"/>
            </a:pPr>
            <a:r>
              <a:rPr lang="es-MX" sz="3200" dirty="0"/>
              <a:t>Guy Schumann, RSS </a:t>
            </a:r>
            <a:r>
              <a:rPr lang="es-MX" sz="3200" dirty="0" err="1"/>
              <a:t>Hydro</a:t>
            </a:r>
            <a:endParaRPr sz="3200" dirty="0"/>
          </a:p>
        </p:txBody>
      </p:sp>
    </p:spTree>
    <p:extLst>
      <p:ext uri="{BB962C8B-B14F-4D97-AF65-F5344CB8AC3E}">
        <p14:creationId xmlns:p14="http://schemas.microsoft.com/office/powerpoint/2010/main" val="15417194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8"/>
          <p:cNvSpPr txBox="1"/>
          <p:nvPr/>
        </p:nvSpPr>
        <p:spPr>
          <a:xfrm>
            <a:off x="254833" y="850200"/>
            <a:ext cx="11767278" cy="5682800"/>
          </a:xfrm>
          <a:prstGeom prst="rect">
            <a:avLst/>
          </a:prstGeom>
          <a:noFill/>
          <a:ln>
            <a:noFill/>
          </a:ln>
        </p:spPr>
        <p:txBody>
          <a:bodyPr spcFirstLastPara="1" wrap="square" lIns="121900" tIns="60933" rIns="121900" bIns="60933" anchor="t" anchorCtr="0">
            <a:normAutofit fontScale="92500" lnSpcReduction="20000"/>
          </a:bodyPr>
          <a:lstStyle/>
          <a:p>
            <a:pPr marL="609585" indent="-477084">
              <a:spcBef>
                <a:spcPts val="2040"/>
              </a:spcBef>
              <a:buClr>
                <a:srgbClr val="083763"/>
              </a:buClr>
              <a:buSzPct val="100000"/>
              <a:buChar char="●"/>
            </a:pPr>
            <a:r>
              <a:rPr lang="en" sz="2933" dirty="0">
                <a:solidFill>
                  <a:srgbClr val="083763"/>
                </a:solidFill>
              </a:rPr>
              <a:t>Surface Water Ocean Topography (SWOT) was jointly developed by NASA and Centre National D'Etudes Spatiales (CNES) with contributions from the Canadian Space Agency (CSA) and United Kingdom Space Agency.</a:t>
            </a:r>
            <a:br>
              <a:rPr lang="en" sz="2933" dirty="0">
                <a:solidFill>
                  <a:srgbClr val="083763"/>
                </a:solidFill>
              </a:rPr>
            </a:br>
            <a:endParaRPr sz="2933" dirty="0">
              <a:solidFill>
                <a:srgbClr val="083763"/>
              </a:solidFill>
            </a:endParaRPr>
          </a:p>
          <a:p>
            <a:pPr marL="609585" indent="-477084">
              <a:buClr>
                <a:srgbClr val="083763"/>
              </a:buClr>
              <a:buSzPct val="100000"/>
              <a:buChar char="●"/>
            </a:pPr>
            <a:r>
              <a:rPr lang="en" sz="2933" dirty="0">
                <a:solidFill>
                  <a:srgbClr val="083763"/>
                </a:solidFill>
              </a:rPr>
              <a:t>The primary instrument on SWOT is the Ka-band Radar Interferometer (KaRIn). There are two antennas to measure the surface water topography.</a:t>
            </a:r>
            <a:br>
              <a:rPr lang="en" sz="2933" dirty="0">
                <a:solidFill>
                  <a:srgbClr val="083763"/>
                </a:solidFill>
              </a:rPr>
            </a:br>
            <a:endParaRPr sz="2933" dirty="0">
              <a:solidFill>
                <a:srgbClr val="083763"/>
              </a:solidFill>
            </a:endParaRPr>
          </a:p>
          <a:p>
            <a:pPr marL="609585" indent="-477084">
              <a:buClr>
                <a:srgbClr val="083763"/>
              </a:buClr>
              <a:buSzPct val="100000"/>
              <a:buChar char="●"/>
            </a:pPr>
            <a:r>
              <a:rPr lang="en" sz="2933" dirty="0">
                <a:solidFill>
                  <a:srgbClr val="083763"/>
                </a:solidFill>
              </a:rPr>
              <a:t>Examples uses of SWOT</a:t>
            </a:r>
            <a:endParaRPr sz="2933" dirty="0">
              <a:solidFill>
                <a:srgbClr val="083763"/>
              </a:solidFill>
            </a:endParaRPr>
          </a:p>
          <a:p>
            <a:pPr marL="1219170" lvl="1" indent="-477084">
              <a:buClr>
                <a:srgbClr val="083763"/>
              </a:buClr>
              <a:buSzPct val="100000"/>
              <a:buChar char="○"/>
            </a:pPr>
            <a:r>
              <a:rPr lang="en" sz="2933" dirty="0">
                <a:solidFill>
                  <a:srgbClr val="083763"/>
                </a:solidFill>
              </a:rPr>
              <a:t>Reservoir water storage and estimates of river discharge</a:t>
            </a:r>
            <a:endParaRPr sz="2933" dirty="0">
              <a:solidFill>
                <a:srgbClr val="083763"/>
              </a:solidFill>
            </a:endParaRPr>
          </a:p>
          <a:p>
            <a:pPr marL="1219170" lvl="1" indent="-477084">
              <a:buClr>
                <a:srgbClr val="083763"/>
              </a:buClr>
              <a:buSzPct val="100000"/>
              <a:buChar char="○"/>
            </a:pPr>
            <a:r>
              <a:rPr lang="en" sz="2933" dirty="0">
                <a:solidFill>
                  <a:srgbClr val="083763"/>
                </a:solidFill>
              </a:rPr>
              <a:t>Provide sea surface heights and terrestrial water heights</a:t>
            </a:r>
            <a:endParaRPr sz="2933" dirty="0">
              <a:solidFill>
                <a:srgbClr val="083763"/>
              </a:solidFill>
            </a:endParaRPr>
          </a:p>
          <a:p>
            <a:pPr marL="1219170" lvl="1" indent="-477084">
              <a:buClr>
                <a:srgbClr val="083763"/>
              </a:buClr>
              <a:buSzPct val="100000"/>
              <a:buChar char="○"/>
            </a:pPr>
            <a:r>
              <a:rPr lang="en" sz="2933" dirty="0">
                <a:solidFill>
                  <a:srgbClr val="083763"/>
                </a:solidFill>
              </a:rPr>
              <a:t>While it has a narrow width, research has been done by NASA to observe the river depths after flood events. However, the passes are infrequent, meaning that it is not useful for rapid response during disasters.</a:t>
            </a:r>
            <a:endParaRPr sz="2933" dirty="0">
              <a:solidFill>
                <a:srgbClr val="083763"/>
              </a:solidFill>
            </a:endParaRPr>
          </a:p>
        </p:txBody>
      </p:sp>
      <p:sp>
        <p:nvSpPr>
          <p:cNvPr id="266" name="Google Shape;266;p38"/>
          <p:cNvSpPr txBox="1">
            <a:spLocks noGrp="1"/>
          </p:cNvSpPr>
          <p:nvPr>
            <p:ph type="title"/>
          </p:nvPr>
        </p:nvSpPr>
        <p:spPr>
          <a:xfrm>
            <a:off x="525333" y="142321"/>
            <a:ext cx="1757974" cy="763600"/>
          </a:xfrm>
          <a:prstGeom prst="rect">
            <a:avLst/>
          </a:prstGeom>
        </p:spPr>
        <p:txBody>
          <a:bodyPr spcFirstLastPara="1" wrap="square" lIns="0" tIns="0" rIns="0" bIns="0" anchor="t" anchorCtr="0">
            <a:noAutofit/>
          </a:bodyPr>
          <a:lstStyle/>
          <a:p>
            <a:pPr>
              <a:buClr>
                <a:schemeClr val="dk1"/>
              </a:buClr>
              <a:buSzPts val="1100"/>
            </a:pPr>
            <a:r>
              <a:rPr lang="en" sz="3200" b="1" dirty="0">
                <a:solidFill>
                  <a:schemeClr val="bg1">
                    <a:lumMod val="75000"/>
                  </a:schemeClr>
                </a:solidFill>
              </a:rPr>
              <a:t>SWOT</a:t>
            </a:r>
            <a:endParaRPr sz="3200" b="1" dirty="0">
              <a:solidFill>
                <a:schemeClr val="bg1">
                  <a:lumMod val="75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157474" y="191372"/>
            <a:ext cx="9196388" cy="693047"/>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PreOperational/Developmental - SAR Flood example</a:t>
            </a:r>
            <a:endParaRPr sz="2800" b="1" dirty="0">
              <a:solidFill>
                <a:schemeClr val="bg1">
                  <a:lumMod val="75000"/>
                </a:schemeClr>
              </a:solidFill>
            </a:endParaRPr>
          </a:p>
          <a:p>
            <a:pPr>
              <a:buClr>
                <a:schemeClr val="dk1"/>
              </a:buClr>
              <a:buSzPts val="1100"/>
            </a:pPr>
            <a:endParaRPr sz="2800" b="1" dirty="0">
              <a:solidFill>
                <a:schemeClr val="bg1">
                  <a:lumMod val="75000"/>
                </a:schemeClr>
              </a:solidFill>
            </a:endParaRPr>
          </a:p>
          <a:p>
            <a:pPr>
              <a:buClr>
                <a:schemeClr val="dk1"/>
              </a:buClr>
              <a:buSzPts val="1100"/>
            </a:pPr>
            <a:endParaRPr sz="2800" b="1" dirty="0">
              <a:solidFill>
                <a:schemeClr val="bg1">
                  <a:lumMod val="75000"/>
                </a:schemeClr>
              </a:solidFill>
            </a:endParaRPr>
          </a:p>
        </p:txBody>
      </p:sp>
      <p:pic>
        <p:nvPicPr>
          <p:cNvPr id="272" name="Google Shape;272;p39" title="RAPID-5__S1A_IW_GRDH_1SDV_20250310T091643_20250310T091708_058240_073290_quicklook.jpg"/>
          <p:cNvPicPr preferRelativeResize="0"/>
          <p:nvPr/>
        </p:nvPicPr>
        <p:blipFill>
          <a:blip r:embed="rId3">
            <a:alphaModFix/>
          </a:blip>
          <a:stretch>
            <a:fillRect/>
          </a:stretch>
        </p:blipFill>
        <p:spPr>
          <a:xfrm>
            <a:off x="465560" y="1106809"/>
            <a:ext cx="10132486" cy="526401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Shape 276"/>
        <p:cNvGrpSpPr/>
        <p:nvPr/>
      </p:nvGrpSpPr>
      <p:grpSpPr>
        <a:xfrm>
          <a:off x="0" y="0"/>
          <a:ext cx="0" cy="0"/>
          <a:chOff x="0" y="0"/>
          <a:chExt cx="0" cy="0"/>
        </a:xfrm>
      </p:grpSpPr>
      <p:sp>
        <p:nvSpPr>
          <p:cNvPr id="277" name="Google Shape;277;p40"/>
          <p:cNvSpPr txBox="1">
            <a:spLocks noGrp="1"/>
          </p:cNvSpPr>
          <p:nvPr>
            <p:ph type="title"/>
          </p:nvPr>
        </p:nvSpPr>
        <p:spPr>
          <a:xfrm>
            <a:off x="379257" y="124007"/>
            <a:ext cx="6992000" cy="763600"/>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Considerations to be aware of when using the NOAA LEO/GEO Flood product</a:t>
            </a:r>
            <a:endParaRPr sz="2800" b="1" dirty="0">
              <a:solidFill>
                <a:schemeClr val="bg1">
                  <a:lumMod val="75000"/>
                </a:schemeClr>
              </a:solidFill>
            </a:endParaRPr>
          </a:p>
        </p:txBody>
      </p:sp>
      <p:sp>
        <p:nvSpPr>
          <p:cNvPr id="278" name="Google Shape;278;p40"/>
          <p:cNvSpPr txBox="1">
            <a:spLocks noGrp="1"/>
          </p:cNvSpPr>
          <p:nvPr>
            <p:ph type="body" idx="1"/>
          </p:nvPr>
        </p:nvSpPr>
        <p:spPr>
          <a:xfrm>
            <a:off x="0" y="1234950"/>
            <a:ext cx="7467867" cy="5411579"/>
          </a:xfrm>
          <a:prstGeom prst="rect">
            <a:avLst/>
          </a:prstGeom>
          <a:noFill/>
          <a:ln>
            <a:noFill/>
          </a:ln>
        </p:spPr>
        <p:txBody>
          <a:bodyPr spcFirstLastPara="1" wrap="square" lIns="121900" tIns="121900" rIns="121900" bIns="121900" anchor="t" anchorCtr="0">
            <a:normAutofit/>
          </a:bodyPr>
          <a:lstStyle/>
          <a:p>
            <a:pPr indent="-423323">
              <a:lnSpc>
                <a:spcPct val="115000"/>
              </a:lnSpc>
              <a:buChar char="●"/>
            </a:pPr>
            <a:r>
              <a:rPr lang="en" sz="1867" b="1" dirty="0">
                <a:solidFill>
                  <a:srgbClr val="00B0F0"/>
                </a:solidFill>
              </a:rPr>
              <a:t>Agricultural-related flooding: </a:t>
            </a:r>
            <a:r>
              <a:rPr lang="en" sz="1867" dirty="0">
                <a:solidFill>
                  <a:schemeClr val="dk1"/>
                </a:solidFill>
              </a:rPr>
              <a:t>Some flooding water shown in the VIIRS flood maps may not be any hazard-related flooding, but from agriculture-related activities such as rice paddy planting and aquaculture.</a:t>
            </a:r>
            <a:endParaRPr dirty="0"/>
          </a:p>
          <a:p>
            <a:pPr indent="-423323">
              <a:lnSpc>
                <a:spcPct val="115000"/>
              </a:lnSpc>
              <a:buChar char="●"/>
            </a:pPr>
            <a:r>
              <a:rPr lang="en" sz="1867" b="1" dirty="0">
                <a:solidFill>
                  <a:srgbClr val="00B0F0"/>
                </a:solidFill>
              </a:rPr>
              <a:t>Tides and Marsh lands: </a:t>
            </a:r>
            <a:r>
              <a:rPr lang="en" sz="1867" dirty="0">
                <a:solidFill>
                  <a:schemeClr val="dk1"/>
                </a:solidFill>
              </a:rPr>
              <a:t>In some regions especially coastal areas, consistent flooding may be detected in the flood maps. These floods are mostly caused by the tides or occur over marsh lands, which do not pose any social impact.</a:t>
            </a:r>
            <a:endParaRPr dirty="0"/>
          </a:p>
          <a:p>
            <a:pPr indent="-423323">
              <a:lnSpc>
                <a:spcPct val="115000"/>
              </a:lnSpc>
              <a:buChar char="●"/>
            </a:pPr>
            <a:r>
              <a:rPr lang="en" sz="1867" b="1" dirty="0">
                <a:solidFill>
                  <a:srgbClr val="00B0F0"/>
                </a:solidFill>
              </a:rPr>
              <a:t>Water reference map: </a:t>
            </a:r>
            <a:r>
              <a:rPr lang="en" sz="1867" dirty="0">
                <a:solidFill>
                  <a:schemeClr val="dk1"/>
                </a:solidFill>
              </a:rPr>
              <a:t>The current water reference map we use for global flood mapping is from global water bodies of ESA CCI and MODIS global water mask (MOD44W Version 006). It might not reflect the new reservoirs and other hydraulic projects built after 2015, which may take some normal water as flooding water.</a:t>
            </a:r>
            <a:endParaRPr sz="1867" dirty="0">
              <a:solidFill>
                <a:schemeClr val="dk1"/>
              </a:solidFill>
            </a:endParaRPr>
          </a:p>
          <a:p>
            <a:pPr indent="-423323">
              <a:buChar char="●"/>
            </a:pPr>
            <a:r>
              <a:rPr lang="en" sz="1867" b="1" dirty="0">
                <a:solidFill>
                  <a:srgbClr val="00B0F0"/>
                </a:solidFill>
              </a:rPr>
              <a:t>Solar Eclipses: </a:t>
            </a:r>
            <a:r>
              <a:rPr lang="en" sz="1867" dirty="0">
                <a:solidFill>
                  <a:schemeClr val="dk1"/>
                </a:solidFill>
              </a:rPr>
              <a:t> For granules that are flagged as an “eclipse”, the flood product will not be produced.</a:t>
            </a:r>
            <a:endParaRPr sz="1867" dirty="0">
              <a:solidFill>
                <a:schemeClr val="dk1"/>
              </a:solidFill>
            </a:endParaRPr>
          </a:p>
          <a:p>
            <a:pPr marL="0" indent="0"/>
            <a:endParaRPr sz="1867" dirty="0">
              <a:solidFill>
                <a:schemeClr val="dk1"/>
              </a:solidFill>
            </a:endParaRPr>
          </a:p>
        </p:txBody>
      </p:sp>
      <p:pic>
        <p:nvPicPr>
          <p:cNvPr id="279" name="Google Shape;279;p40"/>
          <p:cNvPicPr preferRelativeResize="0"/>
          <p:nvPr/>
        </p:nvPicPr>
        <p:blipFill rotWithShape="1">
          <a:blip r:embed="rId3">
            <a:alphaModFix/>
          </a:blip>
          <a:srcRect/>
          <a:stretch/>
        </p:blipFill>
        <p:spPr>
          <a:xfrm>
            <a:off x="7355947" y="4264305"/>
            <a:ext cx="4777352" cy="1753388"/>
          </a:xfrm>
          <a:prstGeom prst="rect">
            <a:avLst/>
          </a:prstGeom>
          <a:noFill/>
          <a:ln>
            <a:noFill/>
          </a:ln>
        </p:spPr>
      </p:pic>
      <p:sp>
        <p:nvSpPr>
          <p:cNvPr id="280" name="Google Shape;280;p40"/>
          <p:cNvSpPr txBox="1"/>
          <p:nvPr/>
        </p:nvSpPr>
        <p:spPr>
          <a:xfrm>
            <a:off x="7497481" y="6027159"/>
            <a:ext cx="4464400" cy="574400"/>
          </a:xfrm>
          <a:prstGeom prst="rect">
            <a:avLst/>
          </a:prstGeom>
          <a:noFill/>
          <a:ln>
            <a:noFill/>
          </a:ln>
        </p:spPr>
        <p:txBody>
          <a:bodyPr spcFirstLastPara="1" wrap="square" lIns="121900" tIns="60933" rIns="121900" bIns="60933" anchor="t" anchorCtr="0">
            <a:noAutofit/>
          </a:bodyPr>
          <a:lstStyle/>
          <a:p>
            <a:r>
              <a:rPr lang="en" sz="1467" dirty="0">
                <a:solidFill>
                  <a:schemeClr val="dk1"/>
                </a:solidFill>
              </a:rPr>
              <a:t>Flooding caused by the tides in Great Bahamas is a natural phenomenon.</a:t>
            </a:r>
            <a:endParaRPr sz="1467" dirty="0">
              <a:solidFill>
                <a:schemeClr val="dk1"/>
              </a:solidFill>
            </a:endParaRPr>
          </a:p>
        </p:txBody>
      </p:sp>
      <p:sp>
        <p:nvSpPr>
          <p:cNvPr id="281" name="Google Shape;281;p40"/>
          <p:cNvSpPr txBox="1"/>
          <p:nvPr/>
        </p:nvSpPr>
        <p:spPr>
          <a:xfrm>
            <a:off x="7416099" y="3155237"/>
            <a:ext cx="4717200" cy="1026000"/>
          </a:xfrm>
          <a:prstGeom prst="rect">
            <a:avLst/>
          </a:prstGeom>
          <a:noFill/>
          <a:ln>
            <a:noFill/>
          </a:ln>
        </p:spPr>
        <p:txBody>
          <a:bodyPr spcFirstLastPara="1" wrap="square" lIns="121900" tIns="60933" rIns="121900" bIns="60933" anchor="t" anchorCtr="0">
            <a:noAutofit/>
          </a:bodyPr>
          <a:lstStyle/>
          <a:p>
            <a:r>
              <a:rPr lang="en" sz="1467" dirty="0">
                <a:solidFill>
                  <a:schemeClr val="dk1"/>
                </a:solidFill>
              </a:rPr>
              <a:t>The widespread flooding water in the northeast of China from May 03 to 09, 2018 was not hazard-related flooding, but the “flooded” rice paddy areas during planting season.</a:t>
            </a:r>
            <a:endParaRPr sz="1467" dirty="0">
              <a:solidFill>
                <a:schemeClr val="dk1"/>
              </a:solidFill>
            </a:endParaRPr>
          </a:p>
        </p:txBody>
      </p:sp>
      <p:pic>
        <p:nvPicPr>
          <p:cNvPr id="282" name="Google Shape;282;p40"/>
          <p:cNvPicPr preferRelativeResize="0"/>
          <p:nvPr/>
        </p:nvPicPr>
        <p:blipFill rotWithShape="1">
          <a:blip r:embed="rId4">
            <a:alphaModFix/>
          </a:blip>
          <a:srcRect/>
          <a:stretch/>
        </p:blipFill>
        <p:spPr>
          <a:xfrm>
            <a:off x="7671057" y="104118"/>
            <a:ext cx="4290823" cy="3045849"/>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286"/>
        <p:cNvGrpSpPr/>
        <p:nvPr/>
      </p:nvGrpSpPr>
      <p:grpSpPr>
        <a:xfrm>
          <a:off x="0" y="0"/>
          <a:ext cx="0" cy="0"/>
          <a:chOff x="0" y="0"/>
          <a:chExt cx="0" cy="0"/>
        </a:xfrm>
      </p:grpSpPr>
      <p:sp>
        <p:nvSpPr>
          <p:cNvPr id="287" name="Google Shape;287;p41"/>
          <p:cNvSpPr txBox="1">
            <a:spLocks noGrp="1"/>
          </p:cNvSpPr>
          <p:nvPr>
            <p:ph type="title"/>
          </p:nvPr>
        </p:nvSpPr>
        <p:spPr>
          <a:xfrm>
            <a:off x="679057" y="4087"/>
            <a:ext cx="6992000" cy="763600"/>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Considerations to be aware of when using the NOAA SAR Flood products</a:t>
            </a:r>
            <a:endParaRPr sz="2800" b="1" dirty="0">
              <a:solidFill>
                <a:schemeClr val="bg1">
                  <a:lumMod val="75000"/>
                </a:schemeClr>
              </a:solidFill>
            </a:endParaRPr>
          </a:p>
        </p:txBody>
      </p:sp>
      <p:sp>
        <p:nvSpPr>
          <p:cNvPr id="288" name="Google Shape;288;p41"/>
          <p:cNvSpPr txBox="1">
            <a:spLocks noGrp="1"/>
          </p:cNvSpPr>
          <p:nvPr>
            <p:ph type="body" idx="1"/>
          </p:nvPr>
        </p:nvSpPr>
        <p:spPr>
          <a:xfrm>
            <a:off x="119921" y="1064172"/>
            <a:ext cx="11857220" cy="5486530"/>
          </a:xfrm>
          <a:prstGeom prst="rect">
            <a:avLst/>
          </a:prstGeom>
          <a:noFill/>
          <a:ln>
            <a:noFill/>
          </a:ln>
        </p:spPr>
        <p:txBody>
          <a:bodyPr spcFirstLastPara="1" wrap="square" lIns="121900" tIns="121900" rIns="121900" bIns="121900" anchor="t" anchorCtr="0">
            <a:normAutofit fontScale="92500" lnSpcReduction="10000"/>
          </a:bodyPr>
          <a:lstStyle/>
          <a:p>
            <a:pPr indent="-445758">
              <a:lnSpc>
                <a:spcPct val="115000"/>
              </a:lnSpc>
              <a:buSzPct val="100000"/>
              <a:buChar char="●"/>
            </a:pPr>
            <a:r>
              <a:rPr lang="en" sz="2400" b="1" dirty="0">
                <a:solidFill>
                  <a:srgbClr val="00B0F0"/>
                </a:solidFill>
              </a:rPr>
              <a:t>Beam blockage: </a:t>
            </a:r>
            <a:r>
              <a:rPr lang="en" sz="2400" dirty="0"/>
              <a:t>Much like ground based radar, SAR can be blocked by terrain. This is especially important in very steep valleys.</a:t>
            </a:r>
            <a:r>
              <a:rPr lang="en" sz="2400" dirty="0">
                <a:solidFill>
                  <a:schemeClr val="dk1"/>
                </a:solidFill>
              </a:rPr>
              <a:t/>
            </a:r>
            <a:br>
              <a:rPr lang="en" sz="2400" dirty="0">
                <a:solidFill>
                  <a:schemeClr val="dk1"/>
                </a:solidFill>
              </a:rPr>
            </a:br>
            <a:endParaRPr sz="2400" dirty="0"/>
          </a:p>
          <a:p>
            <a:pPr indent="-445758">
              <a:lnSpc>
                <a:spcPct val="115000"/>
              </a:lnSpc>
              <a:buSzPct val="100000"/>
              <a:buChar char="●"/>
            </a:pPr>
            <a:r>
              <a:rPr lang="en" sz="2400" b="1" dirty="0">
                <a:solidFill>
                  <a:srgbClr val="00B0F0"/>
                </a:solidFill>
              </a:rPr>
              <a:t>Tree canopy: </a:t>
            </a:r>
            <a:r>
              <a:rPr lang="en" sz="2400" dirty="0"/>
              <a:t>C and X band radars cannot penetrate through dense foliage. L-Band radars, such as NISAR (launch ~end of March), will be able to see flood waters below trees and overgrowth</a:t>
            </a:r>
            <a:r>
              <a:rPr lang="en" sz="2400" dirty="0">
                <a:solidFill>
                  <a:schemeClr val="dk1"/>
                </a:solidFill>
              </a:rPr>
              <a:t/>
            </a:r>
            <a:br>
              <a:rPr lang="en" sz="2400" dirty="0">
                <a:solidFill>
                  <a:schemeClr val="dk1"/>
                </a:solidFill>
              </a:rPr>
            </a:br>
            <a:endParaRPr sz="2400" dirty="0"/>
          </a:p>
          <a:p>
            <a:pPr indent="-445758">
              <a:lnSpc>
                <a:spcPct val="115000"/>
              </a:lnSpc>
              <a:buSzPct val="100000"/>
              <a:buChar char="●"/>
            </a:pPr>
            <a:r>
              <a:rPr lang="en" sz="2400" b="1" dirty="0">
                <a:solidFill>
                  <a:srgbClr val="00B0F0"/>
                </a:solidFill>
              </a:rPr>
              <a:t>Cities :  </a:t>
            </a:r>
            <a:r>
              <a:rPr lang="en" sz="2400" dirty="0"/>
              <a:t>Buildings and roads are very reflective in C-Band SAR instruments, while X and S-Band instruments are not as reflective. This means it is difficult to detect flood waters within major cities </a:t>
            </a:r>
            <a:r>
              <a:rPr lang="en" sz="2400" dirty="0">
                <a:solidFill>
                  <a:schemeClr val="dk1"/>
                </a:solidFill>
              </a:rPr>
              <a:t/>
            </a:r>
            <a:br>
              <a:rPr lang="en" sz="2400" dirty="0">
                <a:solidFill>
                  <a:schemeClr val="dk1"/>
                </a:solidFill>
              </a:rPr>
            </a:br>
            <a:endParaRPr sz="2400" dirty="0">
              <a:solidFill>
                <a:schemeClr val="dk1"/>
              </a:solidFill>
            </a:endParaRPr>
          </a:p>
          <a:p>
            <a:pPr indent="-445758">
              <a:buSzPct val="100000"/>
              <a:buChar char="●"/>
            </a:pPr>
            <a:r>
              <a:rPr lang="en" sz="2400" b="1" dirty="0">
                <a:solidFill>
                  <a:srgbClr val="00B0F0"/>
                </a:solidFill>
              </a:rPr>
              <a:t>Revisit and acquisition type: </a:t>
            </a:r>
            <a:r>
              <a:rPr lang="en" sz="2400" dirty="0">
                <a:solidFill>
                  <a:schemeClr val="dk1"/>
                </a:solidFill>
              </a:rPr>
              <a:t> </a:t>
            </a:r>
            <a:r>
              <a:rPr lang="en" sz="2400" dirty="0"/>
              <a:t>Most SAR instruments only acquire data over specific regions and there is generally a large latency to get the data as well as between passes. In addition, so acquisition “modes” can be as fine as 5m, but other times as large as 100m</a:t>
            </a:r>
            <a:endParaRPr sz="2400" dirty="0">
              <a:solidFill>
                <a:schemeClr val="dk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2"/>
          <p:cNvSpPr txBox="1"/>
          <p:nvPr/>
        </p:nvSpPr>
        <p:spPr>
          <a:xfrm>
            <a:off x="635933" y="954168"/>
            <a:ext cx="5017600" cy="5416827"/>
          </a:xfrm>
          <a:prstGeom prst="rect">
            <a:avLst/>
          </a:prstGeom>
          <a:noFill/>
          <a:ln>
            <a:noFill/>
          </a:ln>
        </p:spPr>
        <p:txBody>
          <a:bodyPr spcFirstLastPara="1" wrap="square" lIns="121900" tIns="121900" rIns="121900" bIns="121900" anchor="t" anchorCtr="0">
            <a:spAutoFit/>
          </a:bodyPr>
          <a:lstStyle/>
          <a:p>
            <a:r>
              <a:rPr lang="en" sz="2400">
                <a:solidFill>
                  <a:schemeClr val="dk1"/>
                </a:solidFill>
                <a:latin typeface="Calibri"/>
                <a:ea typeface="Calibri"/>
                <a:cs typeface="Calibri"/>
                <a:sym typeface="Calibri"/>
              </a:rPr>
              <a:t>By utilizing derived flood maps, one can create a global or regional assessment of the number of days a given area is flooded for a given year (or longer time period). </a:t>
            </a:r>
            <a:endParaRPr sz="2400">
              <a:solidFill>
                <a:schemeClr val="dk1"/>
              </a:solidFill>
              <a:latin typeface="Calibri"/>
              <a:ea typeface="Calibri"/>
              <a:cs typeface="Calibri"/>
              <a:sym typeface="Calibri"/>
            </a:endParaRPr>
          </a:p>
          <a:p>
            <a:endParaRPr sz="2400">
              <a:solidFill>
                <a:schemeClr val="dk1"/>
              </a:solidFill>
              <a:latin typeface="Calibri"/>
              <a:ea typeface="Calibri"/>
              <a:cs typeface="Calibri"/>
              <a:sym typeface="Calibri"/>
            </a:endParaRPr>
          </a:p>
          <a:p>
            <a:r>
              <a:rPr lang="en" sz="2400">
                <a:solidFill>
                  <a:schemeClr val="dk1"/>
                </a:solidFill>
                <a:latin typeface="Calibri"/>
                <a:ea typeface="Calibri"/>
                <a:cs typeface="Calibri"/>
                <a:sym typeface="Calibri"/>
              </a:rPr>
              <a:t>This can help assess where the most flood prone regions are and help with flood mitigation/preparedness efforts</a:t>
            </a:r>
            <a:endParaRPr sz="2400">
              <a:solidFill>
                <a:schemeClr val="dk1"/>
              </a:solidFill>
              <a:latin typeface="Calibri"/>
              <a:ea typeface="Calibri"/>
              <a:cs typeface="Calibri"/>
              <a:sym typeface="Calibri"/>
            </a:endParaRPr>
          </a:p>
          <a:p>
            <a:endParaRPr sz="2400">
              <a:solidFill>
                <a:schemeClr val="dk1"/>
              </a:solidFill>
              <a:latin typeface="Calibri"/>
              <a:ea typeface="Calibri"/>
              <a:cs typeface="Calibri"/>
              <a:sym typeface="Calibri"/>
            </a:endParaRPr>
          </a:p>
          <a:p>
            <a:r>
              <a:rPr lang="en" sz="2400">
                <a:solidFill>
                  <a:schemeClr val="dk1"/>
                </a:solidFill>
                <a:latin typeface="Calibri"/>
                <a:ea typeface="Calibri"/>
                <a:cs typeface="Calibri"/>
                <a:sym typeface="Calibri"/>
              </a:rPr>
              <a:t>Currently NOAA has the VIIRS daily and 5-day flood maps for (2012-2020) to begin this effort, which is freely available to users for analysis.</a:t>
            </a:r>
            <a:endParaRPr sz="2400">
              <a:solidFill>
                <a:schemeClr val="dk1"/>
              </a:solidFill>
              <a:latin typeface="Calibri"/>
              <a:ea typeface="Calibri"/>
              <a:cs typeface="Calibri"/>
              <a:sym typeface="Calibri"/>
            </a:endParaRPr>
          </a:p>
        </p:txBody>
      </p:sp>
      <p:pic>
        <p:nvPicPr>
          <p:cNvPr id="294" name="Google Shape;294;p42"/>
          <p:cNvPicPr preferRelativeResize="0"/>
          <p:nvPr/>
        </p:nvPicPr>
        <p:blipFill rotWithShape="1">
          <a:blip r:embed="rId3">
            <a:alphaModFix/>
          </a:blip>
          <a:srcRect/>
          <a:stretch/>
        </p:blipFill>
        <p:spPr>
          <a:xfrm>
            <a:off x="7285633" y="5829128"/>
            <a:ext cx="2980267" cy="541867"/>
          </a:xfrm>
          <a:prstGeom prst="rect">
            <a:avLst/>
          </a:prstGeom>
          <a:noFill/>
          <a:ln>
            <a:noFill/>
          </a:ln>
        </p:spPr>
      </p:pic>
      <p:pic>
        <p:nvPicPr>
          <p:cNvPr id="295" name="Google Shape;295;p42" descr="Map&#10;&#10;Description automatically generated"/>
          <p:cNvPicPr preferRelativeResize="0"/>
          <p:nvPr/>
        </p:nvPicPr>
        <p:blipFill rotWithShape="1">
          <a:blip r:embed="rId4">
            <a:alphaModFix/>
          </a:blip>
          <a:srcRect/>
          <a:stretch/>
        </p:blipFill>
        <p:spPr>
          <a:xfrm>
            <a:off x="5779488" y="1046267"/>
            <a:ext cx="5729280" cy="4678900"/>
          </a:xfrm>
          <a:prstGeom prst="rect">
            <a:avLst/>
          </a:prstGeom>
          <a:noFill/>
          <a:ln>
            <a:noFill/>
          </a:ln>
        </p:spPr>
      </p:pic>
      <p:sp>
        <p:nvSpPr>
          <p:cNvPr id="296" name="Google Shape;296;p42"/>
          <p:cNvSpPr/>
          <p:nvPr/>
        </p:nvSpPr>
        <p:spPr>
          <a:xfrm>
            <a:off x="674967" y="117673"/>
            <a:ext cx="8100800" cy="694000"/>
          </a:xfrm>
          <a:prstGeom prst="snip2DiagRect">
            <a:avLst>
              <a:gd name="adj1" fmla="val 0"/>
              <a:gd name="adj2" fmla="val 35965"/>
            </a:avLst>
          </a:prstGeom>
          <a:solidFill>
            <a:schemeClr val="accent1"/>
          </a:solidFill>
          <a:ln w="28575" cap="flat" cmpd="sng">
            <a:solidFill>
              <a:srgbClr val="FFC000"/>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3200" b="1">
                <a:solidFill>
                  <a:schemeClr val="lt1"/>
                </a:solidFill>
                <a:latin typeface="Calibri"/>
                <a:ea typeface="Calibri"/>
                <a:cs typeface="Calibri"/>
                <a:sym typeface="Calibri"/>
              </a:rPr>
              <a:t>Satellites</a:t>
            </a:r>
            <a:r>
              <a:rPr lang="en" sz="3200">
                <a:solidFill>
                  <a:schemeClr val="lt1"/>
                </a:solidFill>
                <a:latin typeface="Calibri"/>
                <a:ea typeface="Calibri"/>
                <a:cs typeface="Calibri"/>
                <a:sym typeface="Calibri"/>
              </a:rPr>
              <a:t> as a </a:t>
            </a:r>
            <a:r>
              <a:rPr lang="en" sz="3200" i="1">
                <a:solidFill>
                  <a:schemeClr val="lt1"/>
                </a:solidFill>
                <a:latin typeface="Calibri"/>
                <a:ea typeface="Calibri"/>
                <a:cs typeface="Calibri"/>
                <a:sym typeface="Calibri"/>
              </a:rPr>
              <a:t>tool to assess </a:t>
            </a:r>
            <a:r>
              <a:rPr lang="en" sz="3200" b="1" i="1">
                <a:solidFill>
                  <a:schemeClr val="lt1"/>
                </a:solidFill>
                <a:latin typeface="Calibri"/>
                <a:ea typeface="Calibri"/>
                <a:cs typeface="Calibri"/>
                <a:sym typeface="Calibri"/>
              </a:rPr>
              <a:t>flood risk</a:t>
            </a:r>
            <a:endParaRPr sz="3200" b="1" i="1">
              <a:solidFill>
                <a:schemeClr val="lt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3"/>
          <p:cNvSpPr txBox="1"/>
          <p:nvPr/>
        </p:nvSpPr>
        <p:spPr>
          <a:xfrm>
            <a:off x="1971620" y="5580098"/>
            <a:ext cx="8971200" cy="923482"/>
          </a:xfrm>
          <a:prstGeom prst="rect">
            <a:avLst/>
          </a:prstGeom>
          <a:noFill/>
          <a:ln>
            <a:noFill/>
          </a:ln>
        </p:spPr>
        <p:txBody>
          <a:bodyPr spcFirstLastPara="1" wrap="square" lIns="121900" tIns="121900" rIns="121900" bIns="121900" anchor="t" anchorCtr="0">
            <a:spAutoFit/>
          </a:bodyPr>
          <a:lstStyle/>
          <a:p>
            <a:r>
              <a:rPr lang="en" sz="1467" dirty="0">
                <a:solidFill>
                  <a:schemeClr val="dk1"/>
                </a:solidFill>
                <a:latin typeface="Calibri"/>
                <a:ea typeface="Calibri"/>
                <a:cs typeface="Calibri"/>
                <a:sym typeface="Calibri"/>
              </a:rPr>
              <a:t>Li, S.; Goldberg, M.D.; Sjoberg, W.; Zhou, L.; Nandi, S.; Chowdhury, N.; Straka, W., III; Yang, T.; Sun, D. Assessment of the Catastrophic Asia Floods and Potentially Affected Population in Summer 2020 Using VIIRS Flood Products. </a:t>
            </a:r>
            <a:r>
              <a:rPr lang="en" sz="1467" i="1" dirty="0">
                <a:solidFill>
                  <a:schemeClr val="dk1"/>
                </a:solidFill>
                <a:latin typeface="Calibri"/>
                <a:ea typeface="Calibri"/>
                <a:cs typeface="Calibri"/>
                <a:sym typeface="Calibri"/>
              </a:rPr>
              <a:t>Remote Sens.</a:t>
            </a:r>
            <a:r>
              <a:rPr lang="en" sz="1467" dirty="0">
                <a:solidFill>
                  <a:schemeClr val="dk1"/>
                </a:solidFill>
                <a:latin typeface="Calibri"/>
                <a:ea typeface="Calibri"/>
                <a:cs typeface="Calibri"/>
                <a:sym typeface="Calibri"/>
              </a:rPr>
              <a:t> </a:t>
            </a:r>
            <a:r>
              <a:rPr lang="en" sz="1467" b="1" dirty="0">
                <a:solidFill>
                  <a:schemeClr val="dk1"/>
                </a:solidFill>
                <a:latin typeface="Calibri"/>
                <a:ea typeface="Calibri"/>
                <a:cs typeface="Calibri"/>
                <a:sym typeface="Calibri"/>
              </a:rPr>
              <a:t>2020</a:t>
            </a:r>
            <a:r>
              <a:rPr lang="en" sz="1467" dirty="0">
                <a:solidFill>
                  <a:schemeClr val="dk1"/>
                </a:solidFill>
                <a:latin typeface="Calibri"/>
                <a:ea typeface="Calibri"/>
                <a:cs typeface="Calibri"/>
                <a:sym typeface="Calibri"/>
              </a:rPr>
              <a:t>, </a:t>
            </a:r>
            <a:r>
              <a:rPr lang="en" sz="1467" i="1" dirty="0">
                <a:solidFill>
                  <a:schemeClr val="dk1"/>
                </a:solidFill>
                <a:latin typeface="Calibri"/>
                <a:ea typeface="Calibri"/>
                <a:cs typeface="Calibri"/>
                <a:sym typeface="Calibri"/>
              </a:rPr>
              <a:t>12</a:t>
            </a:r>
            <a:r>
              <a:rPr lang="en" sz="1467" dirty="0">
                <a:solidFill>
                  <a:schemeClr val="dk1"/>
                </a:solidFill>
                <a:latin typeface="Calibri"/>
                <a:ea typeface="Calibri"/>
                <a:cs typeface="Calibri"/>
                <a:sym typeface="Calibri"/>
              </a:rPr>
              <a:t>, 3176. https://doi.org/10.3390/rs12193176 </a:t>
            </a:r>
            <a:endParaRPr sz="2400" dirty="0">
              <a:solidFill>
                <a:schemeClr val="dk1"/>
              </a:solidFill>
              <a:latin typeface="Calibri"/>
              <a:ea typeface="Calibri"/>
              <a:cs typeface="Calibri"/>
              <a:sym typeface="Calibri"/>
            </a:endParaRPr>
          </a:p>
        </p:txBody>
      </p:sp>
      <p:pic>
        <p:nvPicPr>
          <p:cNvPr id="302" name="Google Shape;302;p43"/>
          <p:cNvPicPr preferRelativeResize="0"/>
          <p:nvPr/>
        </p:nvPicPr>
        <p:blipFill rotWithShape="1">
          <a:blip r:embed="rId3">
            <a:alphaModFix/>
          </a:blip>
          <a:srcRect/>
          <a:stretch/>
        </p:blipFill>
        <p:spPr>
          <a:xfrm>
            <a:off x="28823" y="1948204"/>
            <a:ext cx="4770461" cy="3631894"/>
          </a:xfrm>
          <a:prstGeom prst="rect">
            <a:avLst/>
          </a:prstGeom>
          <a:noFill/>
          <a:ln>
            <a:noFill/>
          </a:ln>
        </p:spPr>
      </p:pic>
      <p:pic>
        <p:nvPicPr>
          <p:cNvPr id="303" name="Google Shape;303;p43"/>
          <p:cNvPicPr preferRelativeResize="0"/>
          <p:nvPr/>
        </p:nvPicPr>
        <p:blipFill rotWithShape="1">
          <a:blip r:embed="rId4">
            <a:alphaModFix/>
          </a:blip>
          <a:srcRect/>
          <a:stretch/>
        </p:blipFill>
        <p:spPr>
          <a:xfrm>
            <a:off x="7667484" y="2186354"/>
            <a:ext cx="4462132" cy="3285056"/>
          </a:xfrm>
          <a:prstGeom prst="rect">
            <a:avLst/>
          </a:prstGeom>
          <a:noFill/>
          <a:ln>
            <a:noFill/>
          </a:ln>
        </p:spPr>
      </p:pic>
      <p:sp>
        <p:nvSpPr>
          <p:cNvPr id="304" name="Google Shape;304;p43"/>
          <p:cNvSpPr txBox="1"/>
          <p:nvPr/>
        </p:nvSpPr>
        <p:spPr>
          <a:xfrm>
            <a:off x="5618541" y="3456526"/>
            <a:ext cx="1614800" cy="1169511"/>
          </a:xfrm>
          <a:prstGeom prst="rect">
            <a:avLst/>
          </a:prstGeom>
          <a:noFill/>
          <a:ln>
            <a:noFill/>
          </a:ln>
        </p:spPr>
        <p:txBody>
          <a:bodyPr spcFirstLastPara="1" wrap="square" lIns="121900" tIns="121900" rIns="121900" bIns="121900" anchor="t" anchorCtr="0">
            <a:spAutoFit/>
          </a:bodyPr>
          <a:lstStyle/>
          <a:p>
            <a:pPr algn="ctr"/>
            <a:r>
              <a:rPr lang="en" sz="2000" dirty="0">
                <a:solidFill>
                  <a:schemeClr val="dk1"/>
                </a:solidFill>
                <a:latin typeface="Calibri"/>
                <a:ea typeface="Calibri"/>
                <a:cs typeface="Calibri"/>
                <a:sym typeface="Calibri"/>
              </a:rPr>
              <a:t>ArcGIS or similar application</a:t>
            </a:r>
            <a:endParaRPr sz="2000" dirty="0">
              <a:solidFill>
                <a:schemeClr val="dk1"/>
              </a:solidFill>
              <a:latin typeface="Calibri"/>
              <a:ea typeface="Calibri"/>
              <a:cs typeface="Calibri"/>
              <a:sym typeface="Calibri"/>
            </a:endParaRPr>
          </a:p>
        </p:txBody>
      </p:sp>
      <p:grpSp>
        <p:nvGrpSpPr>
          <p:cNvPr id="305" name="Google Shape;305;p43"/>
          <p:cNvGrpSpPr/>
          <p:nvPr/>
        </p:nvGrpSpPr>
        <p:grpSpPr>
          <a:xfrm>
            <a:off x="5160684" y="1080000"/>
            <a:ext cx="2506800" cy="1506400"/>
            <a:chOff x="3801025" y="733800"/>
            <a:chExt cx="1880100" cy="1129800"/>
          </a:xfrm>
        </p:grpSpPr>
        <p:sp>
          <p:nvSpPr>
            <p:cNvPr id="306" name="Google Shape;306;p43"/>
            <p:cNvSpPr/>
            <p:nvPr/>
          </p:nvSpPr>
          <p:spPr>
            <a:xfrm>
              <a:off x="3801025" y="733800"/>
              <a:ext cx="1880100" cy="1129800"/>
            </a:xfrm>
            <a:prstGeom prst="ellipse">
              <a:avLst/>
            </a:prstGeom>
            <a:solidFill>
              <a:srgbClr val="6AA84F"/>
            </a:solidFill>
            <a:ln w="9525" cap="flat" cmpd="sng">
              <a:solidFill>
                <a:srgbClr val="30303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chemeClr val="dk1"/>
                </a:solidFill>
                <a:latin typeface="Calibri"/>
                <a:ea typeface="Calibri"/>
                <a:cs typeface="Calibri"/>
                <a:sym typeface="Calibri"/>
              </a:endParaRPr>
            </a:p>
          </p:txBody>
        </p:sp>
        <p:sp>
          <p:nvSpPr>
            <p:cNvPr id="307" name="Google Shape;307;p43"/>
            <p:cNvSpPr txBox="1"/>
            <p:nvPr/>
          </p:nvSpPr>
          <p:spPr>
            <a:xfrm>
              <a:off x="4058655" y="879116"/>
              <a:ext cx="1351421" cy="692700"/>
            </a:xfrm>
            <a:prstGeom prst="rect">
              <a:avLst/>
            </a:prstGeom>
            <a:noFill/>
            <a:ln>
              <a:noFill/>
            </a:ln>
          </p:spPr>
          <p:txBody>
            <a:bodyPr spcFirstLastPara="1" wrap="square" lIns="121900" tIns="121900" rIns="121900" bIns="121900" anchor="t" anchorCtr="0">
              <a:noAutofit/>
            </a:bodyPr>
            <a:lstStyle/>
            <a:p>
              <a:pPr algn="ctr"/>
              <a:r>
                <a:rPr lang="en" sz="1800" dirty="0">
                  <a:solidFill>
                    <a:srgbClr val="FFFFFF"/>
                  </a:solidFill>
                  <a:latin typeface="Calibri"/>
                  <a:ea typeface="Calibri"/>
                  <a:cs typeface="Calibri"/>
                  <a:sym typeface="Calibri"/>
                </a:rPr>
                <a:t>Population or other socio-economic database</a:t>
              </a:r>
              <a:endParaRPr sz="1800" dirty="0">
                <a:solidFill>
                  <a:srgbClr val="FFFFFF"/>
                </a:solidFill>
                <a:latin typeface="Calibri"/>
                <a:ea typeface="Calibri"/>
                <a:cs typeface="Calibri"/>
                <a:sym typeface="Calibri"/>
              </a:endParaRPr>
            </a:p>
          </p:txBody>
        </p:sp>
      </p:grpSp>
      <p:cxnSp>
        <p:nvCxnSpPr>
          <p:cNvPr id="308" name="Google Shape;308;p43"/>
          <p:cNvCxnSpPr>
            <a:cxnSpLocks/>
            <a:stCxn id="302" idx="3"/>
          </p:cNvCxnSpPr>
          <p:nvPr/>
        </p:nvCxnSpPr>
        <p:spPr>
          <a:xfrm>
            <a:off x="4799284" y="3764151"/>
            <a:ext cx="1001909" cy="0"/>
          </a:xfrm>
          <a:prstGeom prst="straightConnector1">
            <a:avLst/>
          </a:prstGeom>
          <a:noFill/>
          <a:ln w="28575" cap="flat" cmpd="sng">
            <a:solidFill>
              <a:srgbClr val="FF0000"/>
            </a:solidFill>
            <a:prstDash val="solid"/>
            <a:round/>
            <a:headEnd type="none" w="sm" len="sm"/>
            <a:tailEnd type="triangle" w="med" len="med"/>
          </a:ln>
        </p:spPr>
      </p:cxnSp>
      <p:cxnSp>
        <p:nvCxnSpPr>
          <p:cNvPr id="309" name="Google Shape;309;p43"/>
          <p:cNvCxnSpPr>
            <a:cxnSpLocks/>
          </p:cNvCxnSpPr>
          <p:nvPr/>
        </p:nvCxnSpPr>
        <p:spPr>
          <a:xfrm>
            <a:off x="7015397" y="3768922"/>
            <a:ext cx="637097" cy="0"/>
          </a:xfrm>
          <a:prstGeom prst="straightConnector1">
            <a:avLst/>
          </a:prstGeom>
          <a:noFill/>
          <a:ln w="28575" cap="flat" cmpd="sng">
            <a:solidFill>
              <a:srgbClr val="FF0000"/>
            </a:solidFill>
            <a:prstDash val="solid"/>
            <a:round/>
            <a:headEnd type="none" w="sm" len="sm"/>
            <a:tailEnd type="triangle" w="med" len="med"/>
          </a:ln>
        </p:spPr>
      </p:cxnSp>
      <p:cxnSp>
        <p:nvCxnSpPr>
          <p:cNvPr id="310" name="Google Shape;310;p43"/>
          <p:cNvCxnSpPr>
            <a:stCxn id="306" idx="4"/>
          </p:cNvCxnSpPr>
          <p:nvPr/>
        </p:nvCxnSpPr>
        <p:spPr>
          <a:xfrm>
            <a:off x="6414084" y="2586400"/>
            <a:ext cx="2800" cy="921200"/>
          </a:xfrm>
          <a:prstGeom prst="straightConnector1">
            <a:avLst/>
          </a:prstGeom>
          <a:noFill/>
          <a:ln w="28575" cap="flat" cmpd="sng">
            <a:solidFill>
              <a:srgbClr val="FF0000"/>
            </a:solidFill>
            <a:prstDash val="solid"/>
            <a:round/>
            <a:headEnd type="none" w="sm" len="sm"/>
            <a:tailEnd type="triangle" w="med" len="med"/>
          </a:ln>
        </p:spPr>
      </p:cxnSp>
      <p:sp>
        <p:nvSpPr>
          <p:cNvPr id="311" name="Google Shape;311;p43"/>
          <p:cNvSpPr/>
          <p:nvPr/>
        </p:nvSpPr>
        <p:spPr>
          <a:xfrm>
            <a:off x="0" y="188767"/>
            <a:ext cx="10942820" cy="641200"/>
          </a:xfrm>
          <a:prstGeom prst="round2DiagRect">
            <a:avLst>
              <a:gd name="adj1" fmla="val 16667"/>
              <a:gd name="adj2" fmla="val 0"/>
            </a:avLst>
          </a:prstGeom>
        </p:spPr>
        <p:txBody>
          <a:bodyPr spcFirstLastPara="1" wrap="square" lIns="0" tIns="0" rIns="0" bIns="0" anchor="t" anchorCtr="0">
            <a:noAutofit/>
          </a:bodyPr>
          <a:lstStyle/>
          <a:p>
            <a:pPr>
              <a:buClr>
                <a:schemeClr val="dk1"/>
              </a:buClr>
              <a:buSzPts val="1100"/>
            </a:pPr>
            <a:r>
              <a:rPr lang="en" sz="2600" b="1" dirty="0">
                <a:solidFill>
                  <a:schemeClr val="bg1">
                    <a:lumMod val="75000"/>
                  </a:schemeClr>
                </a:solidFill>
                <a:sym typeface="Calibri"/>
              </a:rPr>
              <a:t>Tying satellite data and socio-economic information together</a:t>
            </a:r>
            <a:endParaRPr sz="2600" b="1" dirty="0">
              <a:solidFill>
                <a:schemeClr val="bg1">
                  <a:lumMod val="75000"/>
                </a:schemeClr>
              </a:solidFill>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4"/>
          <p:cNvSpPr txBox="1">
            <a:spLocks noGrp="1"/>
          </p:cNvSpPr>
          <p:nvPr>
            <p:ph type="body" idx="1"/>
          </p:nvPr>
        </p:nvSpPr>
        <p:spPr>
          <a:xfrm>
            <a:off x="299805" y="1221403"/>
            <a:ext cx="11539275" cy="4954543"/>
          </a:xfrm>
          <a:prstGeom prst="rect">
            <a:avLst/>
          </a:prstGeom>
        </p:spPr>
        <p:txBody>
          <a:bodyPr spcFirstLastPara="1" wrap="square" lIns="0" tIns="0" rIns="0" bIns="0" anchor="t" anchorCtr="0">
            <a:normAutofit lnSpcReduction="10000"/>
          </a:bodyPr>
          <a:lstStyle/>
          <a:p>
            <a:pPr indent="-507987">
              <a:buSzPts val="2400"/>
              <a:buChar char="●"/>
            </a:pPr>
            <a:r>
              <a:rPr lang="en" sz="3200" dirty="0"/>
              <a:t>Explore the use of AI/ML for flood detection</a:t>
            </a:r>
            <a:br>
              <a:rPr lang="en" sz="3200" dirty="0"/>
            </a:br>
            <a:endParaRPr sz="3200" dirty="0"/>
          </a:p>
          <a:p>
            <a:pPr indent="-507987">
              <a:buSzPts val="2400"/>
              <a:buChar char="●"/>
            </a:pPr>
            <a:r>
              <a:rPr lang="en" sz="3200" dirty="0"/>
              <a:t>Continue capacity building on flood projects</a:t>
            </a:r>
            <a:br>
              <a:rPr lang="en" sz="3200" dirty="0"/>
            </a:br>
            <a:endParaRPr sz="3200" dirty="0"/>
          </a:p>
          <a:p>
            <a:pPr indent="-507987">
              <a:buSzPts val="2400"/>
              <a:buChar char="●"/>
            </a:pPr>
            <a:r>
              <a:rPr lang="en" sz="3200" dirty="0"/>
              <a:t>Explore the use of NISAR for flood detection</a:t>
            </a:r>
            <a:br>
              <a:rPr lang="en" sz="3200" dirty="0"/>
            </a:br>
            <a:endParaRPr sz="3200" dirty="0"/>
          </a:p>
          <a:p>
            <a:pPr indent="-507987">
              <a:buSzPts val="2400"/>
              <a:buChar char="●"/>
            </a:pPr>
            <a:r>
              <a:rPr lang="en" sz="3200" dirty="0"/>
              <a:t>Validate the 30m flood products</a:t>
            </a:r>
            <a:br>
              <a:rPr lang="en" sz="3200" dirty="0"/>
            </a:br>
            <a:endParaRPr sz="3200" dirty="0"/>
          </a:p>
          <a:p>
            <a:pPr indent="-507987">
              <a:buSzPts val="2400"/>
              <a:buChar char="●"/>
            </a:pPr>
            <a:r>
              <a:rPr lang="en" sz="3200" dirty="0"/>
              <a:t>Consideration of including the soil moisture and precipitation community in the flood pilots, since they are part of the flood cycle.</a:t>
            </a:r>
            <a:endParaRPr sz="3200" dirty="0"/>
          </a:p>
        </p:txBody>
      </p:sp>
      <p:sp>
        <p:nvSpPr>
          <p:cNvPr id="317" name="Google Shape;317;p44"/>
          <p:cNvSpPr txBox="1">
            <a:spLocks noGrp="1"/>
          </p:cNvSpPr>
          <p:nvPr>
            <p:ph type="title"/>
          </p:nvPr>
        </p:nvSpPr>
        <p:spPr>
          <a:xfrm>
            <a:off x="741500" y="154133"/>
            <a:ext cx="10339200" cy="763600"/>
          </a:xfrm>
          <a:prstGeom prst="rect">
            <a:avLst/>
          </a:prstGeom>
        </p:spPr>
        <p:txBody>
          <a:bodyPr spcFirstLastPara="1" wrap="square" lIns="0" tIns="0" rIns="0" bIns="0" anchor="t" anchorCtr="0">
            <a:noAutofit/>
          </a:bodyPr>
          <a:lstStyle/>
          <a:p>
            <a:pPr>
              <a:buClr>
                <a:schemeClr val="dk1"/>
              </a:buClr>
              <a:buSzPts val="1100"/>
            </a:pPr>
            <a:r>
              <a:rPr lang="en" sz="3600" b="1" dirty="0">
                <a:solidFill>
                  <a:schemeClr val="bg1">
                    <a:lumMod val="75000"/>
                  </a:schemeClr>
                </a:solidFill>
              </a:rPr>
              <a:t>Future work</a:t>
            </a:r>
            <a:endParaRPr sz="3600" b="1" dirty="0">
              <a:solidFill>
                <a:schemeClr val="bg1">
                  <a:lumMod val="75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xmlns="" id="{4B2E699B-4B77-B62B-E0FE-4EADBB0EAA83}"/>
            </a:ext>
          </a:extLst>
        </p:cNvPr>
        <p:cNvGrpSpPr/>
        <p:nvPr/>
      </p:nvGrpSpPr>
      <p:grpSpPr>
        <a:xfrm>
          <a:off x="0" y="0"/>
          <a:ext cx="0" cy="0"/>
          <a:chOff x="0" y="0"/>
          <a:chExt cx="0" cy="0"/>
        </a:xfrm>
      </p:grpSpPr>
      <p:sp>
        <p:nvSpPr>
          <p:cNvPr id="84" name="Google Shape;84;p10">
            <a:extLst>
              <a:ext uri="{FF2B5EF4-FFF2-40B4-BE49-F238E27FC236}">
                <a16:creationId xmlns:a16="http://schemas.microsoft.com/office/drawing/2014/main" xmlns="" id="{87779B46-4D64-C7DD-18CF-E6906B28C373}"/>
              </a:ext>
            </a:extLst>
          </p:cNvPr>
          <p:cNvSpPr txBox="1">
            <a:spLocks noGrp="1"/>
          </p:cNvSpPr>
          <p:nvPr>
            <p:ph type="body" idx="1"/>
          </p:nvPr>
        </p:nvSpPr>
        <p:spPr>
          <a:xfrm>
            <a:off x="348300" y="2859152"/>
            <a:ext cx="11495400" cy="903380"/>
          </a:xfrm>
          <a:prstGeom prst="rect">
            <a:avLst/>
          </a:prstGeom>
        </p:spPr>
        <p:txBody>
          <a:bodyPr spcFirstLastPara="1" wrap="square" lIns="91425" tIns="45700" rIns="91425" bIns="45700" anchor="t" anchorCtr="0">
            <a:noAutofit/>
          </a:bodyPr>
          <a:lstStyle/>
          <a:p>
            <a:pPr marL="457200" lvl="0" indent="-406400" algn="ctr" rtl="0">
              <a:spcBef>
                <a:spcPts val="1000"/>
              </a:spcBef>
              <a:spcAft>
                <a:spcPts val="0"/>
              </a:spcAft>
              <a:buSzPts val="2800"/>
              <a:buChar char="❖"/>
            </a:pPr>
            <a:r>
              <a:rPr lang="es-MX" sz="3200" dirty="0" smtClean="0"/>
              <a:t>Alexia </a:t>
            </a:r>
            <a:r>
              <a:rPr lang="es-MX" sz="3200" dirty="0" err="1" smtClean="0"/>
              <a:t>Tsouni</a:t>
            </a:r>
            <a:r>
              <a:rPr lang="es-MX" sz="3200" dirty="0" smtClean="0"/>
              <a:t>, NOA</a:t>
            </a:r>
            <a:endParaRPr sz="3200" dirty="0"/>
          </a:p>
        </p:txBody>
      </p:sp>
    </p:spTree>
    <p:extLst>
      <p:ext uri="{BB962C8B-B14F-4D97-AF65-F5344CB8AC3E}">
        <p14:creationId xmlns:p14="http://schemas.microsoft.com/office/powerpoint/2010/main" val="35643165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1A822402-FAB4-4DD2-9B17-24319E71AF1F}"/>
              </a:ext>
            </a:extLst>
          </p:cNvPr>
          <p:cNvPicPr>
            <a:picLocks noChangeAspect="1"/>
          </p:cNvPicPr>
          <p:nvPr/>
        </p:nvPicPr>
        <p:blipFill rotWithShape="1">
          <a:blip r:embed="rId2"/>
          <a:srcRect t="45094"/>
          <a:stretch/>
        </p:blipFill>
        <p:spPr>
          <a:xfrm>
            <a:off x="1290292" y="2300688"/>
            <a:ext cx="9611416" cy="1907267"/>
          </a:xfrm>
          <a:prstGeom prst="rect">
            <a:avLst/>
          </a:prstGeom>
        </p:spPr>
      </p:pic>
      <p:pic>
        <p:nvPicPr>
          <p:cNvPr id="3" name="Picture 2">
            <a:extLst>
              <a:ext uri="{FF2B5EF4-FFF2-40B4-BE49-F238E27FC236}">
                <a16:creationId xmlns:a16="http://schemas.microsoft.com/office/drawing/2014/main" xmlns="" id="{8119FF8F-D679-4402-A0DC-5CDFDFFD5657}"/>
              </a:ext>
            </a:extLst>
          </p:cNvPr>
          <p:cNvPicPr>
            <a:picLocks noChangeAspect="1"/>
          </p:cNvPicPr>
          <p:nvPr/>
        </p:nvPicPr>
        <p:blipFill>
          <a:blip r:embed="rId3"/>
          <a:stretch>
            <a:fillRect/>
          </a:stretch>
        </p:blipFill>
        <p:spPr>
          <a:xfrm>
            <a:off x="2631232" y="4358143"/>
            <a:ext cx="1902313" cy="1907267"/>
          </a:xfrm>
          <a:prstGeom prst="rect">
            <a:avLst/>
          </a:prstGeom>
        </p:spPr>
      </p:pic>
      <p:pic>
        <p:nvPicPr>
          <p:cNvPr id="1026" name="Picture 2">
            <a:extLst>
              <a:ext uri="{FF2B5EF4-FFF2-40B4-BE49-F238E27FC236}">
                <a16:creationId xmlns:a16="http://schemas.microsoft.com/office/drawing/2014/main" xmlns="" id="{19DD1B84-B32C-4A3C-B129-30DECCA489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2946" y="4681045"/>
            <a:ext cx="4362450" cy="10477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xmlns="" id="{16E4702C-8868-40FF-A4E6-4708C71F2023}"/>
              </a:ext>
            </a:extLst>
          </p:cNvPr>
          <p:cNvSpPr txBox="1"/>
          <p:nvPr/>
        </p:nvSpPr>
        <p:spPr>
          <a:xfrm>
            <a:off x="0" y="6593774"/>
            <a:ext cx="12192000" cy="369332"/>
          </a:xfrm>
          <a:prstGeom prst="rect">
            <a:avLst/>
          </a:prstGeom>
          <a:noFill/>
        </p:spPr>
        <p:txBody>
          <a:bodyPr wrap="square">
            <a:spAutoFit/>
          </a:bodyPr>
          <a:lstStyle/>
          <a:p>
            <a:pPr algn="ctr"/>
            <a:r>
              <a:rPr lang="el-GR" dirty="0">
                <a:hlinkClick r:id="rId5"/>
              </a:rPr>
              <a:t>http://beyond-eocenter.eu/index.php/news-events/763-workshop-copernicus-beyond</a:t>
            </a:r>
            <a:r>
              <a:rPr lang="en-US" dirty="0"/>
              <a:t> </a:t>
            </a:r>
            <a:endParaRPr lang="el-GR" dirty="0"/>
          </a:p>
        </p:txBody>
      </p:sp>
      <p:sp>
        <p:nvSpPr>
          <p:cNvPr id="4" name="Rectangle 2">
            <a:extLst>
              <a:ext uri="{FF2B5EF4-FFF2-40B4-BE49-F238E27FC236}">
                <a16:creationId xmlns:a16="http://schemas.microsoft.com/office/drawing/2014/main" xmlns="" id="{24AAB362-C55D-4CFB-9A76-80988B01E066}"/>
              </a:ext>
            </a:extLst>
          </p:cNvPr>
          <p:cNvSpPr>
            <a:spLocks noChangeArrowheads="1"/>
          </p:cNvSpPr>
          <p:nvPr/>
        </p:nvSpPr>
        <p:spPr bwMode="auto">
          <a:xfrm>
            <a:off x="2556588" y="-41715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l-GR"/>
          </a:p>
        </p:txBody>
      </p:sp>
      <p:pic>
        <p:nvPicPr>
          <p:cNvPr id="2049" name="image3.png">
            <a:extLst>
              <a:ext uri="{FF2B5EF4-FFF2-40B4-BE49-F238E27FC236}">
                <a16:creationId xmlns:a16="http://schemas.microsoft.com/office/drawing/2014/main" xmlns="" id="{57C2BF80-353F-4E55-8700-9DF0E3B9FE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680" y="1062349"/>
            <a:ext cx="11100294" cy="1296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a:extLst>
              <a:ext uri="{FF2B5EF4-FFF2-40B4-BE49-F238E27FC236}">
                <a16:creationId xmlns:a16="http://schemas.microsoft.com/office/drawing/2014/main" xmlns="" id="{EB4F2B48-C21D-4FF3-AB6A-F44AAA632A55}"/>
              </a:ext>
            </a:extLst>
          </p:cNvPr>
          <p:cNvSpPr>
            <a:spLocks noChangeArrowheads="1"/>
          </p:cNvSpPr>
          <p:nvPr/>
        </p:nvSpPr>
        <p:spPr bwMode="auto">
          <a:xfrm>
            <a:off x="2556588" y="4004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l-GR"/>
          </a:p>
        </p:txBody>
      </p:sp>
    </p:spTree>
    <p:extLst>
      <p:ext uri="{BB962C8B-B14F-4D97-AF65-F5344CB8AC3E}">
        <p14:creationId xmlns:p14="http://schemas.microsoft.com/office/powerpoint/2010/main" val="37504047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439"/>
          <a:stretch/>
        </p:blipFill>
        <p:spPr>
          <a:xfrm>
            <a:off x="2152650" y="0"/>
            <a:ext cx="10039350" cy="6858000"/>
          </a:xfrm>
          <a:prstGeom prst="rect">
            <a:avLst/>
          </a:prstGeom>
        </p:spPr>
      </p:pic>
      <p:sp>
        <p:nvSpPr>
          <p:cNvPr id="3" name="Rectangle 2"/>
          <p:cNvSpPr/>
          <p:nvPr/>
        </p:nvSpPr>
        <p:spPr>
          <a:xfrm>
            <a:off x="52748" y="178097"/>
            <a:ext cx="2099902" cy="2308324"/>
          </a:xfrm>
          <a:prstGeom prst="rect">
            <a:avLst/>
          </a:prstGeom>
          <a:noFill/>
        </p:spPr>
        <p:txBody>
          <a:bodyPr wrap="square" lIns="91440" tIns="45720" rIns="91440" bIns="45720">
            <a:spAutoFit/>
          </a:bodyPr>
          <a:lstStyle/>
          <a:p>
            <a:pPr algn="ctr"/>
            <a:r>
              <a:rPr lang="en-US" sz="1600" b="1" dirty="0">
                <a:ln w="0"/>
                <a:effectLst>
                  <a:outerShdw blurRad="38100" dist="19050" dir="2700000" algn="tl" rotWithShape="0">
                    <a:schemeClr val="dk1">
                      <a:alpha val="40000"/>
                    </a:schemeClr>
                  </a:outerShdw>
                </a:effectLst>
              </a:rPr>
              <a:t>NOA/BEYOND</a:t>
            </a:r>
          </a:p>
          <a:p>
            <a:pPr algn="ctr"/>
            <a:r>
              <a:rPr lang="en-US" sz="1600" b="1" dirty="0" err="1">
                <a:ln w="0"/>
                <a:effectLst>
                  <a:outerShdw blurRad="38100" dist="19050" dir="2700000" algn="tl" rotWithShape="0">
                    <a:schemeClr val="dk1">
                      <a:alpha val="40000"/>
                    </a:schemeClr>
                  </a:outerShdw>
                </a:effectLst>
              </a:rPr>
              <a:t>FloodHub</a:t>
            </a:r>
            <a:r>
              <a:rPr lang="en-US" sz="1600" b="1" dirty="0">
                <a:ln w="0"/>
                <a:effectLst>
                  <a:outerShdw blurRad="38100" dist="19050" dir="2700000" algn="tl" rotWithShape="0">
                    <a:schemeClr val="dk1">
                      <a:alpha val="40000"/>
                    </a:schemeClr>
                  </a:outerShdw>
                </a:effectLst>
              </a:rPr>
              <a:t> service</a:t>
            </a:r>
          </a:p>
          <a:p>
            <a:pPr algn="ctr"/>
            <a:endParaRPr lang="en-US" sz="1600" b="1" dirty="0">
              <a:ln w="0"/>
              <a:effectLst>
                <a:outerShdw blurRad="38100" dist="19050" dir="2700000" algn="tl" rotWithShape="0">
                  <a:schemeClr val="dk1">
                    <a:alpha val="40000"/>
                  </a:schemeClr>
                </a:outerShdw>
              </a:effectLst>
            </a:endParaRPr>
          </a:p>
          <a:p>
            <a:pPr algn="ctr"/>
            <a:r>
              <a:rPr lang="en-US" sz="1600" b="1" dirty="0">
                <a:ln w="0"/>
                <a:effectLst>
                  <a:outerShdw blurRad="38100" dist="19050" dir="2700000" algn="tl" rotWithShape="0">
                    <a:schemeClr val="dk1">
                      <a:alpha val="40000"/>
                    </a:schemeClr>
                  </a:outerShdw>
                </a:effectLst>
              </a:rPr>
              <a:t>Sentinel-1</a:t>
            </a:r>
          </a:p>
          <a:p>
            <a:pPr algn="ctr"/>
            <a:r>
              <a:rPr lang="en-US" sz="1600" b="1" dirty="0">
                <a:ln w="0"/>
                <a:effectLst>
                  <a:outerShdw blurRad="38100" dist="19050" dir="2700000" algn="tl" rotWithShape="0">
                    <a:schemeClr val="dk1">
                      <a:alpha val="40000"/>
                    </a:schemeClr>
                  </a:outerShdw>
                </a:effectLst>
              </a:rPr>
              <a:t>diachronic flood</a:t>
            </a:r>
          </a:p>
          <a:p>
            <a:pPr algn="ctr"/>
            <a:r>
              <a:rPr lang="en-US" sz="1600" b="1" dirty="0">
                <a:ln w="0"/>
                <a:effectLst>
                  <a:outerShdw blurRad="38100" dist="19050" dir="2700000" algn="tl" rotWithShape="0">
                    <a:schemeClr val="dk1">
                      <a:alpha val="40000"/>
                    </a:schemeClr>
                  </a:outerShdw>
                </a:effectLst>
              </a:rPr>
              <a:t>mapping</a:t>
            </a:r>
          </a:p>
          <a:p>
            <a:pPr algn="ctr"/>
            <a:r>
              <a:rPr lang="en-US" sz="1600" b="1" dirty="0">
                <a:ln w="0"/>
                <a:effectLst>
                  <a:outerShdw blurRad="38100" dist="19050" dir="2700000" algn="tl" rotWithShape="0">
                    <a:schemeClr val="dk1">
                      <a:alpha val="40000"/>
                    </a:schemeClr>
                  </a:outerShdw>
                </a:effectLst>
              </a:rPr>
              <a:t>(automated</a:t>
            </a:r>
          </a:p>
          <a:p>
            <a:pPr algn="ctr"/>
            <a:r>
              <a:rPr lang="en-US" sz="1600" b="1" dirty="0">
                <a:ln w="0"/>
                <a:effectLst>
                  <a:outerShdw blurRad="38100" dist="19050" dir="2700000" algn="tl" rotWithShape="0">
                    <a:schemeClr val="dk1">
                      <a:alpha val="40000"/>
                    </a:schemeClr>
                  </a:outerShdw>
                </a:effectLst>
              </a:rPr>
              <a:t>processing </a:t>
            </a:r>
          </a:p>
          <a:p>
            <a:pPr algn="ctr"/>
            <a:r>
              <a:rPr lang="en-US" sz="1600" b="1" dirty="0">
                <a:ln w="0"/>
                <a:effectLst>
                  <a:outerShdw blurRad="38100" dist="19050" dir="2700000" algn="tl" rotWithShape="0">
                    <a:schemeClr val="dk1">
                      <a:alpha val="40000"/>
                    </a:schemeClr>
                  </a:outerShdw>
                </a:effectLst>
              </a:rPr>
              <a:t>since 2018)</a:t>
            </a:r>
          </a:p>
        </p:txBody>
      </p:sp>
      <p:pic>
        <p:nvPicPr>
          <p:cNvPr id="4" name="Google Shape;304;g32c6ebaa871_0_0">
            <a:extLst>
              <a:ext uri="{FF2B5EF4-FFF2-40B4-BE49-F238E27FC236}">
                <a16:creationId xmlns:a16="http://schemas.microsoft.com/office/drawing/2014/main" xmlns="" id="{A4F304F9-8BA9-449B-AA6F-FA1C89313B63}"/>
              </a:ext>
            </a:extLst>
          </p:cNvPr>
          <p:cNvPicPr preferRelativeResize="0"/>
          <p:nvPr/>
        </p:nvPicPr>
        <p:blipFill>
          <a:blip r:embed="rId3">
            <a:alphaModFix/>
          </a:blip>
          <a:stretch>
            <a:fillRect/>
          </a:stretch>
        </p:blipFill>
        <p:spPr>
          <a:xfrm>
            <a:off x="0" y="2752724"/>
            <a:ext cx="2228850" cy="3876675"/>
          </a:xfrm>
          <a:prstGeom prst="rect">
            <a:avLst/>
          </a:prstGeom>
          <a:noFill/>
          <a:ln>
            <a:noFill/>
          </a:ln>
        </p:spPr>
      </p:pic>
    </p:spTree>
    <p:extLst>
      <p:ext uri="{BB962C8B-B14F-4D97-AF65-F5344CB8AC3E}">
        <p14:creationId xmlns:p14="http://schemas.microsoft.com/office/powerpoint/2010/main" val="1465864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D6E6C9E-6B59-2DBC-27D9-D31AF5C1B6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D9BD4EED-DFC0-011E-7A86-BE5EF142E216}"/>
              </a:ext>
            </a:extLst>
          </p:cNvPr>
          <p:cNvSpPr>
            <a:spLocks noGrp="1"/>
          </p:cNvSpPr>
          <p:nvPr>
            <p:ph type="title"/>
          </p:nvPr>
        </p:nvSpPr>
        <p:spPr>
          <a:xfrm>
            <a:off x="170547" y="308557"/>
            <a:ext cx="6911609" cy="544828"/>
          </a:xfrm>
        </p:spPr>
        <p:txBody>
          <a:bodyPr/>
          <a:lstStyle/>
          <a:p>
            <a:r>
              <a:rPr lang="en-US" sz="2400" b="1" dirty="0">
                <a:solidFill>
                  <a:schemeClr val="bg1">
                    <a:lumMod val="85000"/>
                  </a:schemeClr>
                </a:solidFill>
                <a:effectLst>
                  <a:outerShdw blurRad="38100" dist="38100" dir="2700000" algn="tl">
                    <a:srgbClr val="000000">
                      <a:alpha val="43137"/>
                    </a:srgbClr>
                  </a:outerShdw>
                </a:effectLst>
              </a:rPr>
              <a:t>RSS-Hydro’s FloodSENS satellite EO ML model</a:t>
            </a:r>
          </a:p>
        </p:txBody>
      </p:sp>
      <p:sp>
        <p:nvSpPr>
          <p:cNvPr id="7" name="TextBox 6">
            <a:extLst>
              <a:ext uri="{FF2B5EF4-FFF2-40B4-BE49-F238E27FC236}">
                <a16:creationId xmlns:a16="http://schemas.microsoft.com/office/drawing/2014/main" xmlns="" id="{0C7A95EC-6B57-D93C-3B83-CA03069D226B}"/>
              </a:ext>
            </a:extLst>
          </p:cNvPr>
          <p:cNvSpPr txBox="1"/>
          <p:nvPr/>
        </p:nvSpPr>
        <p:spPr>
          <a:xfrm>
            <a:off x="89862" y="1175490"/>
            <a:ext cx="4998720" cy="5062924"/>
          </a:xfrm>
          <a:prstGeom prst="rect">
            <a:avLst/>
          </a:prstGeom>
          <a:noFill/>
        </p:spPr>
        <p:txBody>
          <a:bodyPr wrap="square">
            <a:spAutoFit/>
          </a:bodyPr>
          <a:lstStyle/>
          <a:p>
            <a:pPr marL="228594" indent="-228594" defTabSz="1219170">
              <a:buFont typeface="Arial" panose="020B0604020202020204" pitchFamily="34" charset="0"/>
              <a:buChar char="•"/>
              <a:defRPr/>
            </a:pPr>
            <a:r>
              <a:rPr lang="en-US" sz="1700" dirty="0"/>
              <a:t>Maps flooded areas even with cloud cover by using machine learning to reconstruct obscured regions.</a:t>
            </a:r>
          </a:p>
          <a:p>
            <a:pPr marL="228594" indent="-228594" defTabSz="1219170">
              <a:buFont typeface="Arial" panose="020B0604020202020204" pitchFamily="34" charset="0"/>
              <a:buChar char="•"/>
              <a:defRPr/>
            </a:pPr>
            <a:r>
              <a:rPr lang="en-US" sz="1700" dirty="0"/>
              <a:t>E</a:t>
            </a:r>
            <a:r>
              <a:rPr lang="en-US" sz="1700" dirty="0" err="1"/>
              <a:t>nhances</a:t>
            </a:r>
            <a:r>
              <a:rPr lang="en-US" sz="1700" dirty="0"/>
              <a:t> flood detection accuracy by integrating diverse Earth Observation data, including optical imagery and DEM-derived information, and more recently looking at full multi-mission data integration and downscaling.</a:t>
            </a:r>
          </a:p>
          <a:p>
            <a:pPr marL="228594" indent="-228594" defTabSz="1219170">
              <a:buFont typeface="Arial" panose="020B0604020202020204" pitchFamily="34" charset="0"/>
              <a:buChar char="•"/>
              <a:defRPr/>
            </a:pPr>
            <a:r>
              <a:rPr lang="en-US" sz="1700" dirty="0"/>
              <a:t>U</a:t>
            </a:r>
            <a:r>
              <a:rPr lang="en-US" sz="1700" dirty="0" err="1"/>
              <a:t>tilizes</a:t>
            </a:r>
            <a:r>
              <a:rPr lang="en-US" sz="1700" dirty="0"/>
              <a:t> a fully automated machine learning algorithm for efficient processing and continuous improvement in flood mapping.</a:t>
            </a:r>
          </a:p>
          <a:p>
            <a:pPr marL="228594" indent="-228594" defTabSz="1219170">
              <a:buFont typeface="Arial" panose="020B0604020202020204" pitchFamily="34" charset="0"/>
              <a:buChar char="•"/>
              <a:defRPr/>
            </a:pPr>
            <a:r>
              <a:rPr lang="en-US" sz="1700" dirty="0"/>
              <a:t>Trained on extensive data, FloodSENS achieves consistent accuracy and demonstrates its ability to reliably map floods across various global environments.</a:t>
            </a:r>
          </a:p>
          <a:p>
            <a:pPr marL="228594" indent="-228594" defTabSz="1219170">
              <a:buFont typeface="Arial" panose="020B0604020202020204" pitchFamily="34" charset="0"/>
              <a:buChar char="•"/>
              <a:defRPr/>
            </a:pPr>
            <a:r>
              <a:rPr lang="en-US" sz="1700" dirty="0"/>
              <a:t>Offers customizable map features, including flood depth and uncertainty, and leverages 3D visualization for enhanced understanding of flood impacts.</a:t>
            </a:r>
          </a:p>
        </p:txBody>
      </p:sp>
      <p:sp>
        <p:nvSpPr>
          <p:cNvPr id="4" name="TextBox 3">
            <a:extLst>
              <a:ext uri="{FF2B5EF4-FFF2-40B4-BE49-F238E27FC236}">
                <a16:creationId xmlns:a16="http://schemas.microsoft.com/office/drawing/2014/main" xmlns="" id="{A7784DBD-28C2-BE9D-2B7C-A04B120BAC81}"/>
              </a:ext>
            </a:extLst>
          </p:cNvPr>
          <p:cNvSpPr txBox="1"/>
          <p:nvPr/>
        </p:nvSpPr>
        <p:spPr>
          <a:xfrm>
            <a:off x="-69293" y="6560519"/>
            <a:ext cx="11850907" cy="338554"/>
          </a:xfrm>
          <a:prstGeom prst="rect">
            <a:avLst/>
          </a:prstGeom>
          <a:noFill/>
        </p:spPr>
        <p:txBody>
          <a:bodyPr wrap="square">
            <a:spAutoFit/>
          </a:bodyPr>
          <a:lstStyle/>
          <a:p>
            <a:r>
              <a:rPr lang="en-US" sz="1600" dirty="0">
                <a:hlinkClick r:id="rId2"/>
              </a:rPr>
              <a:t>https://www.innovationnewsnetwork.com/partner/floodsens-enhancing-disaster-resilience-through-ai-powered-flood-mapping/</a:t>
            </a:r>
            <a:r>
              <a:rPr lang="en-US" sz="1600" dirty="0"/>
              <a:t> </a:t>
            </a:r>
          </a:p>
        </p:txBody>
      </p:sp>
      <p:pic>
        <p:nvPicPr>
          <p:cNvPr id="6" name="Picture 5">
            <a:extLst>
              <a:ext uri="{FF2B5EF4-FFF2-40B4-BE49-F238E27FC236}">
                <a16:creationId xmlns:a16="http://schemas.microsoft.com/office/drawing/2014/main" xmlns="" id="{FF60715C-F041-8E29-CB08-DA3AC290E985}"/>
              </a:ext>
            </a:extLst>
          </p:cNvPr>
          <p:cNvPicPr>
            <a:picLocks noChangeAspect="1"/>
          </p:cNvPicPr>
          <p:nvPr/>
        </p:nvPicPr>
        <p:blipFill>
          <a:blip r:embed="rId3"/>
          <a:stretch>
            <a:fillRect/>
          </a:stretch>
        </p:blipFill>
        <p:spPr>
          <a:xfrm>
            <a:off x="9378398" y="1005072"/>
            <a:ext cx="859884" cy="833177"/>
          </a:xfrm>
          <a:prstGeom prst="rect">
            <a:avLst/>
          </a:prstGeom>
        </p:spPr>
      </p:pic>
      <p:pic>
        <p:nvPicPr>
          <p:cNvPr id="9" name="Picture 8">
            <a:extLst>
              <a:ext uri="{FF2B5EF4-FFF2-40B4-BE49-F238E27FC236}">
                <a16:creationId xmlns:a16="http://schemas.microsoft.com/office/drawing/2014/main" xmlns="" id="{A9644D5D-FDAC-E728-2175-BDF69351A21A}"/>
              </a:ext>
            </a:extLst>
          </p:cNvPr>
          <p:cNvPicPr>
            <a:picLocks noChangeAspect="1"/>
          </p:cNvPicPr>
          <p:nvPr/>
        </p:nvPicPr>
        <p:blipFill>
          <a:blip r:embed="rId4"/>
          <a:stretch>
            <a:fillRect/>
          </a:stretch>
        </p:blipFill>
        <p:spPr>
          <a:xfrm>
            <a:off x="8038421" y="891312"/>
            <a:ext cx="1172040" cy="937632"/>
          </a:xfrm>
          <a:prstGeom prst="rect">
            <a:avLst/>
          </a:prstGeom>
        </p:spPr>
      </p:pic>
      <p:pic>
        <p:nvPicPr>
          <p:cNvPr id="11" name="Picture 10">
            <a:extLst>
              <a:ext uri="{FF2B5EF4-FFF2-40B4-BE49-F238E27FC236}">
                <a16:creationId xmlns:a16="http://schemas.microsoft.com/office/drawing/2014/main" xmlns="" id="{B66260F3-D3ED-C4BA-E701-DA8E3B65BFED}"/>
              </a:ext>
            </a:extLst>
          </p:cNvPr>
          <p:cNvPicPr>
            <a:picLocks noChangeAspect="1"/>
          </p:cNvPicPr>
          <p:nvPr/>
        </p:nvPicPr>
        <p:blipFill>
          <a:blip r:embed="rId5"/>
          <a:stretch>
            <a:fillRect/>
          </a:stretch>
        </p:blipFill>
        <p:spPr>
          <a:xfrm>
            <a:off x="10570409" y="1182000"/>
            <a:ext cx="1406733" cy="562693"/>
          </a:xfrm>
          <a:prstGeom prst="rect">
            <a:avLst/>
          </a:prstGeom>
        </p:spPr>
      </p:pic>
      <p:pic>
        <p:nvPicPr>
          <p:cNvPr id="13" name="Picture 12">
            <a:extLst>
              <a:ext uri="{FF2B5EF4-FFF2-40B4-BE49-F238E27FC236}">
                <a16:creationId xmlns:a16="http://schemas.microsoft.com/office/drawing/2014/main" xmlns="" id="{E44C4510-0F66-463D-6029-287836A447C9}"/>
              </a:ext>
            </a:extLst>
          </p:cNvPr>
          <p:cNvPicPr>
            <a:picLocks noChangeAspect="1"/>
          </p:cNvPicPr>
          <p:nvPr/>
        </p:nvPicPr>
        <p:blipFill>
          <a:blip r:embed="rId6"/>
          <a:stretch>
            <a:fillRect/>
          </a:stretch>
        </p:blipFill>
        <p:spPr>
          <a:xfrm>
            <a:off x="5424457" y="1771164"/>
            <a:ext cx="6722651" cy="4686020"/>
          </a:xfrm>
          <a:prstGeom prst="rect">
            <a:avLst/>
          </a:prstGeom>
        </p:spPr>
      </p:pic>
    </p:spTree>
    <p:extLst>
      <p:ext uri="{BB962C8B-B14F-4D97-AF65-F5344CB8AC3E}">
        <p14:creationId xmlns:p14="http://schemas.microsoft.com/office/powerpoint/2010/main" val="37362574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9AB0DAE1-5EDE-412F-B999-E55C7552C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65146" cy="2298048"/>
          </a:xfrm>
          <a:prstGeom prst="rect">
            <a:avLst/>
          </a:prstGeom>
        </p:spPr>
      </p:pic>
      <p:pic>
        <p:nvPicPr>
          <p:cNvPr id="7" name="Picture 6">
            <a:extLst>
              <a:ext uri="{FF2B5EF4-FFF2-40B4-BE49-F238E27FC236}">
                <a16:creationId xmlns:a16="http://schemas.microsoft.com/office/drawing/2014/main" xmlns="" id="{E26FC01C-3720-4592-A1BD-606AE7ABD8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54" y="2383422"/>
            <a:ext cx="3093400" cy="2061752"/>
          </a:xfrm>
          <a:prstGeom prst="rect">
            <a:avLst/>
          </a:prstGeom>
        </p:spPr>
      </p:pic>
      <p:sp>
        <p:nvSpPr>
          <p:cNvPr id="10" name="TextBox 9">
            <a:extLst>
              <a:ext uri="{FF2B5EF4-FFF2-40B4-BE49-F238E27FC236}">
                <a16:creationId xmlns:a16="http://schemas.microsoft.com/office/drawing/2014/main" xmlns="" id="{C8FB65BE-09BE-4CDA-ABC6-03B56CA6EF8D}"/>
              </a:ext>
            </a:extLst>
          </p:cNvPr>
          <p:cNvSpPr txBox="1"/>
          <p:nvPr/>
        </p:nvSpPr>
        <p:spPr>
          <a:xfrm>
            <a:off x="3090961" y="94069"/>
            <a:ext cx="3194722" cy="2300694"/>
          </a:xfrm>
          <a:prstGeom prst="rect">
            <a:avLst/>
          </a:prstGeom>
          <a:solidFill>
            <a:schemeClr val="bg1"/>
          </a:solidFill>
        </p:spPr>
        <p:txBody>
          <a:bodyPr wrap="square">
            <a:spAutoFit/>
          </a:bodyPr>
          <a:lstStyle/>
          <a:p>
            <a:pPr>
              <a:lnSpc>
                <a:spcPct val="115000"/>
              </a:lnSpc>
              <a:spcBef>
                <a:spcPts val="1200"/>
              </a:spcBef>
              <a:spcAft>
                <a:spcPts val="1200"/>
              </a:spcAft>
            </a:pPr>
            <a:r>
              <a:rPr lang="en-US" sz="1800" dirty="0">
                <a:effectLst/>
                <a:latin typeface="Verdana" panose="020B0604030504040204" pitchFamily="34" charset="0"/>
                <a:ea typeface="Verdana" panose="020B0604030504040204" pitchFamily="34" charset="0"/>
                <a:cs typeface="Verdana" panose="020B0604030504040204" pitchFamily="34" charset="0"/>
              </a:rPr>
              <a:t>Dr. Haris KONTOES, Research Director of IAASARS/NOA, Operational Unit BEYOND Center for Earth Observation Research and Satellite Remote Sensing</a:t>
            </a:r>
            <a:endParaRPr lang="el-GR" sz="2400" dirty="0">
              <a:effectLst/>
              <a:latin typeface="Calibri" panose="020F0502020204030204" pitchFamily="34" charset="0"/>
              <a:ea typeface="Calibri" panose="020F0502020204030204" pitchFamily="34" charset="0"/>
            </a:endParaRPr>
          </a:p>
        </p:txBody>
      </p:sp>
      <p:sp>
        <p:nvSpPr>
          <p:cNvPr id="12" name="TextBox 11">
            <a:extLst>
              <a:ext uri="{FF2B5EF4-FFF2-40B4-BE49-F238E27FC236}">
                <a16:creationId xmlns:a16="http://schemas.microsoft.com/office/drawing/2014/main" xmlns="" id="{739F8E6C-A4B8-42A0-AB11-6164AA18B51B}"/>
              </a:ext>
            </a:extLst>
          </p:cNvPr>
          <p:cNvSpPr txBox="1"/>
          <p:nvPr/>
        </p:nvSpPr>
        <p:spPr>
          <a:xfrm>
            <a:off x="3090960" y="2627350"/>
            <a:ext cx="3309839" cy="1854610"/>
          </a:xfrm>
          <a:prstGeom prst="rect">
            <a:avLst/>
          </a:prstGeom>
          <a:noFill/>
        </p:spPr>
        <p:txBody>
          <a:bodyPr wrap="square">
            <a:spAutoFit/>
          </a:bodyPr>
          <a:lstStyle/>
          <a:p>
            <a:pPr>
              <a:lnSpc>
                <a:spcPct val="107000"/>
              </a:lnSpc>
              <a:spcAft>
                <a:spcPts val="800"/>
              </a:spcAft>
            </a:pPr>
            <a:r>
              <a:rPr lang="en-US" sz="1800" dirty="0">
                <a:effectLst/>
                <a:latin typeface="Verdana" panose="020B0604030504040204" pitchFamily="34" charset="0"/>
                <a:ea typeface="Verdana" panose="020B0604030504040204" pitchFamily="34" charset="0"/>
                <a:cs typeface="Verdana" panose="020B0604030504040204" pitchFamily="34" charset="0"/>
              </a:rPr>
              <a:t>Mr. </a:t>
            </a:r>
            <a:r>
              <a:rPr lang="en-US" sz="1800" dirty="0" err="1">
                <a:effectLst/>
                <a:latin typeface="Verdana" panose="020B0604030504040204" pitchFamily="34" charset="0"/>
                <a:ea typeface="Verdana" panose="020B0604030504040204" pitchFamily="34" charset="0"/>
                <a:cs typeface="Verdana" panose="020B0604030504040204" pitchFamily="34" charset="0"/>
              </a:rPr>
              <a:t>Venetidis</a:t>
            </a:r>
            <a:r>
              <a:rPr lang="en-US" sz="1800" dirty="0">
                <a:effectLst/>
                <a:latin typeface="Verdana" panose="020B0604030504040204" pitchFamily="34" charset="0"/>
                <a:ea typeface="Verdana" panose="020B0604030504040204" pitchFamily="34" charset="0"/>
                <a:cs typeface="Verdana" panose="020B0604030504040204" pitchFamily="34" charset="0"/>
              </a:rPr>
              <a:t> Konstantinos, Thematic Deputy Regional Governor for Civil Protection, Climate Change Impacts, Infrastructure and Projects</a:t>
            </a:r>
            <a:endParaRPr lang="el-GR" sz="2400" dirty="0">
              <a:effectLst/>
              <a:latin typeface="Calibri" panose="020F0502020204030204" pitchFamily="34" charset="0"/>
              <a:ea typeface="Calibri" panose="020F0502020204030204" pitchFamily="34" charset="0"/>
            </a:endParaRPr>
          </a:p>
        </p:txBody>
      </p:sp>
      <p:sp>
        <p:nvSpPr>
          <p:cNvPr id="14" name="TextBox 13">
            <a:extLst>
              <a:ext uri="{FF2B5EF4-FFF2-40B4-BE49-F238E27FC236}">
                <a16:creationId xmlns:a16="http://schemas.microsoft.com/office/drawing/2014/main" xmlns="" id="{D4A28688-3620-4641-A07F-37E21A5C52F2}"/>
              </a:ext>
            </a:extLst>
          </p:cNvPr>
          <p:cNvSpPr txBox="1"/>
          <p:nvPr/>
        </p:nvSpPr>
        <p:spPr>
          <a:xfrm>
            <a:off x="3090959" y="4831814"/>
            <a:ext cx="3194721" cy="1754326"/>
          </a:xfrm>
          <a:prstGeom prst="rect">
            <a:avLst/>
          </a:prstGeom>
          <a:noFill/>
        </p:spPr>
        <p:txBody>
          <a:bodyPr wrap="square">
            <a:spAutoFit/>
          </a:bodyPr>
          <a:lstStyle/>
          <a:p>
            <a:r>
              <a:rPr lang="en-US" sz="1800" dirty="0" err="1">
                <a:effectLst/>
                <a:latin typeface="Verdana" panose="020B0604030504040204" pitchFamily="34" charset="0"/>
                <a:ea typeface="Verdana" panose="020B0604030504040204" pitchFamily="34" charset="0"/>
                <a:cs typeface="Verdana" panose="020B0604030504040204" pitchFamily="34" charset="0"/>
              </a:rPr>
              <a:t>Mr</a:t>
            </a:r>
            <a:r>
              <a:rPr lang="el-GR" sz="1800" dirty="0">
                <a:effectLst/>
                <a:latin typeface="Verdana" panose="020B0604030504040204" pitchFamily="34" charset="0"/>
                <a:ea typeface="Verdana" panose="020B0604030504040204" pitchFamily="34" charset="0"/>
                <a:cs typeface="Verdana" panose="020B0604030504040204" pitchFamily="34" charset="0"/>
              </a:rPr>
              <a:t>. </a:t>
            </a:r>
            <a:r>
              <a:rPr lang="el-GR" sz="1800" dirty="0" err="1">
                <a:effectLst/>
                <a:latin typeface="Verdana" panose="020B0604030504040204" pitchFamily="34" charset="0"/>
                <a:ea typeface="Verdana" panose="020B0604030504040204" pitchFamily="34" charset="0"/>
                <a:cs typeface="Verdana" panose="020B0604030504040204" pitchFamily="34" charset="0"/>
              </a:rPr>
              <a:t>Elias</a:t>
            </a:r>
            <a:r>
              <a:rPr lang="el-GR" sz="1800" dirty="0">
                <a:effectLst/>
                <a:latin typeface="Verdana" panose="020B0604030504040204" pitchFamily="34" charset="0"/>
                <a:ea typeface="Verdana" panose="020B0604030504040204" pitchFamily="34" charset="0"/>
                <a:cs typeface="Verdana" panose="020B0604030504040204" pitchFamily="34" charset="0"/>
              </a:rPr>
              <a:t> </a:t>
            </a:r>
            <a:r>
              <a:rPr lang="el-GR" sz="1800" dirty="0" err="1">
                <a:effectLst/>
                <a:latin typeface="Verdana" panose="020B0604030504040204" pitchFamily="34" charset="0"/>
                <a:ea typeface="Verdana" panose="020B0604030504040204" pitchFamily="34" charset="0"/>
                <a:cs typeface="Verdana" panose="020B0604030504040204" pitchFamily="34" charset="0"/>
              </a:rPr>
              <a:t>Dasterides</a:t>
            </a:r>
            <a:r>
              <a:rPr lang="en-US" sz="1800" dirty="0">
                <a:effectLst/>
                <a:latin typeface="Verdana" panose="020B0604030504040204" pitchFamily="34" charset="0"/>
                <a:ea typeface="Verdana" panose="020B0604030504040204" pitchFamily="34" charset="0"/>
                <a:cs typeface="Verdana" panose="020B0604030504040204" pitchFamily="34" charset="0"/>
              </a:rPr>
              <a:t>,</a:t>
            </a:r>
            <a:r>
              <a:rPr lang="en-US" dirty="0">
                <a:latin typeface="Verdana" panose="020B0604030504040204" pitchFamily="34" charset="0"/>
                <a:ea typeface="Verdana" panose="020B0604030504040204" pitchFamily="34" charset="0"/>
                <a:cs typeface="Verdana" panose="020B0604030504040204" pitchFamily="34" charset="0"/>
              </a:rPr>
              <a:t> </a:t>
            </a:r>
            <a:r>
              <a:rPr lang="el-GR" sz="1800" dirty="0" err="1">
                <a:effectLst/>
                <a:latin typeface="Verdana" panose="020B0604030504040204" pitchFamily="34" charset="0"/>
                <a:ea typeface="Verdana" panose="020B0604030504040204" pitchFamily="34" charset="0"/>
                <a:cs typeface="Verdana" panose="020B0604030504040204" pitchFamily="34" charset="0"/>
              </a:rPr>
              <a:t>Deputy</a:t>
            </a:r>
            <a:r>
              <a:rPr lang="el-GR" sz="1800" dirty="0">
                <a:effectLst/>
                <a:latin typeface="Verdana" panose="020B0604030504040204" pitchFamily="34" charset="0"/>
                <a:ea typeface="Verdana" panose="020B0604030504040204" pitchFamily="34" charset="0"/>
                <a:cs typeface="Verdana" panose="020B0604030504040204" pitchFamily="34" charset="0"/>
              </a:rPr>
              <a:t> </a:t>
            </a:r>
            <a:r>
              <a:rPr lang="el-GR" sz="1800" dirty="0" err="1">
                <a:effectLst/>
                <a:latin typeface="Verdana" panose="020B0604030504040204" pitchFamily="34" charset="0"/>
                <a:ea typeface="Verdana" panose="020B0604030504040204" pitchFamily="34" charset="0"/>
                <a:cs typeface="Verdana" panose="020B0604030504040204" pitchFamily="34" charset="0"/>
              </a:rPr>
              <a:t>Mayor</a:t>
            </a:r>
            <a:r>
              <a:rPr lang="el-GR" sz="1800" dirty="0">
                <a:effectLst/>
                <a:latin typeface="Verdana" panose="020B0604030504040204" pitchFamily="34" charset="0"/>
                <a:ea typeface="Verdana" panose="020B0604030504040204" pitchFamily="34" charset="0"/>
                <a:cs typeface="Verdana" panose="020B0604030504040204" pitchFamily="34" charset="0"/>
              </a:rPr>
              <a:t> of Social </a:t>
            </a:r>
            <a:r>
              <a:rPr lang="el-GR" sz="1800" dirty="0" err="1">
                <a:effectLst/>
                <a:latin typeface="Verdana" panose="020B0604030504040204" pitchFamily="34" charset="0"/>
                <a:ea typeface="Verdana" panose="020B0604030504040204" pitchFamily="34" charset="0"/>
                <a:cs typeface="Verdana" panose="020B0604030504040204" pitchFamily="34" charset="0"/>
              </a:rPr>
              <a:t>Solidarity</a:t>
            </a:r>
            <a:r>
              <a:rPr lang="el-GR" sz="1800" dirty="0">
                <a:effectLst/>
                <a:latin typeface="Verdana" panose="020B0604030504040204" pitchFamily="34" charset="0"/>
                <a:ea typeface="Verdana" panose="020B0604030504040204" pitchFamily="34" charset="0"/>
                <a:cs typeface="Verdana" panose="020B0604030504040204" pitchFamily="34" charset="0"/>
              </a:rPr>
              <a:t>, </a:t>
            </a:r>
            <a:r>
              <a:rPr lang="el-GR" sz="1800" dirty="0" err="1">
                <a:effectLst/>
                <a:latin typeface="Verdana" panose="020B0604030504040204" pitchFamily="34" charset="0"/>
                <a:ea typeface="Verdana" panose="020B0604030504040204" pitchFamily="34" charset="0"/>
                <a:cs typeface="Verdana" panose="020B0604030504040204" pitchFamily="34" charset="0"/>
              </a:rPr>
              <a:t>Sports</a:t>
            </a:r>
            <a:r>
              <a:rPr lang="el-GR" sz="1800" dirty="0">
                <a:effectLst/>
                <a:latin typeface="Verdana" panose="020B0604030504040204" pitchFamily="34" charset="0"/>
                <a:ea typeface="Verdana" panose="020B0604030504040204" pitchFamily="34" charset="0"/>
                <a:cs typeface="Verdana" panose="020B0604030504040204" pitchFamily="34" charset="0"/>
              </a:rPr>
              <a:t> and Civil Protection</a:t>
            </a:r>
            <a:r>
              <a:rPr lang="en-US" sz="1800" dirty="0">
                <a:effectLst/>
                <a:latin typeface="Verdana" panose="020B0604030504040204" pitchFamily="34" charset="0"/>
                <a:ea typeface="Verdana" panose="020B0604030504040204" pitchFamily="34" charset="0"/>
                <a:cs typeface="Verdana" panose="020B0604030504040204" pitchFamily="34" charset="0"/>
              </a:rPr>
              <a:t>, Municipality of </a:t>
            </a:r>
            <a:r>
              <a:rPr lang="en-US" sz="1800" dirty="0" err="1">
                <a:effectLst/>
                <a:latin typeface="Verdana" panose="020B0604030504040204" pitchFamily="34" charset="0"/>
                <a:ea typeface="Verdana" panose="020B0604030504040204" pitchFamily="34" charset="0"/>
                <a:cs typeface="Verdana" panose="020B0604030504040204" pitchFamily="34" charset="0"/>
              </a:rPr>
              <a:t>Alexandroupoli</a:t>
            </a:r>
            <a:endParaRPr lang="el-GR" dirty="0"/>
          </a:p>
        </p:txBody>
      </p:sp>
      <p:pic>
        <p:nvPicPr>
          <p:cNvPr id="15" name="Picture 14">
            <a:extLst>
              <a:ext uri="{FF2B5EF4-FFF2-40B4-BE49-F238E27FC236}">
                <a16:creationId xmlns:a16="http://schemas.microsoft.com/office/drawing/2014/main" xmlns="" id="{41C135CC-047B-4DB0-8572-507754444C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 y="4559953"/>
            <a:ext cx="3065144" cy="2298048"/>
          </a:xfrm>
          <a:prstGeom prst="rect">
            <a:avLst/>
          </a:prstGeom>
        </p:spPr>
      </p:pic>
      <p:sp>
        <p:nvSpPr>
          <p:cNvPr id="18" name="TextBox 17">
            <a:extLst>
              <a:ext uri="{FF2B5EF4-FFF2-40B4-BE49-F238E27FC236}">
                <a16:creationId xmlns:a16="http://schemas.microsoft.com/office/drawing/2014/main" xmlns="" id="{D8A71944-9B3E-4637-B000-5A572115B9F4}"/>
              </a:ext>
            </a:extLst>
          </p:cNvPr>
          <p:cNvSpPr txBox="1"/>
          <p:nvPr/>
        </p:nvSpPr>
        <p:spPr>
          <a:xfrm>
            <a:off x="9426051" y="31424"/>
            <a:ext cx="2680224" cy="2031325"/>
          </a:xfrm>
          <a:prstGeom prst="rect">
            <a:avLst/>
          </a:prstGeom>
          <a:solidFill>
            <a:schemeClr val="bg1"/>
          </a:solidFill>
        </p:spPr>
        <p:txBody>
          <a:bodyPr wrap="square">
            <a:spAutoFit/>
          </a:bodyPr>
          <a:lstStyle/>
          <a:p>
            <a:r>
              <a:rPr lang="en-US" sz="1800" dirty="0">
                <a:effectLst/>
                <a:latin typeface="Verdana" panose="020B0604030504040204" pitchFamily="34" charset="0"/>
                <a:ea typeface="Verdana" panose="020B0604030504040204" pitchFamily="34" charset="0"/>
                <a:cs typeface="Verdana" panose="020B0604030504040204" pitchFamily="34" charset="0"/>
              </a:rPr>
              <a:t>Dr. </a:t>
            </a:r>
            <a:r>
              <a:rPr lang="en-US" sz="1800" dirty="0" err="1">
                <a:effectLst/>
                <a:latin typeface="Verdana" panose="020B0604030504040204" pitchFamily="34" charset="0"/>
                <a:ea typeface="Verdana" panose="020B0604030504040204" pitchFamily="34" charset="0"/>
                <a:cs typeface="Verdana" panose="020B0604030504040204" pitchFamily="34" charset="0"/>
              </a:rPr>
              <a:t>Kabas</a:t>
            </a:r>
            <a:r>
              <a:rPr lang="en-US" sz="1800" dirty="0">
                <a:effectLst/>
                <a:latin typeface="Verdana" panose="020B0604030504040204" pitchFamily="34" charset="0"/>
                <a:ea typeface="Verdana" panose="020B0604030504040204" pitchFamily="34" charset="0"/>
                <a:cs typeface="Verdana" panose="020B0604030504040204" pitchFamily="34" charset="0"/>
              </a:rPr>
              <a:t> N. George, Depute Head of Water Directorate, Eastern Macedonia - Thrace, Decentralized Administration of Macedonia - Thrace</a:t>
            </a:r>
            <a:endParaRPr lang="el-GR" dirty="0"/>
          </a:p>
        </p:txBody>
      </p:sp>
      <p:sp>
        <p:nvSpPr>
          <p:cNvPr id="20" name="TextBox 19">
            <a:extLst>
              <a:ext uri="{FF2B5EF4-FFF2-40B4-BE49-F238E27FC236}">
                <a16:creationId xmlns:a16="http://schemas.microsoft.com/office/drawing/2014/main" xmlns="" id="{D87D82C7-0773-4F13-8F94-4EA0650E2989}"/>
              </a:ext>
            </a:extLst>
          </p:cNvPr>
          <p:cNvSpPr txBox="1"/>
          <p:nvPr/>
        </p:nvSpPr>
        <p:spPr>
          <a:xfrm>
            <a:off x="9426051" y="2298048"/>
            <a:ext cx="2680224" cy="1754326"/>
          </a:xfrm>
          <a:prstGeom prst="rect">
            <a:avLst/>
          </a:prstGeom>
          <a:noFill/>
        </p:spPr>
        <p:txBody>
          <a:bodyPr wrap="square">
            <a:spAutoFit/>
          </a:bodyPr>
          <a:lstStyle/>
          <a:p>
            <a:r>
              <a:rPr lang="en-US" sz="1800" dirty="0">
                <a:effectLst/>
                <a:latin typeface="Verdana" panose="020B0604030504040204" pitchFamily="34" charset="0"/>
                <a:ea typeface="Verdana" panose="020B0604030504040204" pitchFamily="34" charset="0"/>
                <a:cs typeface="Verdana" panose="020B0604030504040204" pitchFamily="34" charset="0"/>
              </a:rPr>
              <a:t>Konstantinos </a:t>
            </a:r>
            <a:r>
              <a:rPr lang="en-US" sz="1800" dirty="0" err="1">
                <a:effectLst/>
                <a:latin typeface="Verdana" panose="020B0604030504040204" pitchFamily="34" charset="0"/>
                <a:ea typeface="Verdana" panose="020B0604030504040204" pitchFamily="34" charset="0"/>
                <a:cs typeface="Verdana" panose="020B0604030504040204" pitchFamily="34" charset="0"/>
              </a:rPr>
              <a:t>Houvardas</a:t>
            </a:r>
            <a:r>
              <a:rPr lang="en-US" sz="1800" dirty="0">
                <a:effectLst/>
                <a:latin typeface="Verdana" panose="020B0604030504040204" pitchFamily="34" charset="0"/>
                <a:ea typeface="Verdana" panose="020B0604030504040204" pitchFamily="34" charset="0"/>
                <a:cs typeface="Verdana" panose="020B0604030504040204" pitchFamily="34" charset="0"/>
              </a:rPr>
              <a:t>, Head of Civil Protection Department, Region of Eastern Macedonia and Thrace</a:t>
            </a:r>
            <a:endParaRPr lang="el-GR" dirty="0"/>
          </a:p>
        </p:txBody>
      </p:sp>
      <p:sp>
        <p:nvSpPr>
          <p:cNvPr id="22" name="TextBox 21">
            <a:extLst>
              <a:ext uri="{FF2B5EF4-FFF2-40B4-BE49-F238E27FC236}">
                <a16:creationId xmlns:a16="http://schemas.microsoft.com/office/drawing/2014/main" xmlns="" id="{054C0D4E-16AF-42BE-AE7E-74206D48F9A5}"/>
              </a:ext>
            </a:extLst>
          </p:cNvPr>
          <p:cNvSpPr txBox="1"/>
          <p:nvPr/>
        </p:nvSpPr>
        <p:spPr>
          <a:xfrm>
            <a:off x="9426051" y="4802024"/>
            <a:ext cx="2680224" cy="1477328"/>
          </a:xfrm>
          <a:prstGeom prst="rect">
            <a:avLst/>
          </a:prstGeom>
          <a:noFill/>
        </p:spPr>
        <p:txBody>
          <a:bodyPr wrap="square">
            <a:spAutoFit/>
          </a:bodyPr>
          <a:lstStyle/>
          <a:p>
            <a:r>
              <a:rPr lang="en-US" sz="1800" dirty="0">
                <a:effectLst/>
                <a:latin typeface="Verdana" panose="020B0604030504040204" pitchFamily="34" charset="0"/>
                <a:ea typeface="Verdana" panose="020B0604030504040204" pitchFamily="34" charset="0"/>
                <a:cs typeface="Verdana" panose="020B0604030504040204" pitchFamily="34" charset="0"/>
              </a:rPr>
              <a:t>Dimitris Manos, President of the Board, Hellenic Rescue Team, </a:t>
            </a:r>
            <a:r>
              <a:rPr lang="en-US" sz="1800" dirty="0" err="1">
                <a:effectLst/>
                <a:latin typeface="Verdana" panose="020B0604030504040204" pitchFamily="34" charset="0"/>
                <a:ea typeface="Verdana" panose="020B0604030504040204" pitchFamily="34" charset="0"/>
                <a:cs typeface="Verdana" panose="020B0604030504040204" pitchFamily="34" charset="0"/>
              </a:rPr>
              <a:t>Evros</a:t>
            </a:r>
            <a:r>
              <a:rPr lang="en-US" sz="1800" dirty="0">
                <a:effectLst/>
                <a:latin typeface="Verdana" panose="020B0604030504040204" pitchFamily="34" charset="0"/>
                <a:ea typeface="Verdana" panose="020B0604030504040204" pitchFamily="34" charset="0"/>
                <a:cs typeface="Verdana" panose="020B0604030504040204" pitchFamily="34" charset="0"/>
              </a:rPr>
              <a:t> Prefecture Branch</a:t>
            </a:r>
            <a:endParaRPr lang="el-GR" dirty="0"/>
          </a:p>
        </p:txBody>
      </p:sp>
      <p:pic>
        <p:nvPicPr>
          <p:cNvPr id="23" name="Picture 22">
            <a:extLst>
              <a:ext uri="{FF2B5EF4-FFF2-40B4-BE49-F238E27FC236}">
                <a16:creationId xmlns:a16="http://schemas.microsoft.com/office/drawing/2014/main" xmlns="" id="{B6AC394C-E374-40FC-BF57-5417BB846A26}"/>
              </a:ext>
            </a:extLst>
          </p:cNvPr>
          <p:cNvPicPr>
            <a:picLocks noChangeAspect="1"/>
          </p:cNvPicPr>
          <p:nvPr/>
        </p:nvPicPr>
        <p:blipFill rotWithShape="1">
          <a:blip r:embed="rId6">
            <a:extLst>
              <a:ext uri="{28A0092B-C50C-407E-A947-70E740481C1C}">
                <a14:useLocalDpi xmlns:a14="http://schemas.microsoft.com/office/drawing/2010/main" val="0"/>
              </a:ext>
            </a:extLst>
          </a:blip>
          <a:srcRect t="17643"/>
          <a:stretch/>
        </p:blipFill>
        <p:spPr>
          <a:xfrm>
            <a:off x="6817219" y="4058654"/>
            <a:ext cx="2261039" cy="2793903"/>
          </a:xfrm>
          <a:prstGeom prst="rect">
            <a:avLst/>
          </a:prstGeom>
        </p:spPr>
      </p:pic>
      <p:pic>
        <p:nvPicPr>
          <p:cNvPr id="25" name="Picture 24">
            <a:extLst>
              <a:ext uri="{FF2B5EF4-FFF2-40B4-BE49-F238E27FC236}">
                <a16:creationId xmlns:a16="http://schemas.microsoft.com/office/drawing/2014/main" xmlns="" id="{229E7793-11F6-420E-A8F6-2EF5C83E07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11486" y="2040030"/>
            <a:ext cx="2872506" cy="1914525"/>
          </a:xfrm>
          <a:prstGeom prst="rect">
            <a:avLst/>
          </a:prstGeom>
        </p:spPr>
      </p:pic>
      <p:pic>
        <p:nvPicPr>
          <p:cNvPr id="27" name="Picture 26">
            <a:extLst>
              <a:ext uri="{FF2B5EF4-FFF2-40B4-BE49-F238E27FC236}">
                <a16:creationId xmlns:a16="http://schemas.microsoft.com/office/drawing/2014/main" xmlns="" id="{ECCE2A09-B828-4210-A7F8-55D444F919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11486" y="0"/>
            <a:ext cx="2872506" cy="1914525"/>
          </a:xfrm>
          <a:prstGeom prst="rect">
            <a:avLst/>
          </a:prstGeom>
        </p:spPr>
      </p:pic>
    </p:spTree>
    <p:extLst>
      <p:ext uri="{BB962C8B-B14F-4D97-AF65-F5344CB8AC3E}">
        <p14:creationId xmlns:p14="http://schemas.microsoft.com/office/powerpoint/2010/main" val="8582329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xmlns="" id="{909E8F12-F44B-4B55-A526-035157352348}"/>
              </a:ext>
            </a:extLst>
          </p:cNvPr>
          <p:cNvSpPr txBox="1"/>
          <p:nvPr/>
        </p:nvSpPr>
        <p:spPr>
          <a:xfrm>
            <a:off x="2508645" y="141683"/>
            <a:ext cx="3376614" cy="1200329"/>
          </a:xfrm>
          <a:prstGeom prst="rect">
            <a:avLst/>
          </a:prstGeom>
          <a:solidFill>
            <a:schemeClr val="bg1"/>
          </a:solidFill>
        </p:spPr>
        <p:txBody>
          <a:bodyPr wrap="square">
            <a:spAutoFit/>
          </a:bodyPr>
          <a:lstStyle/>
          <a:p>
            <a:pPr algn="ctr"/>
            <a:r>
              <a:rPr lang="en-US" sz="1800" dirty="0">
                <a:effectLst/>
                <a:latin typeface="Verdana" panose="020B0604030504040204" pitchFamily="34" charset="0"/>
                <a:ea typeface="Verdana" panose="020B0604030504040204" pitchFamily="34" charset="0"/>
                <a:cs typeface="Verdana" panose="020B0604030504040204" pitchFamily="34" charset="0"/>
              </a:rPr>
              <a:t>Alexia Tsouni, Research Associate, Operational Unit BEYOND/IAASARS/NOA, </a:t>
            </a:r>
            <a:r>
              <a:rPr lang="en-US" sz="1800" b="1" dirty="0">
                <a:effectLst/>
                <a:latin typeface="Verdana" panose="020B0604030504040204" pitchFamily="34" charset="0"/>
                <a:ea typeface="Verdana" panose="020B0604030504040204" pitchFamily="34" charset="0"/>
                <a:cs typeface="Verdana" panose="020B0604030504040204" pitchFamily="34" charset="0"/>
              </a:rPr>
              <a:t>Greece</a:t>
            </a:r>
            <a:endParaRPr lang="el-GR" b="1" dirty="0"/>
          </a:p>
        </p:txBody>
      </p:sp>
      <p:sp>
        <p:nvSpPr>
          <p:cNvPr id="17" name="TextBox 16">
            <a:extLst>
              <a:ext uri="{FF2B5EF4-FFF2-40B4-BE49-F238E27FC236}">
                <a16:creationId xmlns:a16="http://schemas.microsoft.com/office/drawing/2014/main" xmlns="" id="{F72674E3-309D-4468-88A5-FCC807B6B899}"/>
              </a:ext>
            </a:extLst>
          </p:cNvPr>
          <p:cNvSpPr txBox="1"/>
          <p:nvPr/>
        </p:nvSpPr>
        <p:spPr>
          <a:xfrm>
            <a:off x="2475901" y="1716383"/>
            <a:ext cx="3501630" cy="1200329"/>
          </a:xfrm>
          <a:prstGeom prst="rect">
            <a:avLst/>
          </a:prstGeom>
          <a:noFill/>
        </p:spPr>
        <p:txBody>
          <a:bodyPr wrap="square">
            <a:spAutoFit/>
          </a:bodyPr>
          <a:lstStyle/>
          <a:p>
            <a:pPr algn="ctr"/>
            <a:r>
              <a:rPr lang="en-US" sz="1800" dirty="0">
                <a:effectLst/>
                <a:latin typeface="Verdana" panose="020B0604030504040204" pitchFamily="34" charset="0"/>
                <a:ea typeface="Verdana" panose="020B0604030504040204" pitchFamily="34" charset="0"/>
                <a:cs typeface="Verdana" panose="020B0604030504040204" pitchFamily="34" charset="0"/>
              </a:rPr>
              <a:t>Prof. </a:t>
            </a:r>
            <a:r>
              <a:rPr lang="en-US" sz="1800" dirty="0" err="1">
                <a:effectLst/>
                <a:latin typeface="Verdana" panose="020B0604030504040204" pitchFamily="34" charset="0"/>
                <a:ea typeface="Verdana" panose="020B0604030504040204" pitchFamily="34" charset="0"/>
                <a:cs typeface="Verdana" panose="020B0604030504040204" pitchFamily="34" charset="0"/>
              </a:rPr>
              <a:t>Hhristo</a:t>
            </a:r>
            <a:r>
              <a:rPr lang="en-US" sz="1800" dirty="0">
                <a:effectLst/>
                <a:latin typeface="Verdana" panose="020B0604030504040204" pitchFamily="34" charset="0"/>
                <a:ea typeface="Verdana" panose="020B0604030504040204" pitchFamily="34" charset="0"/>
                <a:cs typeface="Verdana" panose="020B0604030504040204" pitchFamily="34" charset="0"/>
              </a:rPr>
              <a:t> </a:t>
            </a:r>
            <a:r>
              <a:rPr lang="en-US" sz="1800" dirty="0" err="1">
                <a:effectLst/>
                <a:latin typeface="Verdana" panose="020B0604030504040204" pitchFamily="34" charset="0"/>
                <a:ea typeface="Verdana" panose="020B0604030504040204" pitchFamily="34" charset="0"/>
                <a:cs typeface="Verdana" panose="020B0604030504040204" pitchFamily="34" charset="0"/>
              </a:rPr>
              <a:t>Nikolov</a:t>
            </a:r>
            <a:r>
              <a:rPr lang="en-US" sz="1800" dirty="0">
                <a:effectLst/>
                <a:latin typeface="Verdana" panose="020B0604030504040204" pitchFamily="34" charset="0"/>
                <a:ea typeface="Verdana" panose="020B0604030504040204" pitchFamily="34" charset="0"/>
                <a:cs typeface="Verdana" panose="020B0604030504040204" pitchFamily="34" charset="0"/>
              </a:rPr>
              <a:t>, Space Research and Technology Institute Bulgarian Academy of Sciences, </a:t>
            </a:r>
            <a:r>
              <a:rPr lang="en-US" sz="1800" b="1" dirty="0">
                <a:effectLst/>
                <a:latin typeface="Verdana" panose="020B0604030504040204" pitchFamily="34" charset="0"/>
                <a:ea typeface="Verdana" panose="020B0604030504040204" pitchFamily="34" charset="0"/>
                <a:cs typeface="Verdana" panose="020B0604030504040204" pitchFamily="34" charset="0"/>
              </a:rPr>
              <a:t>Bulgaria</a:t>
            </a:r>
            <a:endParaRPr lang="el-GR" b="1" dirty="0"/>
          </a:p>
        </p:txBody>
      </p:sp>
      <p:sp>
        <p:nvSpPr>
          <p:cNvPr id="19" name="TextBox 18">
            <a:extLst>
              <a:ext uri="{FF2B5EF4-FFF2-40B4-BE49-F238E27FC236}">
                <a16:creationId xmlns:a16="http://schemas.microsoft.com/office/drawing/2014/main" xmlns="" id="{ED18F023-49E8-4CDC-8521-8AD56FD57EAD}"/>
              </a:ext>
            </a:extLst>
          </p:cNvPr>
          <p:cNvSpPr txBox="1"/>
          <p:nvPr/>
        </p:nvSpPr>
        <p:spPr>
          <a:xfrm>
            <a:off x="2588416" y="3519157"/>
            <a:ext cx="3343275" cy="1200329"/>
          </a:xfrm>
          <a:prstGeom prst="rect">
            <a:avLst/>
          </a:prstGeom>
          <a:noFill/>
        </p:spPr>
        <p:txBody>
          <a:bodyPr wrap="square">
            <a:spAutoFit/>
          </a:bodyPr>
          <a:lstStyle/>
          <a:p>
            <a:pPr algn="ctr"/>
            <a:r>
              <a:rPr lang="en-US" sz="1800" dirty="0">
                <a:effectLst/>
                <a:latin typeface="Verdana" panose="020B0604030504040204" pitchFamily="34" charset="0"/>
                <a:ea typeface="Verdana" panose="020B0604030504040204" pitchFamily="34" charset="0"/>
                <a:cs typeface="Verdana" panose="020B0604030504040204" pitchFamily="34" charset="0"/>
              </a:rPr>
              <a:t>Can </a:t>
            </a:r>
            <a:r>
              <a:rPr lang="en-US" sz="1800" dirty="0" err="1">
                <a:effectLst/>
                <a:latin typeface="Verdana" panose="020B0604030504040204" pitchFamily="34" charset="0"/>
                <a:ea typeface="Verdana" panose="020B0604030504040204" pitchFamily="34" charset="0"/>
                <a:cs typeface="Verdana" panose="020B0604030504040204" pitchFamily="34" charset="0"/>
              </a:rPr>
              <a:t>Bayraktar</a:t>
            </a:r>
            <a:r>
              <a:rPr lang="en-US" sz="1800" dirty="0">
                <a:effectLst/>
                <a:latin typeface="Verdana" panose="020B0604030504040204" pitchFamily="34" charset="0"/>
                <a:ea typeface="Verdana" panose="020B0604030504040204" pitchFamily="34" charset="0"/>
                <a:cs typeface="Verdana" panose="020B0604030504040204" pitchFamily="34" charset="0"/>
              </a:rPr>
              <a:t>, TÜBİTAK UZAY Space Technologies Research Institute, Senior Expert Researcher, </a:t>
            </a:r>
            <a:r>
              <a:rPr lang="en-US" sz="1800" b="1" dirty="0">
                <a:effectLst/>
                <a:latin typeface="Verdana" panose="020B0604030504040204" pitchFamily="34" charset="0"/>
                <a:ea typeface="Verdana" panose="020B0604030504040204" pitchFamily="34" charset="0"/>
                <a:cs typeface="Verdana" panose="020B0604030504040204" pitchFamily="34" charset="0"/>
              </a:rPr>
              <a:t>Turkey</a:t>
            </a:r>
            <a:endParaRPr lang="el-GR" b="1" dirty="0"/>
          </a:p>
        </p:txBody>
      </p:sp>
      <p:sp>
        <p:nvSpPr>
          <p:cNvPr id="21" name="TextBox 20">
            <a:extLst>
              <a:ext uri="{FF2B5EF4-FFF2-40B4-BE49-F238E27FC236}">
                <a16:creationId xmlns:a16="http://schemas.microsoft.com/office/drawing/2014/main" xmlns="" id="{B4F10BBE-D769-477E-B59A-BFB2974D99D2}"/>
              </a:ext>
            </a:extLst>
          </p:cNvPr>
          <p:cNvSpPr txBox="1"/>
          <p:nvPr/>
        </p:nvSpPr>
        <p:spPr>
          <a:xfrm>
            <a:off x="2508645" y="5405010"/>
            <a:ext cx="3617122" cy="1200329"/>
          </a:xfrm>
          <a:prstGeom prst="rect">
            <a:avLst/>
          </a:prstGeom>
          <a:noFill/>
        </p:spPr>
        <p:txBody>
          <a:bodyPr wrap="square">
            <a:spAutoFit/>
          </a:bodyPr>
          <a:lstStyle/>
          <a:p>
            <a:pPr algn="ctr"/>
            <a:r>
              <a:rPr lang="en-US" sz="1800" dirty="0">
                <a:effectLst/>
                <a:latin typeface="Verdana" panose="020B0604030504040204" pitchFamily="34" charset="0"/>
                <a:ea typeface="Verdana" panose="020B0604030504040204" pitchFamily="34" charset="0"/>
                <a:cs typeface="Verdana" panose="020B0604030504040204" pitchFamily="34" charset="0"/>
              </a:rPr>
              <a:t>Prof. Uriburu Quirno, Marcelo, CONAE, the National Commission on Space Activities, Argentina &amp; </a:t>
            </a:r>
            <a:r>
              <a:rPr lang="en-US" sz="1800" b="1" dirty="0">
                <a:effectLst/>
                <a:latin typeface="Verdana" panose="020B0604030504040204" pitchFamily="34" charset="0"/>
                <a:ea typeface="Verdana" panose="020B0604030504040204" pitchFamily="34" charset="0"/>
                <a:cs typeface="Verdana" panose="020B0604030504040204" pitchFamily="34" charset="0"/>
              </a:rPr>
              <a:t>CEOS</a:t>
            </a:r>
            <a:endParaRPr lang="el-GR" b="1" dirty="0"/>
          </a:p>
        </p:txBody>
      </p:sp>
      <p:sp>
        <p:nvSpPr>
          <p:cNvPr id="24" name="TextBox 23">
            <a:extLst>
              <a:ext uri="{FF2B5EF4-FFF2-40B4-BE49-F238E27FC236}">
                <a16:creationId xmlns:a16="http://schemas.microsoft.com/office/drawing/2014/main" xmlns="" id="{09230006-8027-4DA2-A2CF-0A682122D6F9}"/>
              </a:ext>
            </a:extLst>
          </p:cNvPr>
          <p:cNvSpPr txBox="1"/>
          <p:nvPr/>
        </p:nvSpPr>
        <p:spPr>
          <a:xfrm>
            <a:off x="6333530" y="141683"/>
            <a:ext cx="5582839" cy="1200329"/>
          </a:xfrm>
          <a:prstGeom prst="rect">
            <a:avLst/>
          </a:prstGeom>
          <a:solidFill>
            <a:schemeClr val="bg1"/>
          </a:solidFill>
        </p:spPr>
        <p:txBody>
          <a:bodyPr wrap="square">
            <a:spAutoFit/>
          </a:bodyPr>
          <a:lstStyle/>
          <a:p>
            <a:pPr algn="ctr"/>
            <a:r>
              <a:rPr lang="en-US" sz="1800" b="1" dirty="0">
                <a:effectLst/>
                <a:latin typeface="Verdana" panose="020B0604030504040204" pitchFamily="34" charset="0"/>
                <a:ea typeface="Verdana" panose="020B0604030504040204" pitchFamily="34" charset="0"/>
                <a:cs typeface="Verdana" panose="020B0604030504040204" pitchFamily="34" charset="0"/>
              </a:rPr>
              <a:t>The </a:t>
            </a:r>
            <a:r>
              <a:rPr lang="en-US" sz="1800" b="1" dirty="0" err="1">
                <a:effectLst/>
                <a:latin typeface="Verdana" panose="020B0604030504040204" pitchFamily="34" charset="0"/>
                <a:ea typeface="Verdana" panose="020B0604030504040204" pitchFamily="34" charset="0"/>
                <a:cs typeface="Verdana" panose="020B0604030504040204" pitchFamily="34" charset="0"/>
              </a:rPr>
              <a:t>FloodHUB</a:t>
            </a:r>
            <a:r>
              <a:rPr lang="en-US" sz="1800" b="1" dirty="0">
                <a:effectLst/>
                <a:latin typeface="Verdana" panose="020B0604030504040204" pitchFamily="34" charset="0"/>
                <a:ea typeface="Verdana" panose="020B0604030504040204" pitchFamily="34" charset="0"/>
                <a:cs typeface="Verdana" panose="020B0604030504040204" pitchFamily="34" charset="0"/>
              </a:rPr>
              <a:t> services by NOA/BEYOND for the </a:t>
            </a:r>
            <a:r>
              <a:rPr lang="en-US" sz="1800" b="1" dirty="0" err="1">
                <a:effectLst/>
                <a:latin typeface="Verdana" panose="020B0604030504040204" pitchFamily="34" charset="0"/>
                <a:ea typeface="Verdana" panose="020B0604030504040204" pitchFamily="34" charset="0"/>
                <a:cs typeface="Verdana" panose="020B0604030504040204" pitchFamily="34" charset="0"/>
              </a:rPr>
              <a:t>Evros</a:t>
            </a:r>
            <a:r>
              <a:rPr lang="en-US" sz="1800" b="1" dirty="0">
                <a:effectLst/>
                <a:latin typeface="Verdana" panose="020B0604030504040204" pitchFamily="34" charset="0"/>
                <a:ea typeface="Verdana" panose="020B0604030504040204" pitchFamily="34" charset="0"/>
                <a:cs typeface="Verdana" panose="020B0604030504040204" pitchFamily="34" charset="0"/>
              </a:rPr>
              <a:t> River Basin: </a:t>
            </a:r>
            <a:endParaRPr lang="en-US" b="1" dirty="0">
              <a:latin typeface="Verdana" panose="020B0604030504040204" pitchFamily="34" charset="0"/>
              <a:ea typeface="Verdana" panose="020B0604030504040204" pitchFamily="34" charset="0"/>
              <a:cs typeface="Verdana" panose="020B0604030504040204" pitchFamily="34" charset="0"/>
            </a:endParaRPr>
          </a:p>
          <a:p>
            <a:pPr algn="ctr"/>
            <a:r>
              <a:rPr lang="en-US" sz="1800" b="1" dirty="0">
                <a:effectLst/>
                <a:latin typeface="Verdana" panose="020B0604030504040204" pitchFamily="34" charset="0"/>
                <a:ea typeface="Verdana" panose="020B0604030504040204" pitchFamily="34" charset="0"/>
                <a:cs typeface="Verdana" panose="020B0604030504040204" pitchFamily="34" charset="0"/>
              </a:rPr>
              <a:t>automated floods diachronic mapping and ad-hoc flood mapping </a:t>
            </a:r>
            <a:endParaRPr lang="el-GR" sz="1800" dirty="0">
              <a:effectLst/>
              <a:latin typeface="Calibri" panose="020F0502020204030204" pitchFamily="34" charset="0"/>
              <a:ea typeface="Calibri" panose="020F0502020204030204" pitchFamily="34" charset="0"/>
            </a:endParaRPr>
          </a:p>
        </p:txBody>
      </p:sp>
      <p:sp>
        <p:nvSpPr>
          <p:cNvPr id="26" name="TextBox 25">
            <a:extLst>
              <a:ext uri="{FF2B5EF4-FFF2-40B4-BE49-F238E27FC236}">
                <a16:creationId xmlns:a16="http://schemas.microsoft.com/office/drawing/2014/main" xmlns="" id="{0236EBA4-3CD0-4AB8-8850-27EA3ECA42D2}"/>
              </a:ext>
            </a:extLst>
          </p:cNvPr>
          <p:cNvSpPr txBox="1"/>
          <p:nvPr/>
        </p:nvSpPr>
        <p:spPr>
          <a:xfrm>
            <a:off x="6334125" y="1962573"/>
            <a:ext cx="5582838" cy="707951"/>
          </a:xfrm>
          <a:prstGeom prst="rect">
            <a:avLst/>
          </a:prstGeom>
          <a:noFill/>
        </p:spPr>
        <p:txBody>
          <a:bodyPr wrap="square">
            <a:spAutoFit/>
          </a:bodyPr>
          <a:lstStyle/>
          <a:p>
            <a:pPr algn="ctr">
              <a:lnSpc>
                <a:spcPct val="115000"/>
              </a:lnSpc>
              <a:spcBef>
                <a:spcPts val="1200"/>
              </a:spcBef>
              <a:spcAft>
                <a:spcPts val="1200"/>
              </a:spcAft>
            </a:pPr>
            <a:r>
              <a:rPr lang="en-US" sz="1800" b="1" dirty="0">
                <a:effectLst/>
                <a:latin typeface="Verdana" panose="020B0604030504040204" pitchFamily="34" charset="0"/>
                <a:ea typeface="Verdana" panose="020B0604030504040204" pitchFamily="34" charset="0"/>
                <a:cs typeface="Verdana" panose="020B0604030504040204" pitchFamily="34" charset="0"/>
              </a:rPr>
              <a:t>Maritsa watershed </a:t>
            </a:r>
            <a:r>
              <a:rPr lang="en-US" sz="1800" b="1" dirty="0" err="1">
                <a:effectLst/>
                <a:latin typeface="Verdana" panose="020B0604030504040204" pitchFamily="34" charset="0"/>
                <a:ea typeface="Verdana" panose="020B0604030504040204" pitchFamily="34" charset="0"/>
                <a:cs typeface="Verdana" panose="020B0604030504040204" pitchFamily="34" charset="0"/>
              </a:rPr>
              <a:t>datacube</a:t>
            </a:r>
            <a:r>
              <a:rPr lang="en-US" sz="1800" b="1" dirty="0">
                <a:effectLst/>
                <a:latin typeface="Verdana" panose="020B0604030504040204" pitchFamily="34" charset="0"/>
                <a:ea typeface="Verdana" panose="020B0604030504040204" pitchFamily="34" charset="0"/>
                <a:cs typeface="Verdana" panose="020B0604030504040204" pitchFamily="34" charset="0"/>
              </a:rPr>
              <a:t> focused on floods early warning in agricultural areas</a:t>
            </a:r>
            <a:endParaRPr lang="el-GR" sz="1800" dirty="0">
              <a:effectLst/>
              <a:latin typeface="Calibri" panose="020F0502020204030204" pitchFamily="34" charset="0"/>
              <a:ea typeface="Calibri" panose="020F0502020204030204" pitchFamily="34" charset="0"/>
            </a:endParaRPr>
          </a:p>
        </p:txBody>
      </p:sp>
      <p:sp>
        <p:nvSpPr>
          <p:cNvPr id="28" name="TextBox 27">
            <a:extLst>
              <a:ext uri="{FF2B5EF4-FFF2-40B4-BE49-F238E27FC236}">
                <a16:creationId xmlns:a16="http://schemas.microsoft.com/office/drawing/2014/main" xmlns="" id="{34915674-ADCB-4A64-A53C-777ECED7DFEE}"/>
              </a:ext>
            </a:extLst>
          </p:cNvPr>
          <p:cNvSpPr txBox="1"/>
          <p:nvPr/>
        </p:nvSpPr>
        <p:spPr>
          <a:xfrm>
            <a:off x="6646069" y="3446797"/>
            <a:ext cx="4957762" cy="1345048"/>
          </a:xfrm>
          <a:prstGeom prst="rect">
            <a:avLst/>
          </a:prstGeom>
          <a:noFill/>
        </p:spPr>
        <p:txBody>
          <a:bodyPr wrap="square">
            <a:spAutoFit/>
          </a:bodyPr>
          <a:lstStyle/>
          <a:p>
            <a:pPr algn="ctr">
              <a:lnSpc>
                <a:spcPct val="115000"/>
              </a:lnSpc>
              <a:spcBef>
                <a:spcPts val="1200"/>
              </a:spcBef>
              <a:spcAft>
                <a:spcPts val="1200"/>
              </a:spcAft>
            </a:pPr>
            <a:r>
              <a:rPr lang="en-US" sz="1800" b="1" dirty="0">
                <a:effectLst/>
                <a:latin typeface="Verdana" panose="020B0604030504040204" pitchFamily="34" charset="0"/>
                <a:ea typeface="Verdana" panose="020B0604030504040204" pitchFamily="34" charset="0"/>
                <a:cs typeface="Verdana" panose="020B0604030504040204" pitchFamily="34" charset="0"/>
              </a:rPr>
              <a:t>TÜBİTAK UZAY's Capabilities in Space Technologies and Opportunities for International Collaboration in Earth Observation</a:t>
            </a:r>
            <a:endParaRPr lang="el-GR" sz="1800" dirty="0">
              <a:effectLst/>
              <a:latin typeface="Calibri" panose="020F0502020204030204" pitchFamily="34" charset="0"/>
              <a:ea typeface="Calibri" panose="020F0502020204030204" pitchFamily="34" charset="0"/>
            </a:endParaRPr>
          </a:p>
        </p:txBody>
      </p:sp>
      <p:sp>
        <p:nvSpPr>
          <p:cNvPr id="29" name="TextBox 28">
            <a:extLst>
              <a:ext uri="{FF2B5EF4-FFF2-40B4-BE49-F238E27FC236}">
                <a16:creationId xmlns:a16="http://schemas.microsoft.com/office/drawing/2014/main" xmlns="" id="{E871F464-B75E-49FA-8BB8-2EDAEC65A193}"/>
              </a:ext>
            </a:extLst>
          </p:cNvPr>
          <p:cNvSpPr txBox="1"/>
          <p:nvPr/>
        </p:nvSpPr>
        <p:spPr>
          <a:xfrm>
            <a:off x="6646070" y="5543510"/>
            <a:ext cx="4957761" cy="923330"/>
          </a:xfrm>
          <a:prstGeom prst="rect">
            <a:avLst/>
          </a:prstGeom>
          <a:noFill/>
        </p:spPr>
        <p:txBody>
          <a:bodyPr wrap="square">
            <a:spAutoFit/>
          </a:bodyPr>
          <a:lstStyle/>
          <a:p>
            <a:pPr algn="ctr"/>
            <a:r>
              <a:rPr lang="en-US" sz="1800" b="1" dirty="0">
                <a:effectLst/>
                <a:latin typeface="Verdana" panose="020B0604030504040204" pitchFamily="34" charset="0"/>
                <a:ea typeface="Verdana" panose="020B0604030504040204" pitchFamily="34" charset="0"/>
                <a:cs typeface="Verdana" panose="020B0604030504040204" pitchFamily="34" charset="0"/>
              </a:rPr>
              <a:t>Remote Sensing for Floods:</a:t>
            </a:r>
          </a:p>
          <a:p>
            <a:pPr algn="ctr"/>
            <a:r>
              <a:rPr lang="en-US" sz="1800" b="1" dirty="0">
                <a:effectLst/>
                <a:latin typeface="Verdana" panose="020B0604030504040204" pitchFamily="34" charset="0"/>
                <a:ea typeface="Verdana" panose="020B0604030504040204" pitchFamily="34" charset="0"/>
                <a:cs typeface="Verdana" panose="020B0604030504040204" pitchFamily="34" charset="0"/>
              </a:rPr>
              <a:t>Insights from the CEOS Disasters</a:t>
            </a:r>
          </a:p>
          <a:p>
            <a:pPr algn="ctr"/>
            <a:r>
              <a:rPr lang="en-US" sz="1800" b="1" dirty="0">
                <a:effectLst/>
                <a:latin typeface="Verdana" panose="020B0604030504040204" pitchFamily="34" charset="0"/>
                <a:ea typeface="Verdana" panose="020B0604030504040204" pitchFamily="34" charset="0"/>
                <a:cs typeface="Verdana" panose="020B0604030504040204" pitchFamily="34" charset="0"/>
              </a:rPr>
              <a:t> Working Group Pilot Project</a:t>
            </a:r>
            <a:endParaRPr lang="el-GR" sz="1800" dirty="0">
              <a:effectLst/>
              <a:latin typeface="Calibri" panose="020F0502020204030204" pitchFamily="34" charset="0"/>
              <a:ea typeface="Calibri" panose="020F0502020204030204" pitchFamily="34" charset="0"/>
            </a:endParaRPr>
          </a:p>
        </p:txBody>
      </p:sp>
      <p:pic>
        <p:nvPicPr>
          <p:cNvPr id="31" name="Picture 30">
            <a:extLst>
              <a:ext uri="{FF2B5EF4-FFF2-40B4-BE49-F238E27FC236}">
                <a16:creationId xmlns:a16="http://schemas.microsoft.com/office/drawing/2014/main" xmlns="" id="{92C17378-2422-423A-B6B4-7FEBBD311F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3" y="5167066"/>
            <a:ext cx="2255374" cy="1690934"/>
          </a:xfrm>
          <a:prstGeom prst="rect">
            <a:avLst/>
          </a:prstGeom>
        </p:spPr>
      </p:pic>
      <p:pic>
        <p:nvPicPr>
          <p:cNvPr id="33" name="Picture 32">
            <a:extLst>
              <a:ext uri="{FF2B5EF4-FFF2-40B4-BE49-F238E27FC236}">
                <a16:creationId xmlns:a16="http://schemas.microsoft.com/office/drawing/2014/main" xmlns="" id="{9EADA849-E40A-48C6-A3F0-DC8D142BC299}"/>
              </a:ext>
            </a:extLst>
          </p:cNvPr>
          <p:cNvPicPr>
            <a:picLocks noChangeAspect="1"/>
          </p:cNvPicPr>
          <p:nvPr/>
        </p:nvPicPr>
        <p:blipFill rotWithShape="1">
          <a:blip r:embed="rId4">
            <a:extLst>
              <a:ext uri="{28A0092B-C50C-407E-A947-70E740481C1C}">
                <a14:useLocalDpi xmlns:a14="http://schemas.microsoft.com/office/drawing/2010/main" val="0"/>
              </a:ext>
            </a:extLst>
          </a:blip>
          <a:srcRect b="42797"/>
          <a:stretch/>
        </p:blipFill>
        <p:spPr>
          <a:xfrm>
            <a:off x="0" y="3156727"/>
            <a:ext cx="2243138" cy="1925190"/>
          </a:xfrm>
          <a:prstGeom prst="rect">
            <a:avLst/>
          </a:prstGeom>
        </p:spPr>
      </p:pic>
      <p:pic>
        <p:nvPicPr>
          <p:cNvPr id="35" name="Picture 34">
            <a:extLst>
              <a:ext uri="{FF2B5EF4-FFF2-40B4-BE49-F238E27FC236}">
                <a16:creationId xmlns:a16="http://schemas.microsoft.com/office/drawing/2014/main" xmlns="" id="{5391037D-3C6A-406D-9F52-BDD034561A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69103"/>
            <a:ext cx="2243138" cy="1494895"/>
          </a:xfrm>
          <a:prstGeom prst="rect">
            <a:avLst/>
          </a:prstGeom>
        </p:spPr>
      </p:pic>
      <p:pic>
        <p:nvPicPr>
          <p:cNvPr id="37" name="Picture 36">
            <a:extLst>
              <a:ext uri="{FF2B5EF4-FFF2-40B4-BE49-F238E27FC236}">
                <a16:creationId xmlns:a16="http://schemas.microsoft.com/office/drawing/2014/main" xmlns="" id="{43ED69C1-3753-4813-9320-ABBC250E97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2243138" cy="1495425"/>
          </a:xfrm>
          <a:prstGeom prst="rect">
            <a:avLst/>
          </a:prstGeom>
        </p:spPr>
      </p:pic>
    </p:spTree>
    <p:extLst>
      <p:ext uri="{BB962C8B-B14F-4D97-AF65-F5344CB8AC3E}">
        <p14:creationId xmlns:p14="http://schemas.microsoft.com/office/powerpoint/2010/main" val="41761769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475A0673-A13D-4440-A145-133CB380541A}"/>
              </a:ext>
            </a:extLst>
          </p:cNvPr>
          <p:cNvSpPr txBox="1"/>
          <p:nvPr/>
        </p:nvSpPr>
        <p:spPr>
          <a:xfrm>
            <a:off x="173832" y="6138381"/>
            <a:ext cx="5176837" cy="461665"/>
          </a:xfrm>
          <a:prstGeom prst="rect">
            <a:avLst/>
          </a:prstGeom>
          <a:noFill/>
        </p:spPr>
        <p:txBody>
          <a:bodyPr wrap="square">
            <a:spAutoFit/>
          </a:bodyPr>
          <a:lstStyle/>
          <a:p>
            <a:r>
              <a:rPr lang="el-GR" sz="1200" dirty="0">
                <a:hlinkClick r:id="rId2"/>
              </a:rPr>
              <a:t>https://tubitak.gov.tr/en/announcement/2520-tubitak-general-secretariat-research-and-innovation-greece-gsri-bilateral-cooperation-call-open-application</a:t>
            </a:r>
            <a:r>
              <a:rPr lang="en-US" sz="1200" dirty="0"/>
              <a:t> </a:t>
            </a:r>
            <a:endParaRPr lang="el-GR" sz="1200" dirty="0"/>
          </a:p>
        </p:txBody>
      </p:sp>
      <p:pic>
        <p:nvPicPr>
          <p:cNvPr id="7" name="Picture 6">
            <a:extLst>
              <a:ext uri="{FF2B5EF4-FFF2-40B4-BE49-F238E27FC236}">
                <a16:creationId xmlns:a16="http://schemas.microsoft.com/office/drawing/2014/main" xmlns="" id="{4C76CA74-7F4F-487F-B792-4362CDD593E7}"/>
              </a:ext>
            </a:extLst>
          </p:cNvPr>
          <p:cNvPicPr>
            <a:picLocks noChangeAspect="1"/>
          </p:cNvPicPr>
          <p:nvPr/>
        </p:nvPicPr>
        <p:blipFill>
          <a:blip r:embed="rId3"/>
          <a:stretch>
            <a:fillRect/>
          </a:stretch>
        </p:blipFill>
        <p:spPr>
          <a:xfrm>
            <a:off x="47626" y="0"/>
            <a:ext cx="5429250" cy="6149820"/>
          </a:xfrm>
          <a:prstGeom prst="rect">
            <a:avLst/>
          </a:prstGeom>
        </p:spPr>
      </p:pic>
      <p:pic>
        <p:nvPicPr>
          <p:cNvPr id="9" name="Picture 8">
            <a:extLst>
              <a:ext uri="{FF2B5EF4-FFF2-40B4-BE49-F238E27FC236}">
                <a16:creationId xmlns:a16="http://schemas.microsoft.com/office/drawing/2014/main" xmlns="" id="{EF2AFC1E-6168-4173-BCD7-3D1AFC01407C}"/>
              </a:ext>
            </a:extLst>
          </p:cNvPr>
          <p:cNvPicPr>
            <a:picLocks noChangeAspect="1"/>
          </p:cNvPicPr>
          <p:nvPr/>
        </p:nvPicPr>
        <p:blipFill>
          <a:blip r:embed="rId4"/>
          <a:stretch>
            <a:fillRect/>
          </a:stretch>
        </p:blipFill>
        <p:spPr>
          <a:xfrm>
            <a:off x="5664993" y="1309210"/>
            <a:ext cx="5776301" cy="4981575"/>
          </a:xfrm>
          <a:prstGeom prst="rect">
            <a:avLst/>
          </a:prstGeom>
        </p:spPr>
      </p:pic>
      <p:sp>
        <p:nvSpPr>
          <p:cNvPr id="11" name="TextBox 10">
            <a:extLst>
              <a:ext uri="{FF2B5EF4-FFF2-40B4-BE49-F238E27FC236}">
                <a16:creationId xmlns:a16="http://schemas.microsoft.com/office/drawing/2014/main" xmlns="" id="{EB26A8C7-8176-475E-9F50-53BB53F4A4D6}"/>
              </a:ext>
            </a:extLst>
          </p:cNvPr>
          <p:cNvSpPr txBox="1"/>
          <p:nvPr/>
        </p:nvSpPr>
        <p:spPr>
          <a:xfrm>
            <a:off x="5621916" y="6249220"/>
            <a:ext cx="6596063" cy="461665"/>
          </a:xfrm>
          <a:prstGeom prst="rect">
            <a:avLst/>
          </a:prstGeom>
          <a:noFill/>
        </p:spPr>
        <p:txBody>
          <a:bodyPr wrap="square">
            <a:spAutoFit/>
          </a:bodyPr>
          <a:lstStyle/>
          <a:p>
            <a:r>
              <a:rPr lang="el-GR" sz="1200" dirty="0">
                <a:hlinkClick r:id="rId5"/>
              </a:rPr>
              <a:t>https://gsri.gov.gr/invitations/prosklisi-ypovolis-aitiseon-chrimatodotisis-sti-drasi-dimeris-epistimoniki-kai-technologiki-synergasia-elladas-tourkias-tou-programmatos-antagonistikotita-espa-2021/</a:t>
            </a:r>
            <a:r>
              <a:rPr lang="en-US" sz="1200" dirty="0"/>
              <a:t> </a:t>
            </a:r>
            <a:endParaRPr lang="el-GR" sz="1200" dirty="0"/>
          </a:p>
        </p:txBody>
      </p:sp>
      <p:pic>
        <p:nvPicPr>
          <p:cNvPr id="13" name="Picture 12">
            <a:extLst>
              <a:ext uri="{FF2B5EF4-FFF2-40B4-BE49-F238E27FC236}">
                <a16:creationId xmlns:a16="http://schemas.microsoft.com/office/drawing/2014/main" xmlns="" id="{1687504C-1757-40E1-BB71-C20652C77AEF}"/>
              </a:ext>
            </a:extLst>
          </p:cNvPr>
          <p:cNvPicPr>
            <a:picLocks noChangeAspect="1"/>
          </p:cNvPicPr>
          <p:nvPr/>
        </p:nvPicPr>
        <p:blipFill>
          <a:blip r:embed="rId6"/>
          <a:stretch>
            <a:fillRect/>
          </a:stretch>
        </p:blipFill>
        <p:spPr>
          <a:xfrm>
            <a:off x="5754467" y="57924"/>
            <a:ext cx="6380381" cy="1351776"/>
          </a:xfrm>
          <a:prstGeom prst="rect">
            <a:avLst/>
          </a:prstGeom>
        </p:spPr>
      </p:pic>
    </p:spTree>
    <p:extLst>
      <p:ext uri="{BB962C8B-B14F-4D97-AF65-F5344CB8AC3E}">
        <p14:creationId xmlns:p14="http://schemas.microsoft.com/office/powerpoint/2010/main" val="21972476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A2050DDB-4CB3-59E2-6660-EDD4231ABA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C0CB9762-77F6-4CD1-2008-CC2C31F295B3}"/>
              </a:ext>
            </a:extLst>
          </p:cNvPr>
          <p:cNvSpPr>
            <a:spLocks noGrp="1"/>
          </p:cNvSpPr>
          <p:nvPr>
            <p:ph type="title"/>
          </p:nvPr>
        </p:nvSpPr>
        <p:spPr/>
        <p:txBody>
          <a:bodyPr spcFirstLastPara="1" wrap="square" lIns="0" tIns="0" rIns="0" bIns="0" anchor="t" anchorCtr="0">
            <a:noAutofit/>
          </a:bodyPr>
          <a:lstStyle/>
          <a:p>
            <a:pPr>
              <a:lnSpc>
                <a:spcPct val="100000"/>
              </a:lnSpc>
              <a:buClr>
                <a:srgbClr val="000000"/>
              </a:buClr>
              <a:buSzPts val="1400"/>
              <a:buFont typeface="Arial"/>
            </a:pPr>
            <a:r>
              <a:rPr lang="en-US" sz="2400" b="1" dirty="0">
                <a:solidFill>
                  <a:schemeClr val="bg1">
                    <a:lumMod val="85000"/>
                  </a:schemeClr>
                </a:solidFill>
                <a:effectLst>
                  <a:outerShdw blurRad="38100" dist="38100" dir="2700000" algn="tl">
                    <a:srgbClr val="000000">
                      <a:alpha val="43137"/>
                    </a:srgbClr>
                  </a:outerShdw>
                </a:effectLst>
                <a:latin typeface="Arial"/>
                <a:cs typeface="Arial"/>
                <a:sym typeface="Arial"/>
              </a:rPr>
              <a:t>South Korea Flood Event July 2025</a:t>
            </a:r>
          </a:p>
        </p:txBody>
      </p:sp>
      <p:sp>
        <p:nvSpPr>
          <p:cNvPr id="4" name="TextBox 3">
            <a:extLst>
              <a:ext uri="{FF2B5EF4-FFF2-40B4-BE49-F238E27FC236}">
                <a16:creationId xmlns:a16="http://schemas.microsoft.com/office/drawing/2014/main" xmlns="" id="{5621F16E-D552-24AA-4D40-EDED08E11E38}"/>
              </a:ext>
            </a:extLst>
          </p:cNvPr>
          <p:cNvSpPr txBox="1"/>
          <p:nvPr/>
        </p:nvSpPr>
        <p:spPr>
          <a:xfrm>
            <a:off x="176048" y="5721071"/>
            <a:ext cx="11850907" cy="338554"/>
          </a:xfrm>
          <a:prstGeom prst="rect">
            <a:avLst/>
          </a:prstGeom>
          <a:noFill/>
        </p:spPr>
        <p:txBody>
          <a:bodyPr wrap="square">
            <a:spAutoFit/>
          </a:bodyPr>
          <a:lstStyle/>
          <a:p>
            <a:r>
              <a:rPr lang="en-US" sz="1600" dirty="0">
                <a:hlinkClick r:id="rId2"/>
              </a:rPr>
              <a:t>https://disasterscharter.org/activations/flood-in-korea-republic-of-activation-974-</a:t>
            </a:r>
            <a:r>
              <a:rPr lang="en-US" sz="1600" dirty="0"/>
              <a:t>  </a:t>
            </a:r>
          </a:p>
        </p:txBody>
      </p:sp>
      <p:pic>
        <p:nvPicPr>
          <p:cNvPr id="16" name="Picture 15">
            <a:extLst>
              <a:ext uri="{FF2B5EF4-FFF2-40B4-BE49-F238E27FC236}">
                <a16:creationId xmlns:a16="http://schemas.microsoft.com/office/drawing/2014/main" xmlns="" id="{ED5D6A50-E586-4437-E9B0-1975F2C8BCDC}"/>
              </a:ext>
            </a:extLst>
          </p:cNvPr>
          <p:cNvPicPr>
            <a:picLocks noChangeAspect="1"/>
          </p:cNvPicPr>
          <p:nvPr/>
        </p:nvPicPr>
        <p:blipFill>
          <a:blip r:embed="rId3"/>
          <a:stretch>
            <a:fillRect/>
          </a:stretch>
        </p:blipFill>
        <p:spPr>
          <a:xfrm>
            <a:off x="423432" y="1608067"/>
            <a:ext cx="11352968" cy="4002539"/>
          </a:xfrm>
          <a:prstGeom prst="rect">
            <a:avLst/>
          </a:prstGeom>
        </p:spPr>
      </p:pic>
    </p:spTree>
    <p:extLst>
      <p:ext uri="{BB962C8B-B14F-4D97-AF65-F5344CB8AC3E}">
        <p14:creationId xmlns:p14="http://schemas.microsoft.com/office/powerpoint/2010/main" val="3182121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B67D94D-EFD4-31AE-ADE9-03A802EB0A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xmlns="" id="{69B7EBC9-DBA1-E710-8722-FB2BF788167B}"/>
              </a:ext>
            </a:extLst>
          </p:cNvPr>
          <p:cNvSpPr>
            <a:spLocks noGrp="1"/>
          </p:cNvSpPr>
          <p:nvPr>
            <p:ph type="title"/>
          </p:nvPr>
        </p:nvSpPr>
        <p:spPr/>
        <p:txBody>
          <a:bodyPr spcFirstLastPara="1" wrap="square" lIns="0" tIns="0" rIns="0" bIns="0" anchor="t" anchorCtr="0">
            <a:noAutofit/>
          </a:bodyPr>
          <a:lstStyle/>
          <a:p>
            <a:pPr>
              <a:lnSpc>
                <a:spcPct val="100000"/>
              </a:lnSpc>
              <a:buClr>
                <a:srgbClr val="000000"/>
              </a:buClr>
              <a:buSzPts val="1400"/>
              <a:buFont typeface="Arial"/>
            </a:pPr>
            <a:r>
              <a:rPr lang="en-US" sz="2400" b="1" dirty="0">
                <a:solidFill>
                  <a:schemeClr val="bg1">
                    <a:lumMod val="85000"/>
                  </a:schemeClr>
                </a:solidFill>
                <a:effectLst>
                  <a:outerShdw blurRad="38100" dist="38100" dir="2700000" algn="tl">
                    <a:srgbClr val="000000">
                      <a:alpha val="43137"/>
                    </a:srgbClr>
                  </a:outerShdw>
                </a:effectLst>
                <a:latin typeface="Arial"/>
                <a:cs typeface="Arial"/>
                <a:sym typeface="Arial"/>
              </a:rPr>
              <a:t>Multi-Sensor Daily Flood Maps during events</a:t>
            </a:r>
          </a:p>
        </p:txBody>
      </p:sp>
      <p:sp>
        <p:nvSpPr>
          <p:cNvPr id="7" name="TextBox 6">
            <a:extLst>
              <a:ext uri="{FF2B5EF4-FFF2-40B4-BE49-F238E27FC236}">
                <a16:creationId xmlns:a16="http://schemas.microsoft.com/office/drawing/2014/main" xmlns="" id="{506853A5-C6C8-FDBD-26D0-24032741DF9A}"/>
              </a:ext>
            </a:extLst>
          </p:cNvPr>
          <p:cNvSpPr txBox="1"/>
          <p:nvPr/>
        </p:nvSpPr>
        <p:spPr>
          <a:xfrm>
            <a:off x="50839" y="1168986"/>
            <a:ext cx="4742469" cy="4524315"/>
          </a:xfrm>
          <a:prstGeom prst="rect">
            <a:avLst/>
          </a:prstGeom>
          <a:noFill/>
        </p:spPr>
        <p:txBody>
          <a:bodyPr wrap="square">
            <a:spAutoFit/>
          </a:bodyPr>
          <a:lstStyle/>
          <a:p>
            <a:pPr marL="228594" indent="-228594" defTabSz="1219170">
              <a:buFont typeface="Arial" panose="020B0604020202020204" pitchFamily="34" charset="0"/>
              <a:buChar char="•"/>
              <a:defRPr/>
            </a:pPr>
            <a:r>
              <a:rPr lang="en-US" sz="2400" dirty="0"/>
              <a:t>Multi-mission development (PhD student: Chloe Campo)</a:t>
            </a:r>
          </a:p>
          <a:p>
            <a:pPr marL="228594" indent="-228594" defTabSz="1219170">
              <a:buFont typeface="Arial" panose="020B0604020202020204" pitchFamily="34" charset="0"/>
              <a:buChar char="•"/>
              <a:defRPr/>
            </a:pPr>
            <a:r>
              <a:rPr lang="en-US" sz="2400" dirty="0"/>
              <a:t>Optical, SAR, Passive Microwave, GNSS-R</a:t>
            </a:r>
          </a:p>
          <a:p>
            <a:pPr marL="228594" indent="-228594" defTabSz="1219170">
              <a:buFont typeface="Arial" panose="020B0604020202020204" pitchFamily="34" charset="0"/>
              <a:buChar char="•"/>
              <a:defRPr/>
            </a:pPr>
            <a:r>
              <a:rPr lang="en-US" sz="2400" dirty="0"/>
              <a:t>Mix between ML &amp; traditional signal processing workflows</a:t>
            </a:r>
          </a:p>
          <a:p>
            <a:pPr marL="228594" indent="-228594" defTabSz="1219170">
              <a:buFont typeface="Arial" panose="020B0604020202020204" pitchFamily="34" charset="0"/>
              <a:buChar char="•"/>
              <a:defRPr/>
            </a:pPr>
            <a:r>
              <a:rPr lang="en-US" sz="2400" dirty="0"/>
              <a:t>At least daily downscaled mapping during an event</a:t>
            </a:r>
          </a:p>
          <a:p>
            <a:pPr marL="228594" indent="-228594" defTabSz="1219170">
              <a:buFont typeface="Arial" panose="020B0604020202020204" pitchFamily="34" charset="0"/>
              <a:buChar char="•"/>
              <a:defRPr/>
            </a:pPr>
            <a:r>
              <a:rPr lang="en-US" sz="2400" dirty="0"/>
              <a:t>Docker &amp; Containers: flexibility &amp; security</a:t>
            </a:r>
          </a:p>
          <a:p>
            <a:pPr marL="228594" indent="-228594" defTabSz="1219170">
              <a:buFont typeface="Arial" panose="020B0604020202020204" pitchFamily="34" charset="0"/>
              <a:buChar char="•"/>
              <a:defRPr/>
            </a:pPr>
            <a:r>
              <a:rPr lang="en-US" sz="2400" dirty="0"/>
              <a:t>Deploy in space on constellations &amp; cloud</a:t>
            </a:r>
          </a:p>
        </p:txBody>
      </p:sp>
      <p:sp>
        <p:nvSpPr>
          <p:cNvPr id="4" name="TextBox 3">
            <a:extLst>
              <a:ext uri="{FF2B5EF4-FFF2-40B4-BE49-F238E27FC236}">
                <a16:creationId xmlns:a16="http://schemas.microsoft.com/office/drawing/2014/main" xmlns="" id="{5266907F-E30B-40FE-5B8B-C246EAA02107}"/>
              </a:ext>
            </a:extLst>
          </p:cNvPr>
          <p:cNvSpPr txBox="1"/>
          <p:nvPr/>
        </p:nvSpPr>
        <p:spPr>
          <a:xfrm>
            <a:off x="-24322" y="6155787"/>
            <a:ext cx="8119012" cy="338554"/>
          </a:xfrm>
          <a:prstGeom prst="rect">
            <a:avLst/>
          </a:prstGeom>
          <a:noFill/>
        </p:spPr>
        <p:txBody>
          <a:bodyPr wrap="square">
            <a:spAutoFit/>
          </a:bodyPr>
          <a:lstStyle/>
          <a:p>
            <a:r>
              <a:rPr lang="en-US" sz="1600" dirty="0">
                <a:hlinkClick r:id="rId2"/>
              </a:rPr>
              <a:t>https://disasterscharter.org/activations/flood-in-korea-republic-of-activation-974-</a:t>
            </a:r>
            <a:r>
              <a:rPr lang="en-US" sz="1600" dirty="0"/>
              <a:t>  </a:t>
            </a:r>
          </a:p>
        </p:txBody>
      </p:sp>
      <p:pic>
        <p:nvPicPr>
          <p:cNvPr id="9" name="Picture 8">
            <a:extLst>
              <a:ext uri="{FF2B5EF4-FFF2-40B4-BE49-F238E27FC236}">
                <a16:creationId xmlns:a16="http://schemas.microsoft.com/office/drawing/2014/main" xmlns="" id="{4E2E7911-83F1-3170-86A9-E8099F665D35}"/>
              </a:ext>
            </a:extLst>
          </p:cNvPr>
          <p:cNvPicPr>
            <a:picLocks noChangeAspect="1"/>
          </p:cNvPicPr>
          <p:nvPr/>
        </p:nvPicPr>
        <p:blipFill>
          <a:blip r:embed="rId3"/>
          <a:stretch>
            <a:fillRect/>
          </a:stretch>
        </p:blipFill>
        <p:spPr>
          <a:xfrm>
            <a:off x="5874690" y="1161928"/>
            <a:ext cx="1524004" cy="1219203"/>
          </a:xfrm>
          <a:prstGeom prst="rect">
            <a:avLst/>
          </a:prstGeom>
        </p:spPr>
      </p:pic>
      <p:pic>
        <p:nvPicPr>
          <p:cNvPr id="10" name="Picture 9">
            <a:extLst>
              <a:ext uri="{FF2B5EF4-FFF2-40B4-BE49-F238E27FC236}">
                <a16:creationId xmlns:a16="http://schemas.microsoft.com/office/drawing/2014/main" xmlns="" id="{1BE5390D-8C31-7D65-530B-72DA9B8AEB3A}"/>
              </a:ext>
            </a:extLst>
          </p:cNvPr>
          <p:cNvPicPr>
            <a:picLocks noChangeAspect="1"/>
          </p:cNvPicPr>
          <p:nvPr/>
        </p:nvPicPr>
        <p:blipFill>
          <a:blip r:embed="rId4"/>
          <a:stretch>
            <a:fillRect/>
          </a:stretch>
        </p:blipFill>
        <p:spPr>
          <a:xfrm>
            <a:off x="4855093" y="2758257"/>
            <a:ext cx="4258927" cy="3457092"/>
          </a:xfrm>
          <a:prstGeom prst="rect">
            <a:avLst/>
          </a:prstGeom>
        </p:spPr>
      </p:pic>
      <p:pic>
        <p:nvPicPr>
          <p:cNvPr id="14" name="Picture 13">
            <a:extLst>
              <a:ext uri="{FF2B5EF4-FFF2-40B4-BE49-F238E27FC236}">
                <a16:creationId xmlns:a16="http://schemas.microsoft.com/office/drawing/2014/main" xmlns="" id="{DEDB7EEA-2185-5E34-A39A-29D9CCF8CFB5}"/>
              </a:ext>
            </a:extLst>
          </p:cNvPr>
          <p:cNvPicPr>
            <a:picLocks noChangeAspect="1"/>
          </p:cNvPicPr>
          <p:nvPr/>
        </p:nvPicPr>
        <p:blipFill>
          <a:blip r:embed="rId5"/>
          <a:stretch>
            <a:fillRect/>
          </a:stretch>
        </p:blipFill>
        <p:spPr>
          <a:xfrm>
            <a:off x="8556145" y="1076474"/>
            <a:ext cx="3585016" cy="3268404"/>
          </a:xfrm>
          <a:prstGeom prst="rect">
            <a:avLst/>
          </a:prstGeom>
        </p:spPr>
      </p:pic>
      <p:pic>
        <p:nvPicPr>
          <p:cNvPr id="5" name="Picture 4">
            <a:extLst>
              <a:ext uri="{FF2B5EF4-FFF2-40B4-BE49-F238E27FC236}">
                <a16:creationId xmlns:a16="http://schemas.microsoft.com/office/drawing/2014/main" xmlns="" id="{C4D3A3BC-7407-FD7F-E5E4-D4EA84542AC4}"/>
              </a:ext>
            </a:extLst>
          </p:cNvPr>
          <p:cNvPicPr>
            <a:picLocks noChangeAspect="1"/>
          </p:cNvPicPr>
          <p:nvPr/>
        </p:nvPicPr>
        <p:blipFill>
          <a:blip r:embed="rId6"/>
          <a:stretch>
            <a:fillRect/>
          </a:stretch>
        </p:blipFill>
        <p:spPr>
          <a:xfrm>
            <a:off x="9375240" y="3629828"/>
            <a:ext cx="2704347" cy="2910529"/>
          </a:xfrm>
          <a:prstGeom prst="rect">
            <a:avLst/>
          </a:prstGeom>
        </p:spPr>
      </p:pic>
    </p:spTree>
    <p:extLst>
      <p:ext uri="{BB962C8B-B14F-4D97-AF65-F5344CB8AC3E}">
        <p14:creationId xmlns:p14="http://schemas.microsoft.com/office/powerpoint/2010/main" val="18644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7"/>
          <p:cNvSpPr txBox="1">
            <a:spLocks noGrp="1"/>
          </p:cNvSpPr>
          <p:nvPr>
            <p:ph type="ctrTitle"/>
          </p:nvPr>
        </p:nvSpPr>
        <p:spPr>
          <a:xfrm>
            <a:off x="519659" y="98062"/>
            <a:ext cx="8366800" cy="777924"/>
          </a:xfrm>
          <a:prstGeom prst="rect">
            <a:avLst/>
          </a:prstGeom>
        </p:spPr>
        <p:txBody>
          <a:bodyPr spcFirstLastPara="1" wrap="square" lIns="0" tIns="0" rIns="0" bIns="0" anchor="t" anchorCtr="0">
            <a:noAutofit/>
          </a:bodyPr>
          <a:lstStyle/>
          <a:p>
            <a:pPr algn="l">
              <a:buSzPts val="1400"/>
            </a:pPr>
            <a:r>
              <a:rPr lang="en" sz="2400" b="1" dirty="0">
                <a:solidFill>
                  <a:schemeClr val="bg1">
                    <a:lumMod val="85000"/>
                  </a:schemeClr>
                </a:solidFill>
                <a:effectLst>
                  <a:outerShdw blurRad="38100" dist="38100" dir="2700000" algn="tl">
                    <a:srgbClr val="000000">
                      <a:alpha val="43137"/>
                    </a:srgbClr>
                  </a:outerShdw>
                </a:effectLst>
              </a:rPr>
              <a:t>The Current and Future Global Flood Inundation Mapping Systems from Multiple-Source Satellite Imagery</a:t>
            </a:r>
            <a:endParaRPr sz="2400" b="1" dirty="0">
              <a:solidFill>
                <a:schemeClr val="bg1">
                  <a:lumMod val="85000"/>
                </a:schemeClr>
              </a:solidFill>
              <a:effectLst>
                <a:outerShdw blurRad="38100" dist="38100" dir="2700000" algn="tl">
                  <a:srgbClr val="000000">
                    <a:alpha val="43137"/>
                  </a:srgbClr>
                </a:outerShdw>
              </a:effectLst>
            </a:endParaRPr>
          </a:p>
          <a:p>
            <a:pPr algn="l">
              <a:buSzPts val="1400"/>
            </a:pPr>
            <a:endParaRPr sz="2400" b="1" dirty="0">
              <a:solidFill>
                <a:schemeClr val="bg1">
                  <a:lumMod val="85000"/>
                </a:schemeClr>
              </a:solidFill>
              <a:effectLst>
                <a:outerShdw blurRad="38100" dist="38100" dir="2700000" algn="tl">
                  <a:srgbClr val="000000">
                    <a:alpha val="43137"/>
                  </a:srgbClr>
                </a:outerShdw>
              </a:effectLst>
            </a:endParaRPr>
          </a:p>
          <a:p>
            <a:pPr algn="l">
              <a:buSzPts val="1400"/>
            </a:pPr>
            <a:endParaRPr sz="2400" b="1" dirty="0">
              <a:solidFill>
                <a:schemeClr val="bg1">
                  <a:lumMod val="85000"/>
                </a:schemeClr>
              </a:solidFill>
              <a:effectLst>
                <a:outerShdw blurRad="38100" dist="38100" dir="2700000" algn="tl">
                  <a:srgbClr val="000000">
                    <a:alpha val="43137"/>
                  </a:srgbClr>
                </a:outerShdw>
              </a:effectLst>
            </a:endParaRPr>
          </a:p>
          <a:p>
            <a:pPr algn="l">
              <a:buSzPts val="1400"/>
            </a:pPr>
            <a:endParaRPr sz="2400" b="1" dirty="0">
              <a:solidFill>
                <a:schemeClr val="bg1">
                  <a:lumMod val="85000"/>
                </a:schemeClr>
              </a:solidFill>
              <a:effectLst>
                <a:outerShdw blurRad="38100" dist="38100" dir="2700000" algn="tl">
                  <a:srgbClr val="000000">
                    <a:alpha val="43137"/>
                  </a:srgbClr>
                </a:outerShdw>
              </a:effectLst>
            </a:endParaRPr>
          </a:p>
        </p:txBody>
      </p:sp>
      <p:sp>
        <p:nvSpPr>
          <p:cNvPr id="165" name="Google Shape;165;p27"/>
          <p:cNvSpPr txBox="1"/>
          <p:nvPr/>
        </p:nvSpPr>
        <p:spPr>
          <a:xfrm>
            <a:off x="1338555" y="2063360"/>
            <a:ext cx="8946985" cy="273128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indent="-406400" algn="ctr">
              <a:lnSpc>
                <a:spcPct val="115000"/>
              </a:lnSpc>
              <a:spcBef>
                <a:spcPts val="1000"/>
              </a:spcBef>
              <a:buClr>
                <a:schemeClr val="dk1"/>
              </a:buClr>
              <a:buSzPts val="2800"/>
              <a:buFont typeface="Montserrat"/>
              <a:buChar char="❖"/>
              <a:defRPr sz="3200">
                <a:solidFill>
                  <a:schemeClr val="dk1"/>
                </a:solidFill>
                <a:latin typeface="Montserrat"/>
                <a:ea typeface="Montserrat"/>
                <a:cs typeface="Montserrat"/>
                <a:sym typeface="Montserrat"/>
              </a:defRPr>
            </a:lvl1pPr>
            <a:lvl2pPr marL="914400" indent="-381000">
              <a:lnSpc>
                <a:spcPct val="115000"/>
              </a:lnSpc>
              <a:spcBef>
                <a:spcPts val="500"/>
              </a:spcBef>
              <a:buClr>
                <a:schemeClr val="dk1"/>
              </a:buClr>
              <a:buSzPts val="2400"/>
              <a:buFont typeface="Montserrat"/>
              <a:buChar char="▪"/>
              <a:defRPr sz="2400">
                <a:solidFill>
                  <a:schemeClr val="dk1"/>
                </a:solidFill>
                <a:latin typeface="Montserrat"/>
                <a:ea typeface="Montserrat"/>
                <a:cs typeface="Montserrat"/>
                <a:sym typeface="Montserrat"/>
              </a:defRPr>
            </a:lvl2pPr>
            <a:lvl3pPr marL="1371600" indent="-355600">
              <a:lnSpc>
                <a:spcPct val="115000"/>
              </a:lnSpc>
              <a:spcBef>
                <a:spcPts val="500"/>
              </a:spcBef>
              <a:buClr>
                <a:schemeClr val="dk1"/>
              </a:buClr>
              <a:buSzPts val="2000"/>
              <a:buFont typeface="Montserrat"/>
              <a:buChar char="o"/>
              <a:defRPr sz="2000">
                <a:solidFill>
                  <a:schemeClr val="dk1"/>
                </a:solidFill>
                <a:latin typeface="Montserrat"/>
                <a:ea typeface="Montserrat"/>
                <a:cs typeface="Montserrat"/>
                <a:sym typeface="Montserrat"/>
              </a:defRPr>
            </a:lvl3pPr>
            <a:lvl4pPr marL="1828800" indent="-342900">
              <a:lnSpc>
                <a:spcPct val="115000"/>
              </a:lnSpc>
              <a:spcBef>
                <a:spcPts val="500"/>
              </a:spcBef>
              <a:buClr>
                <a:schemeClr val="dk1"/>
              </a:buClr>
              <a:buSzPts val="1800"/>
              <a:buFont typeface="Montserrat"/>
              <a:buChar char="•"/>
              <a:defRPr sz="1800">
                <a:solidFill>
                  <a:schemeClr val="dk1"/>
                </a:solidFill>
                <a:latin typeface="Montserrat"/>
                <a:ea typeface="Montserrat"/>
                <a:cs typeface="Montserrat"/>
                <a:sym typeface="Montserrat"/>
              </a:defRPr>
            </a:lvl4pPr>
            <a:lvl5pPr marL="2286000" indent="-342900">
              <a:lnSpc>
                <a:spcPct val="115000"/>
              </a:lnSpc>
              <a:spcBef>
                <a:spcPts val="500"/>
              </a:spcBef>
              <a:buClr>
                <a:schemeClr val="dk1"/>
              </a:buClr>
              <a:buSzPts val="1800"/>
              <a:buFont typeface="Montserrat"/>
              <a:buChar char="•"/>
              <a:defRPr sz="1800">
                <a:solidFill>
                  <a:schemeClr val="dk1"/>
                </a:solidFill>
                <a:latin typeface="Montserrat"/>
                <a:ea typeface="Montserrat"/>
                <a:cs typeface="Montserrat"/>
                <a:sym typeface="Montserrat"/>
              </a:defRPr>
            </a:lvl5pPr>
            <a:lvl6pPr marL="2743200" indent="-355600">
              <a:lnSpc>
                <a:spcPct val="115000"/>
              </a:lnSpc>
              <a:spcBef>
                <a:spcPts val="500"/>
              </a:spcBef>
              <a:buClr>
                <a:schemeClr val="dk1"/>
              </a:buClr>
              <a:buSzPts val="2000"/>
              <a:buFont typeface="Montserrat"/>
              <a:buChar char="•"/>
              <a:defRPr sz="2000">
                <a:solidFill>
                  <a:schemeClr val="dk1"/>
                </a:solidFill>
                <a:latin typeface="Montserrat"/>
                <a:ea typeface="Montserrat"/>
                <a:cs typeface="Montserrat"/>
                <a:sym typeface="Montserrat"/>
              </a:defRPr>
            </a:lvl6pPr>
            <a:lvl7pPr marL="3200400" indent="-355600">
              <a:lnSpc>
                <a:spcPct val="115000"/>
              </a:lnSpc>
              <a:spcBef>
                <a:spcPts val="500"/>
              </a:spcBef>
              <a:buClr>
                <a:schemeClr val="dk1"/>
              </a:buClr>
              <a:buSzPts val="2000"/>
              <a:buFont typeface="Montserrat"/>
              <a:buChar char="•"/>
              <a:defRPr sz="2000">
                <a:solidFill>
                  <a:schemeClr val="dk1"/>
                </a:solidFill>
                <a:latin typeface="Montserrat"/>
                <a:ea typeface="Montserrat"/>
                <a:cs typeface="Montserrat"/>
                <a:sym typeface="Montserrat"/>
              </a:defRPr>
            </a:lvl7pPr>
            <a:lvl8pPr marL="3657600" indent="-355600">
              <a:lnSpc>
                <a:spcPct val="115000"/>
              </a:lnSpc>
              <a:spcBef>
                <a:spcPts val="500"/>
              </a:spcBef>
              <a:buClr>
                <a:schemeClr val="dk1"/>
              </a:buClr>
              <a:buSzPts val="2000"/>
              <a:buFont typeface="Montserrat"/>
              <a:buChar char="•"/>
              <a:defRPr sz="2000">
                <a:solidFill>
                  <a:schemeClr val="dk1"/>
                </a:solidFill>
                <a:latin typeface="Montserrat"/>
                <a:ea typeface="Montserrat"/>
                <a:cs typeface="Montserrat"/>
                <a:sym typeface="Montserrat"/>
              </a:defRPr>
            </a:lvl8pPr>
            <a:lvl9pPr marL="4114800" indent="-355600">
              <a:lnSpc>
                <a:spcPct val="115000"/>
              </a:lnSpc>
              <a:spcBef>
                <a:spcPts val="500"/>
              </a:spcBef>
              <a:buClr>
                <a:schemeClr val="dk1"/>
              </a:buClr>
              <a:buSzPts val="2000"/>
              <a:buFont typeface="Montserrat"/>
              <a:buChar char="•"/>
              <a:defRPr sz="2000">
                <a:solidFill>
                  <a:schemeClr val="dk1"/>
                </a:solidFill>
                <a:latin typeface="Montserrat"/>
                <a:ea typeface="Montserrat"/>
                <a:cs typeface="Montserrat"/>
                <a:sym typeface="Montserrat"/>
              </a:defRPr>
            </a:lvl9pPr>
          </a:lstStyle>
          <a:p>
            <a:r>
              <a:rPr lang="en" dirty="0">
                <a:sym typeface="Candara"/>
              </a:rPr>
              <a:t>William Straka, Cooperative Institute for Meteorological Satellite Studies (CIMSS) - University of Wisconsin - Madison</a:t>
            </a:r>
            <a:endParaRPr dirty="0">
              <a:sym typeface="Candara"/>
            </a:endParaRPr>
          </a:p>
        </p:txBody>
      </p:sp>
      <p:sp>
        <p:nvSpPr>
          <p:cNvPr id="166" name="Google Shape;166;p27"/>
          <p:cNvSpPr txBox="1"/>
          <p:nvPr/>
        </p:nvSpPr>
        <p:spPr>
          <a:xfrm>
            <a:off x="0" y="5593052"/>
            <a:ext cx="11932170" cy="461624"/>
          </a:xfrm>
          <a:prstGeom prst="rect">
            <a:avLst/>
          </a:prstGeom>
          <a:noFill/>
          <a:ln>
            <a:noFill/>
          </a:ln>
        </p:spPr>
        <p:txBody>
          <a:bodyPr spcFirstLastPara="1" wrap="square" lIns="121900" tIns="121900" rIns="121900" bIns="121900" anchor="t" anchorCtr="0">
            <a:spAutoFit/>
          </a:bodyPr>
          <a:lstStyle/>
          <a:p>
            <a:r>
              <a:rPr lang="en" b="1" dirty="0">
                <a:solidFill>
                  <a:schemeClr val="tx1"/>
                </a:solidFill>
                <a:latin typeface="Candara"/>
                <a:ea typeface="Candara"/>
                <a:cs typeface="Candara"/>
                <a:sym typeface="Candara"/>
              </a:rPr>
              <a:t>"The contents of this message are mine personally and do not necessarily reflect any position of the National Oceanic and Atmospheric Administration."</a:t>
            </a:r>
            <a:endParaRPr b="1" baseline="30000" dirty="0">
              <a:solidFill>
                <a:schemeClr val="tx1"/>
              </a:solidFill>
              <a:latin typeface="Candara"/>
              <a:ea typeface="Candara"/>
              <a:cs typeface="Candara"/>
              <a:sym typeface="Candar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170"/>
        <p:cNvGrpSpPr/>
        <p:nvPr/>
      </p:nvGrpSpPr>
      <p:grpSpPr>
        <a:xfrm>
          <a:off x="0" y="0"/>
          <a:ext cx="0" cy="0"/>
          <a:chOff x="0" y="0"/>
          <a:chExt cx="0" cy="0"/>
        </a:xfrm>
      </p:grpSpPr>
      <p:pic>
        <p:nvPicPr>
          <p:cNvPr id="171" name="Google Shape;171;p28"/>
          <p:cNvPicPr preferRelativeResize="0"/>
          <p:nvPr/>
        </p:nvPicPr>
        <p:blipFill>
          <a:blip r:embed="rId3">
            <a:alphaModFix/>
          </a:blip>
          <a:stretch>
            <a:fillRect/>
          </a:stretch>
        </p:blipFill>
        <p:spPr>
          <a:xfrm>
            <a:off x="135207" y="1106534"/>
            <a:ext cx="9953173" cy="5314722"/>
          </a:xfrm>
          <a:prstGeom prst="rect">
            <a:avLst/>
          </a:prstGeom>
          <a:noFill/>
          <a:ln>
            <a:noFill/>
          </a:ln>
        </p:spPr>
      </p:pic>
      <p:sp>
        <p:nvSpPr>
          <p:cNvPr id="172" name="Google Shape;172;p28"/>
          <p:cNvSpPr txBox="1"/>
          <p:nvPr/>
        </p:nvSpPr>
        <p:spPr>
          <a:xfrm>
            <a:off x="104930" y="5012179"/>
            <a:ext cx="4590174" cy="469200"/>
          </a:xfrm>
          <a:prstGeom prst="rect">
            <a:avLst/>
          </a:prstGeom>
          <a:noFill/>
          <a:ln>
            <a:noFill/>
          </a:ln>
        </p:spPr>
        <p:txBody>
          <a:bodyPr spcFirstLastPara="1" wrap="square" lIns="121900" tIns="121900" rIns="121900" bIns="121900" anchor="t" anchorCtr="0">
            <a:noAutofit/>
          </a:bodyPr>
          <a:lstStyle/>
          <a:p>
            <a:pPr algn="ctr"/>
            <a:r>
              <a:rPr lang="en" sz="2400" dirty="0">
                <a:solidFill>
                  <a:schemeClr val="tx1"/>
                </a:solidFill>
                <a:effectLst>
                  <a:outerShdw blurRad="38100" dist="38100" dir="2700000" algn="tl">
                    <a:srgbClr val="000000">
                      <a:alpha val="43137"/>
                    </a:srgbClr>
                  </a:outerShdw>
                </a:effectLst>
              </a:rPr>
              <a:t>Image courtesy of noaa.gov</a:t>
            </a:r>
            <a:endParaRPr sz="2400" dirty="0">
              <a:solidFill>
                <a:schemeClr val="tx1"/>
              </a:solidFill>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Shape 178">
          <a:extLst>
            <a:ext uri="{FF2B5EF4-FFF2-40B4-BE49-F238E27FC236}">
              <a16:creationId xmlns:a16="http://schemas.microsoft.com/office/drawing/2014/main" xmlns="" id="{D97DE289-8558-C4D0-AE2E-187B3D4E21FC}"/>
            </a:ext>
          </a:extLst>
        </p:cNvPr>
        <p:cNvGrpSpPr/>
        <p:nvPr/>
      </p:nvGrpSpPr>
      <p:grpSpPr>
        <a:xfrm>
          <a:off x="0" y="0"/>
          <a:ext cx="0" cy="0"/>
          <a:chOff x="0" y="0"/>
          <a:chExt cx="0" cy="0"/>
        </a:xfrm>
      </p:grpSpPr>
      <p:sp>
        <p:nvSpPr>
          <p:cNvPr id="179" name="Google Shape;179;p29">
            <a:extLst>
              <a:ext uri="{FF2B5EF4-FFF2-40B4-BE49-F238E27FC236}">
                <a16:creationId xmlns:a16="http://schemas.microsoft.com/office/drawing/2014/main" xmlns="" id="{B0B9D867-41B8-3A43-9917-01AAAAFD62AC}"/>
              </a:ext>
            </a:extLst>
          </p:cNvPr>
          <p:cNvSpPr txBox="1">
            <a:spLocks noGrp="1"/>
          </p:cNvSpPr>
          <p:nvPr>
            <p:ph type="title"/>
          </p:nvPr>
        </p:nvSpPr>
        <p:spPr>
          <a:xfrm>
            <a:off x="543167" y="112624"/>
            <a:ext cx="8495902" cy="763600"/>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Satellite based soil moisture monitoring</a:t>
            </a:r>
            <a:endParaRPr sz="2800" b="1" dirty="0">
              <a:solidFill>
                <a:schemeClr val="bg1">
                  <a:lumMod val="75000"/>
                </a:schemeClr>
              </a:solidFill>
            </a:endParaRPr>
          </a:p>
        </p:txBody>
      </p:sp>
      <p:sp>
        <p:nvSpPr>
          <p:cNvPr id="180" name="Google Shape;180;p29">
            <a:extLst>
              <a:ext uri="{FF2B5EF4-FFF2-40B4-BE49-F238E27FC236}">
                <a16:creationId xmlns:a16="http://schemas.microsoft.com/office/drawing/2014/main" xmlns="" id="{F764FD4D-9F13-B46B-5009-13B29B31AE33}"/>
              </a:ext>
            </a:extLst>
          </p:cNvPr>
          <p:cNvSpPr txBox="1"/>
          <p:nvPr/>
        </p:nvSpPr>
        <p:spPr>
          <a:xfrm>
            <a:off x="59962" y="1027798"/>
            <a:ext cx="12072078" cy="4818365"/>
          </a:xfrm>
          <a:prstGeom prst="rect">
            <a:avLst/>
          </a:prstGeom>
          <a:noFill/>
          <a:ln>
            <a:noFill/>
          </a:ln>
        </p:spPr>
        <p:txBody>
          <a:bodyPr spcFirstLastPara="1" wrap="square" lIns="121900" tIns="60933" rIns="121900" bIns="60933" anchor="t" anchorCtr="0">
            <a:noAutofit/>
          </a:bodyPr>
          <a:lstStyle/>
          <a:p>
            <a:pPr marL="609585" indent="-407236">
              <a:lnSpc>
                <a:spcPct val="134000"/>
              </a:lnSpc>
              <a:spcBef>
                <a:spcPts val="400"/>
              </a:spcBef>
              <a:buClr>
                <a:srgbClr val="083763"/>
              </a:buClr>
              <a:buSzPct val="100000"/>
              <a:buChar char="●"/>
            </a:pPr>
            <a:r>
              <a:rPr lang="en" sz="2000" dirty="0">
                <a:solidFill>
                  <a:srgbClr val="083763"/>
                </a:solidFill>
              </a:rPr>
              <a:t>Soil moisture is important in the forecasting and monitoring of drought conditions as well as helping forecast areas where wildfires are likely to occur as well as helping indicate where impending drought or flood conditions are before other indicators see the event.</a:t>
            </a:r>
          </a:p>
          <a:p>
            <a:pPr marL="609585" indent="-407236">
              <a:lnSpc>
                <a:spcPct val="134000"/>
              </a:lnSpc>
              <a:spcBef>
                <a:spcPts val="400"/>
              </a:spcBef>
              <a:buClr>
                <a:srgbClr val="083763"/>
              </a:buClr>
              <a:buSzPct val="100000"/>
              <a:buChar char="●"/>
            </a:pPr>
            <a:r>
              <a:rPr lang="en" sz="2000" dirty="0">
                <a:solidFill>
                  <a:srgbClr val="083763"/>
                </a:solidFill>
              </a:rPr>
              <a:t>There are several satellite based soil moisture products that are available from active and passive microwave instruments, scatterometers (ex. ASCAT) and imagers (ex. VIIRS) on polar orbiting satellites </a:t>
            </a:r>
            <a:endParaRPr sz="2000" dirty="0">
              <a:solidFill>
                <a:srgbClr val="083763"/>
              </a:solidFill>
            </a:endParaRPr>
          </a:p>
          <a:p>
            <a:pPr marL="609585" indent="-407236">
              <a:lnSpc>
                <a:spcPct val="134000"/>
              </a:lnSpc>
              <a:spcBef>
                <a:spcPts val="400"/>
              </a:spcBef>
              <a:buClr>
                <a:srgbClr val="083763"/>
              </a:buClr>
              <a:buSzPct val="100000"/>
              <a:buChar char="●"/>
            </a:pPr>
            <a:r>
              <a:rPr lang="en" sz="2000" dirty="0">
                <a:solidFill>
                  <a:srgbClr val="083763"/>
                </a:solidFill>
              </a:rPr>
              <a:t>These include the Soil Moisture Operational Products System (SMOPS), which is a blended product including multiple types of instruments; Soil Moisture Active Passive (SMAP); AMSR2/GCOM-W1 surface soil moisture (LPRM) L3 product and VIIRS Vegetation Health Product (VVHP, right image below)</a:t>
            </a:r>
            <a:endParaRPr sz="2000" dirty="0">
              <a:solidFill>
                <a:srgbClr val="083763"/>
              </a:solidFill>
            </a:endParaRPr>
          </a:p>
          <a:p>
            <a:pPr marL="609585" indent="-407236">
              <a:lnSpc>
                <a:spcPct val="134000"/>
              </a:lnSpc>
              <a:spcBef>
                <a:spcPts val="400"/>
              </a:spcBef>
              <a:buClr>
                <a:srgbClr val="083763"/>
              </a:buClr>
              <a:buSzPct val="100000"/>
              <a:buChar char="●"/>
            </a:pPr>
            <a:r>
              <a:rPr lang="en" sz="2000" dirty="0">
                <a:solidFill>
                  <a:srgbClr val="083763"/>
                </a:solidFill>
              </a:rPr>
              <a:t>Owing to the type of product, these are fairly coarse (4km and greater)</a:t>
            </a:r>
            <a:endParaRPr sz="2000" dirty="0">
              <a:solidFill>
                <a:srgbClr val="083763"/>
              </a:solidFill>
            </a:endParaRPr>
          </a:p>
        </p:txBody>
      </p:sp>
    </p:spTree>
    <p:extLst>
      <p:ext uri="{BB962C8B-B14F-4D97-AF65-F5344CB8AC3E}">
        <p14:creationId xmlns:p14="http://schemas.microsoft.com/office/powerpoint/2010/main" val="35849311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Shape 178"/>
        <p:cNvGrpSpPr/>
        <p:nvPr/>
      </p:nvGrpSpPr>
      <p:grpSpPr>
        <a:xfrm>
          <a:off x="0" y="0"/>
          <a:ext cx="0" cy="0"/>
          <a:chOff x="0" y="0"/>
          <a:chExt cx="0" cy="0"/>
        </a:xfrm>
      </p:grpSpPr>
      <p:sp>
        <p:nvSpPr>
          <p:cNvPr id="179" name="Google Shape;179;p29"/>
          <p:cNvSpPr txBox="1">
            <a:spLocks noGrp="1"/>
          </p:cNvSpPr>
          <p:nvPr>
            <p:ph type="title"/>
          </p:nvPr>
        </p:nvSpPr>
        <p:spPr>
          <a:xfrm>
            <a:off x="543167" y="112624"/>
            <a:ext cx="8495902" cy="763600"/>
          </a:xfrm>
          <a:prstGeom prst="rect">
            <a:avLst/>
          </a:prstGeom>
        </p:spPr>
        <p:txBody>
          <a:bodyPr spcFirstLastPara="1" wrap="square" lIns="0" tIns="0" rIns="0" bIns="0" anchor="t" anchorCtr="0">
            <a:noAutofit/>
          </a:bodyPr>
          <a:lstStyle/>
          <a:p>
            <a:pPr>
              <a:buClr>
                <a:schemeClr val="dk1"/>
              </a:buClr>
              <a:buSzPts val="1100"/>
            </a:pPr>
            <a:r>
              <a:rPr lang="en" sz="2800" b="1" dirty="0">
                <a:solidFill>
                  <a:schemeClr val="bg1">
                    <a:lumMod val="75000"/>
                  </a:schemeClr>
                </a:solidFill>
              </a:rPr>
              <a:t>Satellite based soil moisture monitoring</a:t>
            </a:r>
            <a:endParaRPr sz="2800" b="1" dirty="0">
              <a:solidFill>
                <a:schemeClr val="bg1">
                  <a:lumMod val="75000"/>
                </a:schemeClr>
              </a:solidFill>
            </a:endParaRPr>
          </a:p>
        </p:txBody>
      </p:sp>
      <p:pic>
        <p:nvPicPr>
          <p:cNvPr id="181" name="Google Shape;181;p29"/>
          <p:cNvPicPr preferRelativeResize="0"/>
          <p:nvPr/>
        </p:nvPicPr>
        <p:blipFill>
          <a:blip r:embed="rId3">
            <a:alphaModFix/>
          </a:blip>
          <a:stretch>
            <a:fillRect/>
          </a:stretch>
        </p:blipFill>
        <p:spPr>
          <a:xfrm>
            <a:off x="6417801" y="1274164"/>
            <a:ext cx="5582574" cy="3905061"/>
          </a:xfrm>
          <a:prstGeom prst="rect">
            <a:avLst/>
          </a:prstGeom>
          <a:noFill/>
          <a:ln>
            <a:noFill/>
          </a:ln>
        </p:spPr>
      </p:pic>
      <p:pic>
        <p:nvPicPr>
          <p:cNvPr id="182" name="Google Shape;182;p29"/>
          <p:cNvPicPr preferRelativeResize="0"/>
          <p:nvPr/>
        </p:nvPicPr>
        <p:blipFill>
          <a:blip r:embed="rId4">
            <a:alphaModFix/>
          </a:blip>
          <a:stretch>
            <a:fillRect/>
          </a:stretch>
        </p:blipFill>
        <p:spPr>
          <a:xfrm>
            <a:off x="191625" y="1274164"/>
            <a:ext cx="5904375" cy="4084943"/>
          </a:xfrm>
          <a:prstGeom prst="rect">
            <a:avLst/>
          </a:prstGeom>
          <a:noFill/>
          <a:ln>
            <a:noFill/>
          </a:ln>
        </p:spPr>
      </p:pic>
      <p:sp>
        <p:nvSpPr>
          <p:cNvPr id="183" name="Google Shape;183;p29"/>
          <p:cNvSpPr txBox="1"/>
          <p:nvPr/>
        </p:nvSpPr>
        <p:spPr>
          <a:xfrm>
            <a:off x="7209088" y="5359107"/>
            <a:ext cx="4000000" cy="779660"/>
          </a:xfrm>
          <a:prstGeom prst="rect">
            <a:avLst/>
          </a:prstGeom>
          <a:noFill/>
          <a:ln>
            <a:noFill/>
          </a:ln>
        </p:spPr>
        <p:txBody>
          <a:bodyPr spcFirstLastPara="1" wrap="square" lIns="121900" tIns="121900" rIns="121900" bIns="121900" anchor="t" anchorCtr="0">
            <a:spAutoFit/>
          </a:bodyPr>
          <a:lstStyle/>
          <a:p>
            <a:pPr algn="ctr">
              <a:spcBef>
                <a:spcPts val="2040"/>
              </a:spcBef>
            </a:pPr>
            <a:r>
              <a:rPr lang="en" sz="1800" dirty="0">
                <a:solidFill>
                  <a:srgbClr val="083763"/>
                </a:solidFill>
                <a:effectLst>
                  <a:outerShdw blurRad="38100" dist="38100" dir="2700000" algn="tl">
                    <a:srgbClr val="000000">
                      <a:alpha val="43137"/>
                    </a:srgbClr>
                  </a:outerShdw>
                </a:effectLst>
              </a:rPr>
              <a:t>VIIRS Vegetation Health Product</a:t>
            </a:r>
            <a:endParaRPr sz="1800" dirty="0">
              <a:effectLst>
                <a:outerShdw blurRad="38100" dist="38100" dir="2700000" algn="tl">
                  <a:srgbClr val="000000">
                    <a:alpha val="43137"/>
                  </a:srgbClr>
                </a:outerShdw>
              </a:effectLst>
            </a:endParaRPr>
          </a:p>
        </p:txBody>
      </p:sp>
      <p:sp>
        <p:nvSpPr>
          <p:cNvPr id="184" name="Google Shape;184;p29"/>
          <p:cNvSpPr txBox="1"/>
          <p:nvPr/>
        </p:nvSpPr>
        <p:spPr>
          <a:xfrm>
            <a:off x="543167" y="5359107"/>
            <a:ext cx="4000000" cy="1044371"/>
          </a:xfrm>
          <a:prstGeom prst="rect">
            <a:avLst/>
          </a:prstGeom>
          <a:noFill/>
          <a:ln>
            <a:noFill/>
          </a:ln>
        </p:spPr>
        <p:txBody>
          <a:bodyPr spcFirstLastPara="1" wrap="square" lIns="121900" tIns="121900" rIns="121900" bIns="121900" anchor="t" anchorCtr="0">
            <a:noAutofit/>
          </a:bodyPr>
          <a:lstStyle/>
          <a:p>
            <a:pPr algn="ctr">
              <a:spcBef>
                <a:spcPts val="2040"/>
              </a:spcBef>
            </a:pPr>
            <a:r>
              <a:rPr lang="en" sz="1800" dirty="0">
                <a:solidFill>
                  <a:srgbClr val="083763"/>
                </a:solidFill>
                <a:effectLst>
                  <a:outerShdw blurRad="38100" dist="38100" dir="2700000" algn="tl">
                    <a:srgbClr val="000000">
                      <a:alpha val="43137"/>
                    </a:srgbClr>
                  </a:outerShdw>
                </a:effectLst>
              </a:rPr>
              <a:t>AMSR2/GCOM-W1 surface soil moisture product</a:t>
            </a:r>
            <a:endParaRPr sz="1800" dirty="0">
              <a:effectLst>
                <a:outerShdw blurRad="38100" dist="38100" dir="2700000" algn="tl">
                  <a:srgbClr val="000000">
                    <a:alpha val="43137"/>
                  </a:srgbClr>
                </a:outerShdw>
              </a:effectLst>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heme/theme1.xml><?xml version="1.0" encoding="utf-8"?>
<a:theme xmlns:a="http://schemas.openxmlformats.org/drawingml/2006/main" name="ceos">
  <a:themeElements>
    <a:clrScheme name="Custom 2">
      <a:dk1>
        <a:srgbClr val="000000"/>
      </a:dk1>
      <a:lt1>
        <a:srgbClr val="FFFFFF"/>
      </a:lt1>
      <a:dk2>
        <a:srgbClr val="44546A"/>
      </a:dk2>
      <a:lt2>
        <a:srgbClr val="E7E6E6"/>
      </a:lt2>
      <a:accent1>
        <a:srgbClr val="33445F"/>
      </a:accent1>
      <a:accent2>
        <a:srgbClr val="A3CB34"/>
      </a:accent2>
      <a:accent3>
        <a:srgbClr val="C1666B"/>
      </a:accent3>
      <a:accent4>
        <a:srgbClr val="DDDDDD"/>
      </a:accent4>
      <a:accent5>
        <a:srgbClr val="7BC0D7"/>
      </a:accent5>
      <a:accent6>
        <a:srgbClr val="D1462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F52EB31AEAF79546A36C41F81F53C1CB" ma:contentTypeVersion="4" ma:contentTypeDescription="Crear nuevo documento." ma:contentTypeScope="" ma:versionID="0e3f48239f865f14c9d918976dfa0954">
  <xsd:schema xmlns:xsd="http://www.w3.org/2001/XMLSchema" xmlns:xs="http://www.w3.org/2001/XMLSchema" xmlns:p="http://schemas.microsoft.com/office/2006/metadata/properties" xmlns:ns2="aad718c4-0d0e-49d8-98fc-039e47c1b82f" targetNamespace="http://schemas.microsoft.com/office/2006/metadata/properties" ma:root="true" ma:fieldsID="c3141ab86fa9af1e6f69c92927d9cd04" ns2:_="">
    <xsd:import namespace="aad718c4-0d0e-49d8-98fc-039e47c1b82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d718c4-0d0e-49d8-98fc-039e47c1b8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3401F7-4725-45BA-981B-A98D451488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d718c4-0d0e-49d8-98fc-039e47c1b8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6B47577-ED17-47FC-A60B-924E12C324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42</TotalTime>
  <Words>1912</Words>
  <Application>Microsoft Office PowerPoint</Application>
  <PresentationFormat>Personalizado</PresentationFormat>
  <Paragraphs>183</Paragraphs>
  <Slides>32</Slides>
  <Notes>26</Notes>
  <HiddenSlides>7</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32</vt:i4>
      </vt:variant>
    </vt:vector>
  </HeadingPairs>
  <TitlesOfParts>
    <vt:vector size="41" baseType="lpstr">
      <vt:lpstr>Arial</vt:lpstr>
      <vt:lpstr>Roboto</vt:lpstr>
      <vt:lpstr>Arial Narrow</vt:lpstr>
      <vt:lpstr>Verdana</vt:lpstr>
      <vt:lpstr>Play</vt:lpstr>
      <vt:lpstr>Calibri</vt:lpstr>
      <vt:lpstr>Montserrat</vt:lpstr>
      <vt:lpstr>Candara</vt:lpstr>
      <vt:lpstr>ceos</vt:lpstr>
      <vt:lpstr>WGDisasters 24 Flood Pilot</vt:lpstr>
      <vt:lpstr>Presentación de PowerPoint</vt:lpstr>
      <vt:lpstr>RSS-Hydro’s FloodSENS satellite EO ML model</vt:lpstr>
      <vt:lpstr>South Korea Flood Event July 2025</vt:lpstr>
      <vt:lpstr>Multi-Sensor Daily Flood Maps during events</vt:lpstr>
      <vt:lpstr>The Current and Future Global Flood Inundation Mapping Systems from Multiple-Source Satellite Imagery   </vt:lpstr>
      <vt:lpstr>Presentación de PowerPoint</vt:lpstr>
      <vt:lpstr>Satellite based soil moisture monitoring</vt:lpstr>
      <vt:lpstr>Satellite based soil moisture monitoring</vt:lpstr>
      <vt:lpstr>Satellite based precipitation products</vt:lpstr>
      <vt:lpstr>Satellite based precipitation products</vt:lpstr>
      <vt:lpstr>SAR FLOOD PRODUCTS</vt:lpstr>
      <vt:lpstr>Flood monitoring capabilities from satellites - SAR</vt:lpstr>
      <vt:lpstr>NOAA SAR FLOOD PRODUCT OVERVIEW</vt:lpstr>
      <vt:lpstr>Flood monitoring capabilities from satellites - Optical</vt:lpstr>
      <vt:lpstr>OPTICAL FLOOD PRODUCTS</vt:lpstr>
      <vt:lpstr>OPTICAL FLOOD PRODUCTS</vt:lpstr>
      <vt:lpstr>Approach: two basic steps</vt:lpstr>
      <vt:lpstr>Presentación de PowerPoint</vt:lpstr>
      <vt:lpstr>SWOT</vt:lpstr>
      <vt:lpstr>PreOperational/Developmental - SAR Flood example  </vt:lpstr>
      <vt:lpstr>Considerations to be aware of when using the NOAA LEO/GEO Flood product</vt:lpstr>
      <vt:lpstr>Considerations to be aware of when using the NOAA SAR Flood products</vt:lpstr>
      <vt:lpstr>Presentación de PowerPoint</vt:lpstr>
      <vt:lpstr>Presentación de PowerPoint</vt:lpstr>
      <vt:lpstr>Future work</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WGDisasters 24 Flood Pilot</dc:title>
  <dc:creator>user</dc:creator>
  <cp:lastModifiedBy>Marcelo Uriburu Quirno</cp:lastModifiedBy>
  <cp:revision>8</cp:revision>
  <dcterms:modified xsi:type="dcterms:W3CDTF">2025-10-29T12:31:25Z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22125d5-a8e0-4bfc-b60f-37738ea82271_Enabled">
    <vt:lpwstr>true</vt:lpwstr>
  </property>
  <property fmtid="{D5CDD505-2E9C-101B-9397-08002B2CF9AE}" pid="3" name="MSIP_Label_522125d5-a8e0-4bfc-b60f-37738ea82271_SetDate">
    <vt:lpwstr>2024-09-26T17:53:47Z</vt:lpwstr>
  </property>
  <property fmtid="{D5CDD505-2E9C-101B-9397-08002B2CF9AE}" pid="4" name="MSIP_Label_522125d5-a8e0-4bfc-b60f-37738ea82271_Method">
    <vt:lpwstr>Privileged</vt:lpwstr>
  </property>
  <property fmtid="{D5CDD505-2E9C-101B-9397-08002B2CF9AE}" pid="5" name="MSIP_Label_522125d5-a8e0-4bfc-b60f-37738ea82271_Name">
    <vt:lpwstr>Publico</vt:lpwstr>
  </property>
  <property fmtid="{D5CDD505-2E9C-101B-9397-08002B2CF9AE}" pid="6" name="MSIP_Label_522125d5-a8e0-4bfc-b60f-37738ea82271_SiteId">
    <vt:lpwstr>7541a422-19e3-429d-88ea-468e7ae8dd96</vt:lpwstr>
  </property>
  <property fmtid="{D5CDD505-2E9C-101B-9397-08002B2CF9AE}" pid="7" name="MSIP_Label_522125d5-a8e0-4bfc-b60f-37738ea82271_ActionId">
    <vt:lpwstr>37b6fa6e-cfa6-4411-bd3d-3c1418507bd5</vt:lpwstr>
  </property>
  <property fmtid="{D5CDD505-2E9C-101B-9397-08002B2CF9AE}" pid="8" name="MSIP_Label_522125d5-a8e0-4bfc-b60f-37738ea82271_ContentBits">
    <vt:lpwstr>0</vt:lpwstr>
  </property>
</Properties>
</file>